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0.xml" ContentType="application/vnd.openxmlformats-officedocument.presentationml.tags+xml"/>
  <Override PartName="/ppt/notesSlides/notesSlide25.xml" ContentType="application/vnd.openxmlformats-officedocument.presentationml.notesSlide+xml"/>
  <Override PartName="/ppt/tags/tag1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2.xml" ContentType="application/vnd.openxmlformats-officedocument.presentationml.tags+xml"/>
  <Override PartName="/ppt/notesSlides/notesSlide33.xml" ContentType="application/vnd.openxmlformats-officedocument.presentationml.notesSlide+xml"/>
  <Override PartName="/ppt/tags/tag13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5" r:id="rId2"/>
    <p:sldMasterId id="2147483804" r:id="rId3"/>
    <p:sldMasterId id="2147483840" r:id="rId4"/>
    <p:sldMasterId id="2147483864" r:id="rId5"/>
  </p:sldMasterIdLst>
  <p:notesMasterIdLst>
    <p:notesMasterId r:id="rId97"/>
  </p:notesMasterIdLst>
  <p:handoutMasterIdLst>
    <p:handoutMasterId r:id="rId98"/>
  </p:handoutMasterIdLst>
  <p:sldIdLst>
    <p:sldId id="708" r:id="rId6"/>
    <p:sldId id="558" r:id="rId7"/>
    <p:sldId id="1594" r:id="rId8"/>
    <p:sldId id="1129" r:id="rId9"/>
    <p:sldId id="1597" r:id="rId10"/>
    <p:sldId id="1595" r:id="rId11"/>
    <p:sldId id="1598" r:id="rId12"/>
    <p:sldId id="1599" r:id="rId13"/>
    <p:sldId id="1087" r:id="rId14"/>
    <p:sldId id="1099" r:id="rId15"/>
    <p:sldId id="814" r:id="rId16"/>
    <p:sldId id="851" r:id="rId17"/>
    <p:sldId id="852" r:id="rId18"/>
    <p:sldId id="817" r:id="rId19"/>
    <p:sldId id="818" r:id="rId20"/>
    <p:sldId id="819" r:id="rId21"/>
    <p:sldId id="1596" r:id="rId22"/>
    <p:sldId id="834" r:id="rId23"/>
    <p:sldId id="826" r:id="rId24"/>
    <p:sldId id="829" r:id="rId25"/>
    <p:sldId id="830" r:id="rId26"/>
    <p:sldId id="879" r:id="rId27"/>
    <p:sldId id="1127" r:id="rId28"/>
    <p:sldId id="833" r:id="rId29"/>
    <p:sldId id="840" r:id="rId30"/>
    <p:sldId id="836" r:id="rId31"/>
    <p:sldId id="835" r:id="rId32"/>
    <p:sldId id="837" r:id="rId33"/>
    <p:sldId id="1567" r:id="rId34"/>
    <p:sldId id="445" r:id="rId35"/>
    <p:sldId id="839" r:id="rId36"/>
    <p:sldId id="801" r:id="rId37"/>
    <p:sldId id="762" r:id="rId38"/>
    <p:sldId id="765" r:id="rId39"/>
    <p:sldId id="766" r:id="rId40"/>
    <p:sldId id="763" r:id="rId41"/>
    <p:sldId id="850" r:id="rId42"/>
    <p:sldId id="843" r:id="rId43"/>
    <p:sldId id="844" r:id="rId44"/>
    <p:sldId id="775" r:id="rId45"/>
    <p:sldId id="859" r:id="rId46"/>
    <p:sldId id="784" r:id="rId47"/>
    <p:sldId id="1600" r:id="rId48"/>
    <p:sldId id="1128" r:id="rId49"/>
    <p:sldId id="1561" r:id="rId50"/>
    <p:sldId id="1576" r:id="rId51"/>
    <p:sldId id="846" r:id="rId52"/>
    <p:sldId id="1569" r:id="rId53"/>
    <p:sldId id="695" r:id="rId54"/>
    <p:sldId id="1601" r:id="rId55"/>
    <p:sldId id="469" r:id="rId56"/>
    <p:sldId id="1582" r:id="rId57"/>
    <p:sldId id="1583" r:id="rId58"/>
    <p:sldId id="1584" r:id="rId59"/>
    <p:sldId id="1586" r:id="rId60"/>
    <p:sldId id="1587" r:id="rId61"/>
    <p:sldId id="1588" r:id="rId62"/>
    <p:sldId id="1589" r:id="rId63"/>
    <p:sldId id="1590" r:id="rId64"/>
    <p:sldId id="1591" r:id="rId65"/>
    <p:sldId id="1592" r:id="rId66"/>
    <p:sldId id="666" r:id="rId67"/>
    <p:sldId id="1593" r:id="rId68"/>
    <p:sldId id="707" r:id="rId69"/>
    <p:sldId id="716" r:id="rId70"/>
    <p:sldId id="346" r:id="rId71"/>
    <p:sldId id="403" r:id="rId72"/>
    <p:sldId id="412" r:id="rId73"/>
    <p:sldId id="1579" r:id="rId74"/>
    <p:sldId id="1580" r:id="rId75"/>
    <p:sldId id="1578" r:id="rId76"/>
    <p:sldId id="854" r:id="rId77"/>
    <p:sldId id="853" r:id="rId78"/>
    <p:sldId id="1568" r:id="rId79"/>
    <p:sldId id="809" r:id="rId80"/>
    <p:sldId id="810" r:id="rId81"/>
    <p:sldId id="429" r:id="rId82"/>
    <p:sldId id="820" r:id="rId83"/>
    <p:sldId id="821" r:id="rId84"/>
    <p:sldId id="822" r:id="rId85"/>
    <p:sldId id="823" r:id="rId86"/>
    <p:sldId id="824" r:id="rId87"/>
    <p:sldId id="825" r:id="rId88"/>
    <p:sldId id="718" r:id="rId89"/>
    <p:sldId id="785" r:id="rId90"/>
    <p:sldId id="786" r:id="rId91"/>
    <p:sldId id="792" r:id="rId92"/>
    <p:sldId id="787" r:id="rId93"/>
    <p:sldId id="770" r:id="rId94"/>
    <p:sldId id="845" r:id="rId95"/>
    <p:sldId id="847" r:id="rId96"/>
  </p:sldIdLst>
  <p:sldSz cx="9144000" cy="6858000" type="screen4x3"/>
  <p:notesSz cx="9874250" cy="67976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99"/>
    <a:srgbClr val="FF0000"/>
    <a:srgbClr val="EDF0D2"/>
    <a:srgbClr val="93038C"/>
    <a:srgbClr val="003366"/>
    <a:srgbClr val="990099"/>
    <a:srgbClr val="333399"/>
    <a:srgbClr val="6633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4939" autoAdjust="0"/>
  </p:normalViewPr>
  <p:slideViewPr>
    <p:cSldViewPr snapToGrid="0">
      <p:cViewPr varScale="1">
        <p:scale>
          <a:sx n="107" d="100"/>
          <a:sy n="107" d="100"/>
        </p:scale>
        <p:origin x="71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18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94332" y="0"/>
            <a:ext cx="4279918" cy="339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7792"/>
            <a:ext cx="4279918" cy="33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94332" y="6457792"/>
            <a:ext cx="4279918" cy="33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26D928-9E39-4BE9-A4B8-B0A7F72747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750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79918" cy="33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94332" y="0"/>
            <a:ext cx="4279918" cy="33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52788" y="506413"/>
            <a:ext cx="3368675" cy="25273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6721" y="3202120"/>
            <a:ext cx="7240809" cy="3089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61070"/>
            <a:ext cx="4279918" cy="33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4332" y="6461070"/>
            <a:ext cx="4279918" cy="336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FA5A245-7A04-4900-9D96-8D07A9EB9D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424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6413"/>
            <a:ext cx="3368675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377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483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73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99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1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E05EB-ACED-94C2-4D0D-98BE8A0E6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CEE0A5-D0DA-D349-B8C1-564F74A81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11D7D-5AEA-5717-8E85-AFA1954CA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89681-D108-B8E6-61F3-954D5E7B0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952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9BB45-0BD2-0080-87A8-5AD531354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915BF-1A3C-ED35-E848-0E0818F6E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4C167-A905-A6ED-BEDB-97C1B421D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173DE4-B566-FCE2-2813-ABECE9279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27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37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61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12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72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543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4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6413"/>
            <a:ext cx="3368675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A5A245-7A04-4900-9D96-8D07A9EB9D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9801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6413"/>
            <a:ext cx="3368675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A5A245-7A04-4900-9D96-8D07A9EB9D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4708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6413"/>
            <a:ext cx="3368675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A5A245-7A04-4900-9D96-8D07A9EB9D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28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59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>
                <a:solidFill>
                  <a:prstClr val="black"/>
                </a:solidFill>
              </a:rPr>
              <a:pPr/>
              <a:t>84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760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90C453-1875-40AC-A4C5-CAC871FA6CD4}" type="slidenum">
              <a:rPr lang="ru-RU" altLang="en-US"/>
              <a:pPr/>
              <a:t>85</a:t>
            </a:fld>
            <a:endParaRPr lang="ru-RU" altLang="en-US"/>
          </a:p>
        </p:txBody>
      </p:sp>
      <p:sp>
        <p:nvSpPr>
          <p:cNvPr id="561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1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1519989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CDF27B-20B5-4F6C-8A10-ABD778916FCA}" type="slidenum">
              <a:rPr lang="ru-RU" altLang="en-US"/>
              <a:pPr/>
              <a:t>86</a:t>
            </a:fld>
            <a:endParaRPr lang="ru-RU" altLang="en-US"/>
          </a:p>
        </p:txBody>
      </p:sp>
      <p:sp>
        <p:nvSpPr>
          <p:cNvPr id="562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2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2691286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33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97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838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6413"/>
            <a:ext cx="3368675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3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6413"/>
            <a:ext cx="3368675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6413"/>
            <a:ext cx="3368675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6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30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2788" y="506413"/>
            <a:ext cx="3368675" cy="2527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FA5A245-7A04-4900-9D96-8D07A9EB9D3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756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20763C9-8662-4BD6-AB89-89BC3B9EB5C2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225800" y="496888"/>
            <a:ext cx="3454400" cy="259080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0579" y="3251300"/>
            <a:ext cx="7273093" cy="30327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61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A5A245-7A04-4900-9D96-8D07A9EB9D3D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52082E-6A6A-4329-AEC9-D908B4E3A4D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3A95F5-FF15-43E6-8F5F-314617E8472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5F0EAB-8D78-43E6-9DB0-4EC5721DAB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65331"/>
            <a:ext cx="4887260" cy="741274"/>
          </a:xfrm>
        </p:spPr>
        <p:txBody>
          <a:bodyPr>
            <a:spAutoFit/>
          </a:bodyPr>
          <a:lstStyle>
            <a:lvl1pPr>
              <a:defRPr sz="42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21425"/>
            <a:ext cx="4887260" cy="524939"/>
          </a:xfrm>
        </p:spPr>
        <p:txBody>
          <a:bodyPr>
            <a:spAutoFit/>
          </a:bodyPr>
          <a:lstStyle>
            <a:lvl1pPr marL="0" marR="0" indent="0" algn="l" defTabSz="4571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>
                <a:solidFill>
                  <a:srgbClr val="25303B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3179691"/>
            <a:ext cx="4887120" cy="446276"/>
          </a:xfrm>
        </p:spPr>
        <p:txBody>
          <a:bodyPr>
            <a:spAutoFit/>
          </a:bodyPr>
          <a:lstStyle>
            <a:lvl1pPr>
              <a:defRPr sz="2300" cap="none" baseline="0"/>
            </a:lvl1pPr>
            <a:lvl2pPr marL="457146" indent="0">
              <a:buNone/>
              <a:defRPr/>
            </a:lvl2pPr>
            <a:lvl3pPr>
              <a:defRPr sz="2300"/>
            </a:lvl3pPr>
            <a:lvl4pPr>
              <a:defRPr sz="2300"/>
            </a:lvl4pPr>
            <a:lvl5pPr>
              <a:defRPr sz="23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3664666"/>
            <a:ext cx="4887120" cy="1129540"/>
          </a:xfrm>
        </p:spPr>
        <p:txBody>
          <a:bodyPr>
            <a:spAutoFit/>
          </a:bodyPr>
          <a:lstStyle>
            <a:lvl1pPr marL="0" indent="-298762">
              <a:buSzPct val="80000"/>
              <a:buFont typeface="Wingdings" charset="2"/>
              <a:buChar char="§"/>
              <a:defRPr sz="2300" cap="none"/>
            </a:lvl1pPr>
            <a:lvl2pPr>
              <a:defRPr sz="2000"/>
            </a:lvl2pPr>
            <a:lvl3pPr>
              <a:defRPr sz="17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850076"/>
            <a:ext cx="3057841" cy="4417641"/>
          </a:xfrm>
        </p:spPr>
        <p:txBody>
          <a:bodyPr anchor="ctr">
            <a:normAutofit/>
          </a:bodyPr>
          <a:lstStyle>
            <a:lvl1pPr algn="ctr">
              <a:defRPr sz="23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793220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850076"/>
            <a:ext cx="3057841" cy="4417641"/>
          </a:xfrm>
        </p:spPr>
        <p:txBody>
          <a:bodyPr anchor="ctr">
            <a:normAutofit/>
          </a:bodyPr>
          <a:lstStyle>
            <a:lvl1pPr algn="ctr">
              <a:defRPr sz="2249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65331"/>
            <a:ext cx="4887260" cy="741274"/>
          </a:xfrm>
        </p:spPr>
        <p:txBody>
          <a:bodyPr>
            <a:spAutoFit/>
          </a:bodyPr>
          <a:lstStyle>
            <a:lvl1pPr>
              <a:defRPr sz="4217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21425"/>
            <a:ext cx="4887260" cy="524939"/>
          </a:xfrm>
        </p:spPr>
        <p:txBody>
          <a:bodyPr>
            <a:spAutoFit/>
          </a:bodyPr>
          <a:lstStyle>
            <a:lvl1pPr marL="0" marR="0" indent="0" algn="l" defTabSz="45688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12">
                <a:solidFill>
                  <a:srgbClr val="25303B"/>
                </a:solidFill>
              </a:defRPr>
            </a:lvl1pPr>
            <a:lvl2pPr marL="456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2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3179691"/>
            <a:ext cx="4887120" cy="438405"/>
          </a:xfrm>
        </p:spPr>
        <p:txBody>
          <a:bodyPr>
            <a:spAutoFit/>
          </a:bodyPr>
          <a:lstStyle>
            <a:lvl1pPr>
              <a:defRPr sz="2249" cap="none" baseline="0"/>
            </a:lvl1pPr>
            <a:lvl2pPr marL="456886" indent="0">
              <a:buNone/>
              <a:defRPr/>
            </a:lvl2pPr>
            <a:lvl3pPr>
              <a:defRPr sz="2249"/>
            </a:lvl3pPr>
            <a:lvl4pPr>
              <a:defRPr sz="2249"/>
            </a:lvl4pPr>
            <a:lvl5pPr>
              <a:defRPr sz="2249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3664666"/>
            <a:ext cx="4887120" cy="1113370"/>
          </a:xfrm>
        </p:spPr>
        <p:txBody>
          <a:bodyPr>
            <a:spAutoFit/>
          </a:bodyPr>
          <a:lstStyle>
            <a:lvl1pPr marL="0" indent="-298592">
              <a:buSzPct val="80000"/>
              <a:buFont typeface="Wingdings" charset="2"/>
              <a:buChar char="§"/>
              <a:defRPr sz="2249" cap="none"/>
            </a:lvl1pPr>
            <a:lvl2pPr>
              <a:defRPr sz="1968"/>
            </a:lvl2pPr>
            <a:lvl3pPr>
              <a:defRPr sz="1687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</p:spTree>
    <p:extLst>
      <p:ext uri="{BB962C8B-B14F-4D97-AF65-F5344CB8AC3E}">
        <p14:creationId xmlns:p14="http://schemas.microsoft.com/office/powerpoint/2010/main" val="150576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485599"/>
            <a:ext cx="8229600" cy="725135"/>
          </a:xfrm>
        </p:spPr>
        <p:txBody>
          <a:bodyPr>
            <a:spAutoFit/>
          </a:bodyPr>
          <a:lstStyle>
            <a:lvl1pPr>
              <a:defRPr sz="4112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1" y="3290636"/>
            <a:ext cx="4778117" cy="584775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C8A51-9548-7C5D-29B5-DF610A5768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0419" y="6355869"/>
            <a:ext cx="604484" cy="365998"/>
          </a:xfrm>
          <a:prstGeom prst="rect">
            <a:avLst/>
          </a:prstGeom>
        </p:spPr>
        <p:txBody>
          <a:bodyPr/>
          <a:lstStyle/>
          <a:p>
            <a:fld id="{3229559C-1DC3-44D5-B80A-4ABE183D78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62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 userDrawn="1"/>
        </p:nvSpPr>
        <p:spPr>
          <a:xfrm>
            <a:off x="-32" y="428604"/>
            <a:ext cx="1357322" cy="14287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3417C"/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t">
            <a:noAutofit/>
          </a:bodyPr>
          <a:lstStyle>
            <a:lvl1pPr marL="95250" indent="0" algn="l">
              <a:defRPr sz="1400" b="1">
                <a:solidFill>
                  <a:schemeClr val="tx2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0" y="428604"/>
            <a:ext cx="9144000" cy="117306"/>
          </a:xfrm>
          <a:prstGeom prst="rect">
            <a:avLst/>
          </a:prstGeom>
          <a:gradFill flip="none" rotWithShape="1">
            <a:gsLst>
              <a:gs pos="0">
                <a:srgbClr val="EEECE1">
                  <a:shade val="30000"/>
                  <a:satMod val="115000"/>
                </a:srgbClr>
              </a:gs>
              <a:gs pos="50000">
                <a:srgbClr val="EEECE1">
                  <a:shade val="67500"/>
                  <a:satMod val="115000"/>
                </a:srgbClr>
              </a:gs>
              <a:gs pos="100000">
                <a:srgbClr val="EEECE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t">
            <a:noAutofit/>
          </a:bodyPr>
          <a:lstStyle>
            <a:lvl1pPr marL="95250" indent="0" algn="l">
              <a:defRPr sz="1400" b="1">
                <a:solidFill>
                  <a:schemeClr val="tx2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328738" y="0"/>
            <a:ext cx="7815262" cy="428604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Brix_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429453" y="0"/>
            <a:ext cx="714547" cy="500066"/>
          </a:xfrm>
          <a:prstGeom prst="rect">
            <a:avLst/>
          </a:prstGeom>
        </p:spPr>
      </p:pic>
      <p:pic>
        <p:nvPicPr>
          <p:cNvPr id="6" name="Afbeelding 10" descr="HR_CORPORATE-versie3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331640" y="0"/>
            <a:ext cx="256241" cy="548680"/>
          </a:xfrm>
          <a:prstGeom prst="rect">
            <a:avLst/>
          </a:prstGeom>
        </p:spPr>
      </p:pic>
      <p:pic>
        <p:nvPicPr>
          <p:cNvPr id="7" name="Picture 6" descr="kuleuven.jpg"/>
          <p:cNvPicPr>
            <a:picLocks noChangeAspect="1"/>
          </p:cNvPicPr>
          <p:nvPr userDrawn="1"/>
        </p:nvPicPr>
        <p:blipFill>
          <a:blip r:embed="rId4" cstate="print"/>
          <a:srcRect l="442" t="3087" r="765" b="2104"/>
          <a:stretch>
            <a:fillRect/>
          </a:stretch>
        </p:blipFill>
        <p:spPr>
          <a:xfrm>
            <a:off x="1" y="5"/>
            <a:ext cx="1331308" cy="428400"/>
          </a:xfrm>
          <a:prstGeom prst="rect">
            <a:avLst/>
          </a:prstGeom>
        </p:spPr>
      </p:pic>
      <p:pic>
        <p:nvPicPr>
          <p:cNvPr id="13" name="Picture 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7789" y="6332561"/>
            <a:ext cx="1566211" cy="525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7444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692322" y="0"/>
            <a:ext cx="6509982" cy="500066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 marL="180000" algn="ctr">
              <a:defRPr sz="24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328738" y="0"/>
            <a:ext cx="7815262" cy="428604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0" y="428604"/>
            <a:ext cx="9144000" cy="117306"/>
          </a:xfrm>
          <a:prstGeom prst="rect">
            <a:avLst/>
          </a:prstGeom>
          <a:gradFill flip="none" rotWithShape="1">
            <a:gsLst>
              <a:gs pos="0">
                <a:srgbClr val="EEECE1">
                  <a:shade val="30000"/>
                  <a:satMod val="115000"/>
                </a:srgbClr>
              </a:gs>
              <a:gs pos="50000">
                <a:srgbClr val="EEECE1">
                  <a:shade val="67500"/>
                  <a:satMod val="115000"/>
                </a:srgbClr>
              </a:gs>
              <a:gs pos="100000">
                <a:srgbClr val="EEECE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t">
            <a:noAutofit/>
          </a:bodyPr>
          <a:lstStyle>
            <a:lvl1pPr marL="95250" indent="0" algn="l">
              <a:defRPr sz="1400" b="1">
                <a:solidFill>
                  <a:schemeClr val="tx2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9" name="Afbeelding 10" descr="HR_CORPORATE-versie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331640" y="0"/>
            <a:ext cx="256241" cy="548680"/>
          </a:xfrm>
          <a:prstGeom prst="rect">
            <a:avLst/>
          </a:prstGeom>
        </p:spPr>
      </p:pic>
      <p:pic>
        <p:nvPicPr>
          <p:cNvPr id="8" name="Picture 7" descr="Brix_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429453" y="0"/>
            <a:ext cx="714547" cy="5000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-32" y="428604"/>
            <a:ext cx="1357322" cy="14287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3417C"/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t">
            <a:noAutofit/>
          </a:bodyPr>
          <a:lstStyle>
            <a:lvl1pPr marL="95250" indent="0" algn="l">
              <a:defRPr sz="1400" b="1">
                <a:solidFill>
                  <a:schemeClr val="tx2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0" y="428604"/>
            <a:ext cx="9144000" cy="117306"/>
          </a:xfrm>
          <a:prstGeom prst="rect">
            <a:avLst/>
          </a:prstGeom>
          <a:gradFill flip="none" rotWithShape="1">
            <a:gsLst>
              <a:gs pos="0">
                <a:srgbClr val="EEECE1">
                  <a:shade val="30000"/>
                  <a:satMod val="115000"/>
                </a:srgbClr>
              </a:gs>
              <a:gs pos="50000">
                <a:srgbClr val="EEECE1">
                  <a:shade val="67500"/>
                  <a:satMod val="115000"/>
                </a:srgbClr>
              </a:gs>
              <a:gs pos="100000">
                <a:srgbClr val="EEECE1">
                  <a:shade val="100000"/>
                  <a:satMod val="115000"/>
                </a:srgbClr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t">
            <a:noAutofit/>
          </a:bodyPr>
          <a:lstStyle>
            <a:lvl1pPr marL="95250" indent="0" algn="l">
              <a:defRPr sz="1400" b="1">
                <a:solidFill>
                  <a:schemeClr val="tx2"/>
                </a:solidFill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28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1328738" y="0"/>
            <a:ext cx="7815262" cy="428604"/>
          </a:xfrm>
          <a:prstGeom prst="rect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4" name="Picture 13" descr="Brix_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429453" y="0"/>
            <a:ext cx="714547" cy="500066"/>
          </a:xfrm>
          <a:prstGeom prst="rect">
            <a:avLst/>
          </a:prstGeom>
        </p:spPr>
      </p:pic>
      <p:pic>
        <p:nvPicPr>
          <p:cNvPr id="15" name="Afbeelding 10" descr="HR_CORPORATE-versie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331640" y="0"/>
            <a:ext cx="256241" cy="548680"/>
          </a:xfrm>
          <a:prstGeom prst="rect">
            <a:avLst/>
          </a:prstGeom>
        </p:spPr>
      </p:pic>
      <p:pic>
        <p:nvPicPr>
          <p:cNvPr id="16" name="Picture 15" descr="kuleuven.jpg"/>
          <p:cNvPicPr>
            <a:picLocks noChangeAspect="1"/>
          </p:cNvPicPr>
          <p:nvPr userDrawn="1"/>
        </p:nvPicPr>
        <p:blipFill>
          <a:blip r:embed="rId4" cstate="print"/>
          <a:srcRect l="442" t="3087" r="765" b="2104"/>
          <a:stretch>
            <a:fillRect/>
          </a:stretch>
        </p:blipFill>
        <p:spPr>
          <a:xfrm>
            <a:off x="1" y="5"/>
            <a:ext cx="1331308" cy="428400"/>
          </a:xfrm>
          <a:prstGeom prst="rect">
            <a:avLst/>
          </a:prstGeom>
        </p:spPr>
      </p:pic>
      <p:pic>
        <p:nvPicPr>
          <p:cNvPr id="18" name="Picture 1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77789" y="6332561"/>
            <a:ext cx="1566211" cy="525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7938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2E8DA31-03CA-4141-9FEC-51B34D310599}" type="slidenum">
              <a:rPr lang="en-GB">
                <a:solidFill>
                  <a:prstClr val="black"/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852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52082E-6A6A-4329-AEC9-D908B4E3A4D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72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404BDA-C5C8-41FC-82F1-B74D0715874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43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404BDA-C5C8-41FC-82F1-B74D0715874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DDC4A3-AD8B-4578-BEFB-8C6B74ADE1B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804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906D5A-905E-4D4A-8F1C-82B3C20E94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77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B1E791-B322-441E-9076-E10456EF2D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22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4CBCCF-DAA3-4211-B65F-DB9BCDCEDE8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251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5629C9-9C17-41E9-B34F-3E6D48C7D3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0093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27CB21-F6CF-41A8-A335-7BDB181455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4259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B8950F-86CA-424E-8DD5-4E04C7BD079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59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3A95F5-FF15-43E6-8F5F-314617E847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327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5F0EAB-8D78-43E6-9DB0-4EC5721DAB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902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65331"/>
            <a:ext cx="4887260" cy="741274"/>
          </a:xfrm>
        </p:spPr>
        <p:txBody>
          <a:bodyPr>
            <a:spAutoFit/>
          </a:bodyPr>
          <a:lstStyle>
            <a:lvl1pPr>
              <a:defRPr sz="42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21425"/>
            <a:ext cx="4887260" cy="524939"/>
          </a:xfrm>
        </p:spPr>
        <p:txBody>
          <a:bodyPr>
            <a:spAutoFit/>
          </a:bodyPr>
          <a:lstStyle>
            <a:lvl1pPr marL="0" marR="0" indent="0" algn="l" defTabSz="4571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>
                <a:solidFill>
                  <a:srgbClr val="25303B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3179691"/>
            <a:ext cx="4887120" cy="446276"/>
          </a:xfrm>
        </p:spPr>
        <p:txBody>
          <a:bodyPr>
            <a:spAutoFit/>
          </a:bodyPr>
          <a:lstStyle>
            <a:lvl1pPr>
              <a:defRPr sz="2300" cap="none" baseline="0"/>
            </a:lvl1pPr>
            <a:lvl2pPr marL="457146" indent="0">
              <a:buNone/>
              <a:defRPr/>
            </a:lvl2pPr>
            <a:lvl3pPr>
              <a:defRPr sz="2300"/>
            </a:lvl3pPr>
            <a:lvl4pPr>
              <a:defRPr sz="2300"/>
            </a:lvl4pPr>
            <a:lvl5pPr>
              <a:defRPr sz="23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3664666"/>
            <a:ext cx="4887120" cy="1129540"/>
          </a:xfrm>
        </p:spPr>
        <p:txBody>
          <a:bodyPr>
            <a:spAutoFit/>
          </a:bodyPr>
          <a:lstStyle>
            <a:lvl1pPr marL="0" indent="-298762">
              <a:buSzPct val="80000"/>
              <a:buFont typeface="Wingdings" charset="2"/>
              <a:buChar char="§"/>
              <a:defRPr sz="2300" cap="none"/>
            </a:lvl1pPr>
            <a:lvl2pPr>
              <a:defRPr sz="2000"/>
            </a:lvl2pPr>
            <a:lvl3pPr>
              <a:defRPr sz="17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850076"/>
            <a:ext cx="3057841" cy="4417641"/>
          </a:xfrm>
        </p:spPr>
        <p:txBody>
          <a:bodyPr anchor="ctr">
            <a:normAutofit/>
          </a:bodyPr>
          <a:lstStyle>
            <a:lvl1pPr algn="ctr">
              <a:defRPr sz="23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08377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DDC4A3-AD8B-4578-BEFB-8C6B74ADE1B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1" y="1850077"/>
            <a:ext cx="3057842" cy="441764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687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946433"/>
            <a:ext cx="4887260" cy="57906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163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21426"/>
            <a:ext cx="4887260" cy="416909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3426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9">
                <a:solidFill>
                  <a:srgbClr val="25303B"/>
                </a:solidFill>
              </a:defRPr>
            </a:lvl1pPr>
            <a:lvl2pPr marL="342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5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39" y="3179691"/>
            <a:ext cx="4887120" cy="35195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87" cap="none" baseline="0"/>
            </a:lvl1pPr>
            <a:lvl2pPr marL="342665" indent="0">
              <a:buNone/>
              <a:defRPr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39" y="3664666"/>
            <a:ext cx="4887120" cy="858055"/>
          </a:xfrm>
          <a:prstGeom prst="rect">
            <a:avLst/>
          </a:prstGeom>
        </p:spPr>
        <p:txBody>
          <a:bodyPr>
            <a:spAutoFit/>
          </a:bodyPr>
          <a:lstStyle>
            <a:lvl1pPr marL="0" indent="-223944">
              <a:buSzPct val="80000"/>
              <a:buFont typeface="Wingdings" charset="2"/>
              <a:buChar char="§"/>
              <a:defRPr sz="1687" cap="none"/>
            </a:lvl1pPr>
            <a:lvl2pPr>
              <a:defRPr sz="1476"/>
            </a:lvl2pPr>
            <a:lvl3pPr>
              <a:defRPr sz="1265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290AA-4EE3-50A5-A802-B74D5FC810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008668" y="6405423"/>
            <a:ext cx="2057400" cy="365125"/>
          </a:xfrm>
        </p:spPr>
        <p:txBody>
          <a:bodyPr/>
          <a:lstStyle/>
          <a:p>
            <a:fld id="{15AFFE2C-C596-423D-9CA0-A76E45EAE75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4353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485599"/>
            <a:ext cx="8229600" cy="725135"/>
          </a:xfrm>
        </p:spPr>
        <p:txBody>
          <a:bodyPr>
            <a:spAutoFit/>
          </a:bodyPr>
          <a:lstStyle>
            <a:lvl1pPr>
              <a:defRPr sz="4112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6921" y="3290636"/>
            <a:ext cx="4778117" cy="584775"/>
          </a:xfrm>
        </p:spPr>
        <p:txBody>
          <a:bodyPr>
            <a:spAutoFit/>
          </a:bodyPr>
          <a:lstStyle/>
          <a:p>
            <a:pPr lvl="0"/>
            <a:r>
              <a:rPr lang="en-GB" dirty="0"/>
              <a:t>Sub-header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C8A51-9548-7C5D-29B5-DF610A5768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20419" y="6355869"/>
            <a:ext cx="604484" cy="365998"/>
          </a:xfrm>
          <a:prstGeom prst="rect">
            <a:avLst/>
          </a:prstGeom>
        </p:spPr>
        <p:txBody>
          <a:bodyPr/>
          <a:lstStyle/>
          <a:p>
            <a:fld id="{3229559C-1DC3-44D5-B80A-4ABE183D7878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46790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183B6F-1E82-45FC-9F25-5D531EDA229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4578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6E532-94CB-4A8D-BD11-6E674C1EC55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4681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A7F8D9-3A0A-4DD5-A6E9-BC38DDFB2B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227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CB4A4-49EA-4958-BE8A-80125170FF8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5465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5F44CA-3C66-45FB-B90F-6123933916D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071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E92437-138D-4FC7-8657-1DCE0FAB62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5872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AFC0A7-62F6-4B57-B879-B7618F3C6E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829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11F78-9C2B-44F3-8547-1A4FFF497C5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44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906D5A-905E-4D4A-8F1C-82B3C20E947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5996F2-81B9-43C8-8BC4-A270CFE6FB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0914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C5CAC-D882-4F45-A06A-43C8EFEB73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4601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F5A8AD-0066-42CB-8B8D-CBF999FCD7D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808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mark and logo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65331"/>
            <a:ext cx="4887260" cy="741274"/>
          </a:xfrm>
        </p:spPr>
        <p:txBody>
          <a:bodyPr>
            <a:spAutoFit/>
          </a:bodyPr>
          <a:lstStyle>
            <a:lvl1pPr>
              <a:defRPr sz="4200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21425"/>
            <a:ext cx="4887260" cy="524939"/>
          </a:xfrm>
        </p:spPr>
        <p:txBody>
          <a:bodyPr>
            <a:spAutoFit/>
          </a:bodyPr>
          <a:lstStyle>
            <a:lvl1pPr marL="0" marR="0" indent="0" algn="l" defTabSz="4571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>
                <a:solidFill>
                  <a:srgbClr val="25303B"/>
                </a:solidFill>
              </a:defRPr>
            </a:lvl1pPr>
            <a:lvl2pPr marL="45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40" y="3179691"/>
            <a:ext cx="4887120" cy="446276"/>
          </a:xfrm>
        </p:spPr>
        <p:txBody>
          <a:bodyPr>
            <a:spAutoFit/>
          </a:bodyPr>
          <a:lstStyle>
            <a:lvl1pPr>
              <a:defRPr sz="2300" cap="none" baseline="0"/>
            </a:lvl1pPr>
            <a:lvl2pPr marL="457146" indent="0">
              <a:buNone/>
              <a:defRPr/>
            </a:lvl2pPr>
            <a:lvl3pPr>
              <a:defRPr sz="2300"/>
            </a:lvl3pPr>
            <a:lvl4pPr>
              <a:defRPr sz="2300"/>
            </a:lvl4pPr>
            <a:lvl5pPr>
              <a:defRPr sz="2300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40" y="3664666"/>
            <a:ext cx="4887120" cy="1129540"/>
          </a:xfrm>
        </p:spPr>
        <p:txBody>
          <a:bodyPr>
            <a:spAutoFit/>
          </a:bodyPr>
          <a:lstStyle>
            <a:lvl1pPr marL="0" indent="-298762">
              <a:buSzPct val="80000"/>
              <a:buFont typeface="Wingdings" charset="2"/>
              <a:buChar char="§"/>
              <a:defRPr sz="2300" cap="none"/>
            </a:lvl1pPr>
            <a:lvl2pPr>
              <a:defRPr sz="2000"/>
            </a:lvl2pPr>
            <a:lvl3pPr>
              <a:defRPr sz="1700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2" y="1850076"/>
            <a:ext cx="3057841" cy="4417641"/>
          </a:xfrm>
        </p:spPr>
        <p:txBody>
          <a:bodyPr anchor="ctr">
            <a:normAutofit/>
          </a:bodyPr>
          <a:lstStyle>
            <a:lvl1pPr algn="ctr">
              <a:defRPr sz="2300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472272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75201" y="1850077"/>
            <a:ext cx="3057842" cy="441764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1687" baseline="0"/>
            </a:lvl1pPr>
          </a:lstStyle>
          <a:p>
            <a:r>
              <a:rPr lang="en-US" dirty="0"/>
              <a:t>Drag image  to placeholder or click icon to add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946433"/>
            <a:ext cx="4887260" cy="579069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3163" baseline="0"/>
            </a:lvl1pPr>
          </a:lstStyle>
          <a:p>
            <a:r>
              <a:rPr lang="en-GB" dirty="0"/>
              <a:t>Header style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621426"/>
            <a:ext cx="4887260" cy="416909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3426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109">
                <a:solidFill>
                  <a:srgbClr val="25303B"/>
                </a:solidFill>
              </a:defRPr>
            </a:lvl1pPr>
            <a:lvl2pPr marL="342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9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6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5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SUB-HEADER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85939" y="3179691"/>
            <a:ext cx="4887120" cy="35195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87" cap="none" baseline="0"/>
            </a:lvl1pPr>
            <a:lvl2pPr marL="342665" indent="0">
              <a:buNone/>
              <a:defRPr/>
            </a:lvl2pPr>
            <a:lvl3pPr>
              <a:defRPr sz="1687"/>
            </a:lvl3pPr>
            <a:lvl4pPr>
              <a:defRPr sz="1687"/>
            </a:lvl4pPr>
            <a:lvl5pPr>
              <a:defRPr sz="1687"/>
            </a:lvl5pPr>
          </a:lstStyle>
          <a:p>
            <a:pPr lvl="0"/>
            <a:r>
              <a:rPr lang="en-GB" dirty="0"/>
              <a:t>Body text style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85939" y="3664666"/>
            <a:ext cx="4887120" cy="858055"/>
          </a:xfrm>
          <a:prstGeom prst="rect">
            <a:avLst/>
          </a:prstGeom>
        </p:spPr>
        <p:txBody>
          <a:bodyPr>
            <a:spAutoFit/>
          </a:bodyPr>
          <a:lstStyle>
            <a:lvl1pPr marL="0" indent="-223944">
              <a:buSzPct val="80000"/>
              <a:buFont typeface="Wingdings" charset="2"/>
              <a:buChar char="§"/>
              <a:defRPr sz="1687" cap="none"/>
            </a:lvl1pPr>
            <a:lvl2pPr>
              <a:defRPr sz="1476"/>
            </a:lvl2pPr>
            <a:lvl3pPr>
              <a:defRPr sz="1265"/>
            </a:lvl3pPr>
          </a:lstStyle>
          <a:p>
            <a:pPr lvl="0"/>
            <a:r>
              <a:rPr lang="en-GB" dirty="0"/>
              <a:t>Bullet text style</a:t>
            </a:r>
          </a:p>
          <a:p>
            <a:pPr lvl="1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bullet style</a:t>
            </a:r>
          </a:p>
          <a:p>
            <a:pPr lvl="2"/>
            <a:r>
              <a:rPr lang="en-US" dirty="0"/>
              <a:t>S</a:t>
            </a:r>
            <a:r>
              <a:rPr lang="en-GB" dirty="0" err="1"/>
              <a:t>ub</a:t>
            </a:r>
            <a:r>
              <a:rPr lang="en-GB" dirty="0"/>
              <a:t> sub bullet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B290AA-4EE3-50A5-A802-B74D5FC810C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008668" y="6405423"/>
            <a:ext cx="2057400" cy="365125"/>
          </a:xfrm>
        </p:spPr>
        <p:txBody>
          <a:bodyPr/>
          <a:lstStyle/>
          <a:p>
            <a:fld id="{15AFFE2C-C596-423D-9CA0-A76E45EAE75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7633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52082E-6A6A-4329-AEC9-D908B4E3A4D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5848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404BDA-C5C8-41FC-82F1-B74D0715874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7257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DDC4A3-AD8B-4578-BEFB-8C6B74ADE1B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841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906D5A-905E-4D4A-8F1C-82B3C20E947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722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B1E791-B322-441E-9076-E10456EF2D8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669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B1E791-B322-441E-9076-E10456EF2D8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4CBCCF-DAA3-4211-B65F-DB9BCDCEDE8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2826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5629C9-9C17-41E9-B34F-3E6D48C7D32C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9040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27CB21-F6CF-41A8-A335-7BDB1814551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639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B8950F-86CA-424E-8DD5-4E04C7BD079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8726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3A95F5-FF15-43E6-8F5F-314617E847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710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5F0EAB-8D78-43E6-9DB0-4EC5721DABF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904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4CBCCF-DAA3-4211-B65F-DB9BCDCEDE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5629C9-9C17-41E9-B34F-3E6D48C7D3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27CB21-F6CF-41A8-A335-7BDB1814551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B8950F-86CA-424E-8DD5-4E04C7BD079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A693CB96-DCA6-4E09-A136-512076921AC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877" r:id="rId12"/>
    <p:sldLayoutId id="2147483908" r:id="rId13"/>
    <p:sldLayoutId id="2147483911" r:id="rId14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643686"/>
            <a:ext cx="2915816" cy="214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nl-B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43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A693CB96-DCA6-4E09-A136-512076921AC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241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78" r:id="rId12"/>
    <p:sldLayoutId id="2147483909" r:id="rId13"/>
    <p:sldLayoutId id="2147483910" r:id="rId14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5EECA9DD-D5FB-4C88-913E-154F0F5E4F9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62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76" r:id="rId12"/>
    <p:sldLayoutId id="2147483907" r:id="rId1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A693CB96-DCA6-4E09-A136-512076921AC2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5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1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58.em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8.bin"/><Relationship Id="rId18" Type="http://schemas.openxmlformats.org/officeDocument/2006/relationships/image" Target="../media/image65.wmf"/><Relationship Id="rId3" Type="http://schemas.openxmlformats.org/officeDocument/2006/relationships/image" Target="../media/image59.wmf"/><Relationship Id="rId21" Type="http://schemas.openxmlformats.org/officeDocument/2006/relationships/oleObject" Target="../embeddings/oleObject13.bin"/><Relationship Id="rId7" Type="http://schemas.openxmlformats.org/officeDocument/2006/relationships/image" Target="../media/image61.wmf"/><Relationship Id="rId12" Type="http://schemas.openxmlformats.org/officeDocument/2006/relationships/image" Target="../media/image63.wmf"/><Relationship Id="rId17" Type="http://schemas.openxmlformats.org/officeDocument/2006/relationships/oleObject" Target="../embeddings/oleObject11.bin"/><Relationship Id="rId2" Type="http://schemas.openxmlformats.org/officeDocument/2006/relationships/oleObject" Target="../embeddings/oleObject2.bin"/><Relationship Id="rId16" Type="http://schemas.openxmlformats.org/officeDocument/2006/relationships/oleObject" Target="../embeddings/oleObject10.bin"/><Relationship Id="rId20" Type="http://schemas.openxmlformats.org/officeDocument/2006/relationships/image" Target="../media/image66.wmf"/><Relationship Id="rId1" Type="http://schemas.openxmlformats.org/officeDocument/2006/relationships/slideLayout" Target="../slideLayouts/slideLayout37.x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7.bin"/><Relationship Id="rId24" Type="http://schemas.openxmlformats.org/officeDocument/2006/relationships/oleObject" Target="../embeddings/oleObject15.bin"/><Relationship Id="rId5" Type="http://schemas.openxmlformats.org/officeDocument/2006/relationships/image" Target="../media/image60.wmf"/><Relationship Id="rId15" Type="http://schemas.openxmlformats.org/officeDocument/2006/relationships/image" Target="../media/image64.wmf"/><Relationship Id="rId23" Type="http://schemas.openxmlformats.org/officeDocument/2006/relationships/image" Target="../media/image67.wmf"/><Relationship Id="rId10" Type="http://schemas.openxmlformats.org/officeDocument/2006/relationships/image" Target="../media/image62.wmf"/><Relationship Id="rId19" Type="http://schemas.openxmlformats.org/officeDocument/2006/relationships/oleObject" Target="../embeddings/oleObject12.bin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73.jpg"/><Relationship Id="rId4" Type="http://schemas.openxmlformats.org/officeDocument/2006/relationships/image" Target="../media/image7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Postgraduate_education" TargetMode="External"/><Relationship Id="rId4" Type="http://schemas.openxmlformats.org/officeDocument/2006/relationships/hyperlink" Target="https://en.wikipedia.org/wiki/Undergraduate_education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8.xml"/><Relationship Id="rId1" Type="http://schemas.openxmlformats.org/officeDocument/2006/relationships/tags" Target="../tags/tag2.xml"/><Relationship Id="rId5" Type="http://schemas.openxmlformats.org/officeDocument/2006/relationships/image" Target="../media/image89.png"/><Relationship Id="rId4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89.png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98.png"/><Relationship Id="rId4" Type="http://schemas.openxmlformats.org/officeDocument/2006/relationships/image" Target="../media/image110.jpeg"/><Relationship Id="rId9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8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7.png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7.png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hyperlink" Target="https://isoyields2.web.cern.ch/Yield_Home.aspx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45.png"/><Relationship Id="rId5" Type="http://schemas.openxmlformats.org/officeDocument/2006/relationships/image" Target="../media/image141.png"/><Relationship Id="rId4" Type="http://schemas.openxmlformats.org/officeDocument/2006/relationships/image" Target="../media/image14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1.png"/><Relationship Id="rId5" Type="http://schemas.openxmlformats.org/officeDocument/2006/relationships/image" Target="../media/image600.png"/><Relationship Id="rId4" Type="http://schemas.openxmlformats.org/officeDocument/2006/relationships/image" Target="../media/image1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153.png"/><Relationship Id="rId7" Type="http://schemas.openxmlformats.org/officeDocument/2006/relationships/image" Target="../media/image150.png"/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1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1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7.png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emf"/><Relationship Id="rId13" Type="http://schemas.openxmlformats.org/officeDocument/2006/relationships/image" Target="../media/image174.emf"/><Relationship Id="rId3" Type="http://schemas.openxmlformats.org/officeDocument/2006/relationships/image" Target="../media/image164.emf"/><Relationship Id="rId7" Type="http://schemas.openxmlformats.org/officeDocument/2006/relationships/image" Target="../media/image168.emf"/><Relationship Id="rId12" Type="http://schemas.openxmlformats.org/officeDocument/2006/relationships/image" Target="../media/image173.emf"/><Relationship Id="rId2" Type="http://schemas.openxmlformats.org/officeDocument/2006/relationships/image" Target="../media/image163.emf"/><Relationship Id="rId16" Type="http://schemas.openxmlformats.org/officeDocument/2006/relationships/image" Target="../media/image177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7.emf"/><Relationship Id="rId11" Type="http://schemas.openxmlformats.org/officeDocument/2006/relationships/image" Target="../media/image172.png"/><Relationship Id="rId5" Type="http://schemas.openxmlformats.org/officeDocument/2006/relationships/image" Target="../media/image166.emf"/><Relationship Id="rId15" Type="http://schemas.openxmlformats.org/officeDocument/2006/relationships/image" Target="../media/image176.png"/><Relationship Id="rId10" Type="http://schemas.openxmlformats.org/officeDocument/2006/relationships/image" Target="../media/image171.emf"/><Relationship Id="rId4" Type="http://schemas.openxmlformats.org/officeDocument/2006/relationships/image" Target="../media/image165.emf"/><Relationship Id="rId9" Type="http://schemas.openxmlformats.org/officeDocument/2006/relationships/image" Target="../media/image170.emf"/><Relationship Id="rId14" Type="http://schemas.openxmlformats.org/officeDocument/2006/relationships/image" Target="../media/image17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4.svg"/><Relationship Id="rId5" Type="http://schemas.openxmlformats.org/officeDocument/2006/relationships/image" Target="../media/image183.png"/><Relationship Id="rId10" Type="http://schemas.openxmlformats.org/officeDocument/2006/relationships/image" Target="../media/image1530.png"/><Relationship Id="rId4" Type="http://schemas.openxmlformats.org/officeDocument/2006/relationships/image" Target="../media/image182.svg"/><Relationship Id="rId9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3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199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4.jpeg"/><Relationship Id="rId4" Type="http://schemas.openxmlformats.org/officeDocument/2006/relationships/image" Target="../media/image20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oleObject" Target="../embeddings/oleObject21.bin"/><Relationship Id="rId7" Type="http://schemas.openxmlformats.org/officeDocument/2006/relationships/image" Target="../media/image32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05.png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5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9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5.png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0.bin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3" Type="http://schemas.openxmlformats.org/officeDocument/2006/relationships/oleObject" Target="../embeddings/oleObject21.bin"/><Relationship Id="rId7" Type="http://schemas.openxmlformats.org/officeDocument/2006/relationships/image" Target="../media/image32.png"/><Relationship Id="rId12" Type="http://schemas.openxmlformats.org/officeDocument/2006/relationships/image" Target="../media/image206.png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00.png"/><Relationship Id="rId5" Type="http://schemas.openxmlformats.org/officeDocument/2006/relationships/image" Target="../media/image205.png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oleObject" Target="../embeddings/oleObject34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oleObject" Target="../embeddings/oleObject35.bin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19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.png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2.png"/><Relationship Id="rId9" Type="http://schemas.openxmlformats.org/officeDocument/2006/relationships/image" Target="../media/image20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10.png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00.png"/><Relationship Id="rId4" Type="http://schemas.openxmlformats.org/officeDocument/2006/relationships/image" Target="../media/image211.png"/><Relationship Id="rId9" Type="http://schemas.openxmlformats.org/officeDocument/2006/relationships/oleObject" Target="../embeddings/oleObject19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16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217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89.png"/><Relationship Id="rId4" Type="http://schemas.openxmlformats.org/officeDocument/2006/relationships/image" Target="../media/image218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123.png"/><Relationship Id="rId4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050"/>
          <p:cNvSpPr txBox="1">
            <a:spLocks noChangeArrowheads="1"/>
          </p:cNvSpPr>
          <p:nvPr/>
        </p:nvSpPr>
        <p:spPr bwMode="auto">
          <a:xfrm>
            <a:off x="0" y="0"/>
            <a:ext cx="9144000" cy="1236235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GB" sz="2400" b="1" kern="0" dirty="0">
              <a:solidFill>
                <a:schemeClr val="bg1"/>
              </a:solidFill>
              <a:latin typeface="Comic Sans MS" pitchFamily="66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7369" y="1236235"/>
            <a:ext cx="3034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latin typeface="Comic Sans MS" panose="030F0702030302020204" pitchFamily="66" charset="0"/>
              </a:rPr>
              <a:t>Andrei Andreyev</a:t>
            </a:r>
          </a:p>
          <a:p>
            <a:pPr algn="ctr"/>
            <a:r>
              <a:rPr lang="en-GB" sz="2000" b="1" dirty="0">
                <a:latin typeface="Comic Sans MS" panose="030F0702030302020204" pitchFamily="66" charset="0"/>
              </a:rPr>
              <a:t>University of York(UK)</a:t>
            </a:r>
          </a:p>
        </p:txBody>
      </p:sp>
      <p:pic>
        <p:nvPicPr>
          <p:cNvPr id="5662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" y="3895595"/>
            <a:ext cx="9126188" cy="291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640465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Image courtesy </a:t>
            </a:r>
            <a:r>
              <a:rPr lang="en-GB" sz="800" dirty="0" err="1"/>
              <a:t>J.Cubiss</a:t>
            </a:r>
            <a:endParaRPr lang="en-GB" sz="800" dirty="0"/>
          </a:p>
        </p:txBody>
      </p:sp>
      <p:pic>
        <p:nvPicPr>
          <p:cNvPr id="17" name="Picture 6" descr="White University of Yor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27" y="6479083"/>
            <a:ext cx="2104373" cy="39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-1" y="1856194"/>
            <a:ext cx="9126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dirty="0"/>
              <a:t> Introduction on shapes and  charge radii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 Method: Isotope Shift(IS) and Hyperfine Splitting (HFS)  measurements  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 ISOLDE and our detection tools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 Exemplary study case: neutron-deficient Hg isotopes  – is there life after shape  </a:t>
            </a:r>
          </a:p>
          <a:p>
            <a:r>
              <a:rPr lang="en-GB" dirty="0"/>
              <a:t>  staggering?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 N=126 charge radii kink problem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 Neutron-rich Tl and Hg isotopes</a:t>
            </a:r>
          </a:p>
          <a:p>
            <a:pPr>
              <a:buFont typeface="Arial" pitchFamily="34" charset="0"/>
              <a:buChar char="•"/>
            </a:pPr>
            <a:r>
              <a:rPr lang="en-GB" dirty="0"/>
              <a:t> 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1189A2-2019-6D53-9B08-94EAA687BFCC}"/>
              </a:ext>
            </a:extLst>
          </p:cNvPr>
          <p:cNvSpPr txBox="1"/>
          <p:nvPr/>
        </p:nvSpPr>
        <p:spPr>
          <a:xfrm>
            <a:off x="8906" y="50104"/>
            <a:ext cx="914399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Comic Sans MS" panose="030F0902030302020204" pitchFamily="66" charset="0"/>
                <a:cs typeface="Arial Narrow" panose="020B0604020202020204" pitchFamily="34" charset="0"/>
              </a:rPr>
              <a:t>The studies of neutron-rich Tl-Po isotopes facilitated by selective laser spectroscopy at ISOLDE Decay Station (CERN)</a:t>
            </a:r>
          </a:p>
          <a:p>
            <a:pPr algn="ctr"/>
            <a:r>
              <a:rPr lang="en-GB" sz="1600" b="1" kern="0" dirty="0">
                <a:solidFill>
                  <a:srgbClr val="FFFFFF"/>
                </a:solidFill>
                <a:latin typeface="Comic Sans MS" panose="030F0702030302020204" pitchFamily="66" charset="0"/>
                <a:cs typeface="Arial" pitchFamily="34" charset="0"/>
              </a:rPr>
              <a:t>(nice physics with modern experimental nuclear and atomic techniques)</a:t>
            </a:r>
          </a:p>
          <a:p>
            <a:pPr algn="ctr"/>
            <a:endParaRPr lang="en-GB" sz="2200" b="1" dirty="0">
              <a:solidFill>
                <a:schemeClr val="bg1"/>
              </a:solidFill>
              <a:latin typeface="Comic Sans MS" panose="030F0902030302020204" pitchFamily="66" charset="0"/>
              <a:cs typeface="Arial Narrow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654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in\Videos\astro\hots-r-process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50"/>
            <a:ext cx="9144645" cy="523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534968" y="277218"/>
            <a:ext cx="363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50" charset="-128"/>
                <a:cs typeface="+mn-cs"/>
              </a:rPr>
              <a:t>r-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50" charset="-128"/>
                <a:cs typeface="+mn-cs"/>
              </a:rPr>
              <a:t>プロセス元素合成の動画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35521" y="519871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50" charset="-128"/>
                <a:cs typeface="+mn-cs"/>
              </a:rPr>
              <a:t>和南城伸也氏（上智大）</a:t>
            </a:r>
          </a:p>
        </p:txBody>
      </p:sp>
      <p:sp>
        <p:nvSpPr>
          <p:cNvPr id="5" name="Rectangle 20"/>
          <p:cNvSpPr txBox="1"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r>
              <a:rPr lang="en-US" sz="3200" b="1" kern="0" dirty="0">
                <a:solidFill>
                  <a:schemeClr val="bg1"/>
                </a:solidFill>
                <a:latin typeface="Comic Sans MS" pitchFamily="66" charset="0"/>
              </a:rPr>
              <a:t>R-process network calculations</a:t>
            </a:r>
            <a:endParaRPr lang="en-US" sz="3200" b="1" kern="0" dirty="0">
              <a:latin typeface="Comic Sans MS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72201"/>
            <a:ext cx="906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R-process network calculations require data for very neutron-rich nuclei: half-lives, decay modes, neutron-capture cross sections, fission barriers and mass distributions.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52293" y="1036058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baseline="30000" dirty="0">
                <a:solidFill>
                  <a:schemeClr val="bg1"/>
                </a:solidFill>
                <a:latin typeface="Comic Sans MS" pitchFamily="66" charset="0"/>
              </a:rPr>
              <a:t>232</a:t>
            </a:r>
            <a:r>
              <a:rPr lang="en-US" b="1" kern="0" dirty="0">
                <a:solidFill>
                  <a:schemeClr val="bg1"/>
                </a:solidFill>
                <a:latin typeface="Comic Sans MS" pitchFamily="66" charset="0"/>
              </a:rPr>
              <a:t>Th,</a:t>
            </a:r>
            <a:r>
              <a:rPr lang="en-US" b="1" kern="0" baseline="30000" dirty="0">
                <a:solidFill>
                  <a:schemeClr val="bg1"/>
                </a:solidFill>
                <a:latin typeface="Comic Sans MS" pitchFamily="66" charset="0"/>
              </a:rPr>
              <a:t>238</a:t>
            </a:r>
            <a:r>
              <a:rPr lang="en-US" b="1" kern="0" dirty="0">
                <a:solidFill>
                  <a:schemeClr val="bg1"/>
                </a:solidFill>
                <a:latin typeface="Comic Sans MS" pitchFamily="66" charset="0"/>
              </a:rPr>
              <a:t>U</a:t>
            </a:r>
          </a:p>
        </p:txBody>
      </p:sp>
      <p:sp>
        <p:nvSpPr>
          <p:cNvPr id="8" name="Rectangle 7"/>
          <p:cNvSpPr/>
          <p:nvPr/>
        </p:nvSpPr>
        <p:spPr>
          <a:xfrm>
            <a:off x="2276299" y="4167878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baseline="30000" dirty="0">
                <a:solidFill>
                  <a:schemeClr val="bg1"/>
                </a:solidFill>
                <a:latin typeface="Comic Sans MS" pitchFamily="66" charset="0"/>
              </a:rPr>
              <a:t>78</a:t>
            </a:r>
            <a:r>
              <a:rPr lang="en-US" b="1" kern="0" dirty="0">
                <a:solidFill>
                  <a:schemeClr val="bg1"/>
                </a:solidFill>
                <a:latin typeface="Comic Sans MS" pitchFamily="66" charset="0"/>
              </a:rPr>
              <a:t>Ni</a:t>
            </a:r>
          </a:p>
        </p:txBody>
      </p:sp>
      <p:sp>
        <p:nvSpPr>
          <p:cNvPr id="9" name="Rectangle 8"/>
          <p:cNvSpPr/>
          <p:nvPr/>
        </p:nvSpPr>
        <p:spPr>
          <a:xfrm>
            <a:off x="3580318" y="321954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baseline="30000" dirty="0">
                <a:solidFill>
                  <a:schemeClr val="bg1"/>
                </a:solidFill>
                <a:latin typeface="Comic Sans MS" pitchFamily="66" charset="0"/>
              </a:rPr>
              <a:t>132</a:t>
            </a:r>
            <a:r>
              <a:rPr lang="en-US" b="1" kern="0" dirty="0">
                <a:solidFill>
                  <a:schemeClr val="bg1"/>
                </a:solidFill>
                <a:latin typeface="Comic Sans MS" pitchFamily="66" charset="0"/>
              </a:rPr>
              <a:t>Sn</a:t>
            </a:r>
          </a:p>
        </p:txBody>
      </p:sp>
      <p:sp>
        <p:nvSpPr>
          <p:cNvPr id="10" name="Oval 9"/>
          <p:cNvSpPr/>
          <p:nvPr/>
        </p:nvSpPr>
        <p:spPr>
          <a:xfrm>
            <a:off x="2696051" y="4110728"/>
            <a:ext cx="205740" cy="19812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11" name="Oval 10"/>
          <p:cNvSpPr/>
          <p:nvPr/>
        </p:nvSpPr>
        <p:spPr>
          <a:xfrm>
            <a:off x="4123501" y="3154513"/>
            <a:ext cx="205740" cy="19812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</p:spTree>
    <p:extLst>
      <p:ext uri="{BB962C8B-B14F-4D97-AF65-F5344CB8AC3E}">
        <p14:creationId xmlns:p14="http://schemas.microsoft.com/office/powerpoint/2010/main" val="581425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17835" y="2193171"/>
            <a:ext cx="8908330" cy="1470025"/>
          </a:xfrm>
        </p:spPr>
        <p:txBody>
          <a:bodyPr/>
          <a:lstStyle/>
          <a:p>
            <a:r>
              <a:rPr lang="en-GB" sz="5400" b="1" dirty="0">
                <a:latin typeface="Arial" pitchFamily="34" charset="0"/>
                <a:cs typeface="Arial" pitchFamily="34" charset="0"/>
              </a:rPr>
              <a:t>(Basic) Introduction on  Nuclear Radii and Shapes</a:t>
            </a:r>
            <a:br>
              <a:rPr lang="en-GB" sz="5400" b="1" dirty="0">
                <a:latin typeface="Arial" pitchFamily="34" charset="0"/>
                <a:cs typeface="Arial" pitchFamily="34" charset="0"/>
              </a:rPr>
            </a:br>
            <a:br>
              <a:rPr lang="en-GB" sz="5400" b="1" dirty="0">
                <a:latin typeface="Arial" pitchFamily="34" charset="0"/>
                <a:cs typeface="Arial" pitchFamily="34" charset="0"/>
              </a:rPr>
            </a:br>
            <a:r>
              <a:rPr lang="en-GB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Or is R=r</a:t>
            </a:r>
            <a:r>
              <a:rPr lang="en-GB" sz="5400" b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GB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GB" sz="5400" b="1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1/3</a:t>
            </a:r>
            <a:r>
              <a:rPr lang="en-GB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?</a:t>
            </a:r>
            <a:br>
              <a:rPr lang="en-GB" sz="5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r>
              <a:rPr lang="en-GB" sz="4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(as it is said in all textbooks)</a:t>
            </a:r>
          </a:p>
        </p:txBody>
      </p:sp>
    </p:spTree>
    <p:extLst>
      <p:ext uri="{BB962C8B-B14F-4D97-AF65-F5344CB8AC3E}">
        <p14:creationId xmlns:p14="http://schemas.microsoft.com/office/powerpoint/2010/main" val="9754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94575"/>
          </a:xfrm>
          <a:solidFill>
            <a:srgbClr val="003366"/>
          </a:solidFill>
        </p:spPr>
        <p:txBody>
          <a:bodyPr/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Traditional Techniques to Measure Charge Radii/Densities of Nuclei</a:t>
            </a:r>
            <a:endParaRPr lang="en-US" sz="20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78" y="500661"/>
            <a:ext cx="3552622" cy="1007139"/>
          </a:xfrm>
          <a:prstGeom prst="rect">
            <a:avLst/>
          </a:prstGeom>
        </p:spPr>
      </p:pic>
      <p:pic>
        <p:nvPicPr>
          <p:cNvPr id="591876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0" y="483954"/>
            <a:ext cx="914536" cy="116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7899" y="1664023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1915-1990</a:t>
            </a:r>
          </a:p>
        </p:txBody>
      </p:sp>
      <p:sp>
        <p:nvSpPr>
          <p:cNvPr id="4" name="Rectangle 3"/>
          <p:cNvSpPr/>
          <p:nvPr/>
        </p:nvSpPr>
        <p:spPr>
          <a:xfrm>
            <a:off x="914483" y="1527517"/>
            <a:ext cx="38919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https://www.nobelprize.org/uploads/2018/06/hofstadter-lecture.pdf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Review of Modern Physics, </a:t>
            </a:r>
            <a:r>
              <a:rPr kumimoji="0" lang="en-GB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28,1956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288690" y="1034541"/>
            <a:ext cx="18672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816" y="504881"/>
            <a:ext cx="2389734" cy="3282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975" y="505240"/>
            <a:ext cx="2067366" cy="184164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9D2238F-68F1-149A-597A-6C584EDF4390}"/>
              </a:ext>
            </a:extLst>
          </p:cNvPr>
          <p:cNvGrpSpPr/>
          <p:nvPr/>
        </p:nvGrpSpPr>
        <p:grpSpPr>
          <a:xfrm>
            <a:off x="-48248" y="1888209"/>
            <a:ext cx="8856962" cy="2869686"/>
            <a:chOff x="-48248" y="1888209"/>
            <a:chExt cx="8856962" cy="286968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39" y="2321432"/>
              <a:ext cx="1857213" cy="2326761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>
              <a:off x="2084808" y="3116486"/>
              <a:ext cx="437990" cy="215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pic>
          <p:nvPicPr>
            <p:cNvPr id="591878" name="Picture 6" descr="http://ne.phys.kyushu-u.ac.jp/seminar/MicroWorld3_E/3Part2_E/3P22_E/charge_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3159" y="2499687"/>
              <a:ext cx="2511182" cy="1666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778474" y="2093393"/>
              <a:ext cx="18549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Charge Distribution</a:t>
              </a:r>
            </a:p>
          </p:txBody>
        </p:sp>
        <p:pic>
          <p:nvPicPr>
            <p:cNvPr id="591880" name="Picture 8" descr="http://ne.phys.kyushu-u.ac.jp/seminar/MicroWorld3_E/3Part2_E/3P22_E/Woods_Saxon_E.gi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9806" y="4196817"/>
              <a:ext cx="3676650" cy="352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ight Arrow 26"/>
            <p:cNvSpPr/>
            <p:nvPr/>
          </p:nvSpPr>
          <p:spPr>
            <a:xfrm>
              <a:off x="6241211" y="4265452"/>
              <a:ext cx="437990" cy="2151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48248" y="1888209"/>
              <a:ext cx="2673874" cy="51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Electron Angular Distribution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also as a function of e</a:t>
              </a:r>
              <a:r>
                <a:rPr kumimoji="0" lang="en-GB" sz="20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-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 energy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64565" y="4111564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Charge Radius R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R=r</a:t>
              </a:r>
              <a:r>
                <a:rPr kumimoji="0" lang="en-GB" sz="1800" b="1" i="0" u="none" strike="noStrike" kern="120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o</a:t>
              </a:r>
              <a:r>
                <a:rPr kumimoji="0" lang="en-GB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A</a:t>
              </a:r>
              <a:r>
                <a:rPr kumimoji="0" lang="en-GB" sz="18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rPr>
                <a:t>1/3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4596024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2" marR="0" lvl="0" indent="-176212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Measurements of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Muonic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X rays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 also charge distributions</a:t>
            </a:r>
          </a:p>
          <a:p>
            <a:pPr marL="176212" marR="0" lvl="0" indent="-176212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Optical Isotope Shift (IS) measurements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for stable isotopes – provide radius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76212" marR="0" lvl="0" indent="-176212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Electron scattering/Muonic X rays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provide absolute charge radii/densities for </a:t>
            </a:r>
            <a:r>
              <a:rPr lang="en-GB" sz="1600" b="1" noProof="0" dirty="0">
                <a:solidFill>
                  <a:srgbClr val="FF0000"/>
                </a:solidFill>
              </a:rPr>
              <a:t>STABLE/LONG-LIVED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isotopes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but both methods require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large amount of material 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(often</a:t>
            </a:r>
            <a:r>
              <a:rPr kumimoji="0" lang="en-GB" sz="16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many mg’s)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76212" marR="0" lvl="0" indent="-176212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176212" marR="0" lvl="0" indent="-176212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Modern experiments with </a:t>
            </a:r>
            <a:r>
              <a:rPr lang="en-GB" sz="1600" b="1" dirty="0">
                <a:solidFill>
                  <a:srgbClr val="FF0000"/>
                </a:solidFill>
              </a:rPr>
              <a:t>UNSTABLE isotopes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allow the use of IS measurements for short-lived nuclides, up to ~ a few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ms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(depends on intensity), up to 0.01 </a:t>
            </a:r>
            <a:r>
              <a:rPr kumimoji="0" lang="en-GB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pps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!</a:t>
            </a:r>
          </a:p>
          <a:p>
            <a:pPr marL="176212" marR="0" lvl="0" indent="-176212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Also, the electron scattering on RIBs in colliding geometry started (SCRIT@RIKEN)</a:t>
            </a:r>
          </a:p>
        </p:txBody>
      </p:sp>
    </p:spTree>
    <p:extLst>
      <p:ext uri="{BB962C8B-B14F-4D97-AF65-F5344CB8AC3E}">
        <p14:creationId xmlns:p14="http://schemas.microsoft.com/office/powerpoint/2010/main" val="139808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10"/>
          <p:cNvGrpSpPr>
            <a:grpSpLocks/>
          </p:cNvGrpSpPr>
          <p:nvPr/>
        </p:nvGrpSpPr>
        <p:grpSpPr bwMode="auto">
          <a:xfrm>
            <a:off x="87682" y="693739"/>
            <a:ext cx="9056769" cy="5807075"/>
            <a:chOff x="87" y="403"/>
            <a:chExt cx="6298" cy="3870"/>
          </a:xfrm>
        </p:grpSpPr>
        <p:pic>
          <p:nvPicPr>
            <p:cNvPr id="12294" name="Picture 1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" y="403"/>
              <a:ext cx="6033" cy="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6" name="Text Box 13"/>
            <p:cNvSpPr txBox="1">
              <a:spLocks noChangeArrowheads="1"/>
            </p:cNvSpPr>
            <p:nvPr/>
          </p:nvSpPr>
          <p:spPr bwMode="auto">
            <a:xfrm>
              <a:off x="3911" y="524"/>
              <a:ext cx="2474" cy="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48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Ca (Z=N=20)</a:t>
              </a:r>
              <a:endPara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12295" name="Text Box 12"/>
            <p:cNvSpPr txBox="1">
              <a:spLocks noChangeArrowheads="1"/>
            </p:cNvSpPr>
            <p:nvPr/>
          </p:nvSpPr>
          <p:spPr bwMode="auto">
            <a:xfrm>
              <a:off x="1089" y="524"/>
              <a:ext cx="2377" cy="8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11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Li (Z=3,N=8)</a:t>
              </a:r>
            </a:p>
            <a:p>
              <a:pPr marL="0" marR="0" lvl="0" indent="0" algn="l" defTabSz="914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      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(halo nucleus)</a:t>
              </a:r>
              <a:endPara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12292" name="Text Box 17"/>
          <p:cNvSpPr txBox="1">
            <a:spLocks noChangeArrowheads="1"/>
          </p:cNvSpPr>
          <p:nvPr/>
        </p:nvSpPr>
        <p:spPr bwMode="auto">
          <a:xfrm>
            <a:off x="1949450" y="5575301"/>
            <a:ext cx="5245965" cy="9255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R=r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1/3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then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D(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48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Ca)/D(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Li)=2*(48/11)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1/3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~3.2</a:t>
            </a:r>
          </a:p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0" y="0"/>
            <a:ext cx="9144000" cy="69373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  <a:ea typeface="+mj-ea"/>
                <a:cs typeface="+mj-cs"/>
              </a:rPr>
              <a:t>Radioactive Ion Beams (RIBs</a:t>
            </a:r>
            <a:r>
              <a:rPr lang="en-US" sz="2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):</a:t>
            </a: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  <a:ea typeface="+mj-ea"/>
                <a:cs typeface="+mj-cs"/>
              </a:rPr>
              <a:t> Breaking Old Rules in Nuclear Physics: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Is</a:t>
            </a: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Comic Sans MS" pitchFamily="66" charset="0"/>
                <a:ea typeface="+mj-ea"/>
                <a:cs typeface="+mj-cs"/>
              </a:rPr>
              <a:t> </a:t>
            </a: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R=r</a:t>
            </a:r>
            <a:r>
              <a:rPr kumimoji="0" lang="en-US" sz="2100" b="1" i="0" u="none" strike="noStrike" kern="0" cap="none" spc="0" normalizeH="0" baseline="-25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o</a:t>
            </a: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A</a:t>
            </a:r>
            <a:r>
              <a:rPr kumimoji="0" lang="en-US" sz="21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1/3 </a:t>
            </a:r>
            <a:r>
              <a:rPr kumimoji="0" lang="en-US" sz="2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0926" y="909475"/>
            <a:ext cx="1508278" cy="1141188"/>
            <a:chOff x="4200759" y="981810"/>
            <a:chExt cx="1893292" cy="14008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0759" y="981810"/>
              <a:ext cx="1893292" cy="140089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200759" y="1239183"/>
              <a:ext cx="199242" cy="2862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80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3738"/>
          </a:xfrm>
          <a:solidFill>
            <a:srgbClr val="003366"/>
          </a:solidFill>
        </p:spPr>
        <p:txBody>
          <a:bodyPr/>
          <a:lstStyle/>
          <a:p>
            <a:pPr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RIBs: Breaking Old Rules in Nuclear Physics: is 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R=r</a:t>
            </a:r>
            <a:r>
              <a:rPr lang="en-US" sz="2400" b="1" baseline="-25000" dirty="0">
                <a:solidFill>
                  <a:schemeClr val="bg1"/>
                </a:solidFill>
                <a:latin typeface="Comic Sans MS" pitchFamily="66" charset="0"/>
              </a:rPr>
              <a:t>o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A</a:t>
            </a:r>
            <a:r>
              <a:rPr lang="en-US" sz="2400" b="1" baseline="30000" dirty="0">
                <a:solidFill>
                  <a:schemeClr val="bg1"/>
                </a:solidFill>
                <a:latin typeface="Comic Sans MS" pitchFamily="66" charset="0"/>
              </a:rPr>
              <a:t>1/3 </a:t>
            </a: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?</a:t>
            </a:r>
          </a:p>
        </p:txBody>
      </p:sp>
      <p:pic>
        <p:nvPicPr>
          <p:cNvPr id="1126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8026"/>
            <a:ext cx="9144000" cy="592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 Box 20109"/>
          <p:cNvSpPr txBox="1">
            <a:spLocks noChangeArrowheads="1"/>
          </p:cNvSpPr>
          <p:nvPr/>
        </p:nvSpPr>
        <p:spPr bwMode="auto">
          <a:xfrm>
            <a:off x="1630847" y="6403974"/>
            <a:ext cx="404576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000000"/>
                </a:solidFill>
              </a:rPr>
              <a:t>N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11269" name="Line 20110"/>
          <p:cNvSpPr>
            <a:spLocks noChangeShapeType="1"/>
          </p:cNvSpPr>
          <p:nvPr/>
        </p:nvSpPr>
        <p:spPr bwMode="auto">
          <a:xfrm>
            <a:off x="130175" y="6702426"/>
            <a:ext cx="1425575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>
            <a:spAutoFit/>
          </a:bodyPr>
          <a:lstStyle/>
          <a:p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270" name="Line 20111"/>
          <p:cNvSpPr>
            <a:spLocks noChangeShapeType="1"/>
          </p:cNvSpPr>
          <p:nvPr/>
        </p:nvSpPr>
        <p:spPr bwMode="auto">
          <a:xfrm flipH="1" flipV="1">
            <a:off x="130175" y="5294299"/>
            <a:ext cx="2156" cy="1408127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lIns="90000" tIns="46800" rIns="90000" bIns="46800">
            <a:spAutoFit/>
          </a:bodyPr>
          <a:lstStyle/>
          <a:p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271" name="Text Box 20112"/>
          <p:cNvSpPr txBox="1">
            <a:spLocks noChangeArrowheads="1"/>
          </p:cNvSpPr>
          <p:nvPr/>
        </p:nvSpPr>
        <p:spPr bwMode="auto">
          <a:xfrm>
            <a:off x="-17179" y="4939566"/>
            <a:ext cx="369310" cy="46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>
                <a:solidFill>
                  <a:srgbClr val="000000"/>
                </a:solidFill>
              </a:rPr>
              <a:t>Z</a:t>
            </a:r>
            <a:endParaRPr lang="en-GB" sz="2400" dirty="0">
              <a:solidFill>
                <a:srgbClr val="000000"/>
              </a:solidFill>
            </a:endParaRPr>
          </a:p>
        </p:txBody>
      </p:sp>
      <p:sp>
        <p:nvSpPr>
          <p:cNvPr id="11272" name="Text Box 20113"/>
          <p:cNvSpPr txBox="1">
            <a:spLocks noChangeArrowheads="1"/>
          </p:cNvSpPr>
          <p:nvPr/>
        </p:nvSpPr>
        <p:spPr bwMode="auto">
          <a:xfrm>
            <a:off x="636589" y="758826"/>
            <a:ext cx="4371975" cy="49462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600">
                <a:solidFill>
                  <a:srgbClr val="3333CC"/>
                </a:solidFill>
              </a:rPr>
              <a:t>    </a:t>
            </a:r>
            <a:r>
              <a:rPr lang="en-US" sz="2600">
                <a:solidFill>
                  <a:srgbClr val="000000"/>
                </a:solidFill>
              </a:rPr>
              <a:t>Nuclear Radii</a:t>
            </a:r>
            <a:r>
              <a:rPr lang="en-US" sz="2600">
                <a:solidFill>
                  <a:srgbClr val="3333CC"/>
                </a:solidFill>
              </a:rPr>
              <a:t>          </a:t>
            </a:r>
            <a:endParaRPr lang="en-GB" sz="2600">
              <a:solidFill>
                <a:srgbClr val="3333CC"/>
              </a:solidFill>
            </a:endParaRPr>
          </a:p>
        </p:txBody>
      </p:sp>
      <p:sp>
        <p:nvSpPr>
          <p:cNvPr id="11273" name="Rectangle 20122"/>
          <p:cNvSpPr>
            <a:spLocks noChangeArrowheads="1"/>
          </p:cNvSpPr>
          <p:nvPr/>
        </p:nvSpPr>
        <p:spPr bwMode="auto">
          <a:xfrm>
            <a:off x="6827839" y="6516688"/>
            <a:ext cx="2007258" cy="340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itchFamily="34" charset="0"/>
              </a:rPr>
              <a:t>Courtesy  </a:t>
            </a:r>
            <a:r>
              <a:rPr lang="en-US" sz="1600" dirty="0" err="1">
                <a:solidFill>
                  <a:srgbClr val="000000"/>
                </a:solidFill>
                <a:latin typeface="Arial" pitchFamily="34" charset="0"/>
              </a:rPr>
              <a:t>I.Tanihata</a:t>
            </a:r>
            <a:endParaRPr lang="en-GB" sz="1600" dirty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11274" name="AutoShape 2"/>
          <p:cNvSpPr>
            <a:spLocks noChangeAspect="1" noChangeArrowheads="1"/>
          </p:cNvSpPr>
          <p:nvPr/>
        </p:nvSpPr>
        <p:spPr bwMode="auto">
          <a:xfrm>
            <a:off x="942976" y="719139"/>
            <a:ext cx="8005763" cy="592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06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B90B3-9782-4B1D-9627-3B176745D194}" type="slidenum">
              <a:rPr lang="en-US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20575" name="Rectangle 63"/>
          <p:cNvSpPr>
            <a:spLocks noChangeArrowheads="1"/>
          </p:cNvSpPr>
          <p:nvPr/>
        </p:nvSpPr>
        <p:spPr bwMode="auto">
          <a:xfrm>
            <a:off x="0" y="3528994"/>
            <a:ext cx="9144000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pic>
        <p:nvPicPr>
          <p:cNvPr id="3205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0631" y="1069979"/>
            <a:ext cx="8039100" cy="55911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  <p:sp>
        <p:nvSpPr>
          <p:cNvPr id="320517" name="Rectangle 5"/>
          <p:cNvSpPr>
            <a:spLocks noChangeArrowheads="1"/>
          </p:cNvSpPr>
          <p:nvPr/>
        </p:nvSpPr>
        <p:spPr bwMode="auto">
          <a:xfrm rot="19313816">
            <a:off x="4327223" y="2475688"/>
            <a:ext cx="181822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20518" name="Rectangle 6"/>
          <p:cNvSpPr>
            <a:spLocks noChangeArrowheads="1"/>
          </p:cNvSpPr>
          <p:nvPr/>
        </p:nvSpPr>
        <p:spPr bwMode="auto">
          <a:xfrm rot="19313816">
            <a:off x="2014774" y="4057250"/>
            <a:ext cx="181822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20519" name="Text Box 7"/>
          <p:cNvSpPr txBox="1">
            <a:spLocks noChangeArrowheads="1"/>
          </p:cNvSpPr>
          <p:nvPr/>
        </p:nvSpPr>
        <p:spPr bwMode="auto">
          <a:xfrm>
            <a:off x="2989384" y="2578105"/>
            <a:ext cx="15058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>
                <a:solidFill>
                  <a:srgbClr val="000000"/>
                </a:solidFill>
              </a:rPr>
              <a:t>Pb (Z=82) </a:t>
            </a:r>
            <a:r>
              <a:rPr lang="en-US">
                <a:solidFill>
                  <a:srgbClr val="000000"/>
                </a:solidFill>
                <a:sym typeface="Symbol" pitchFamily="18" charset="2"/>
              </a:rPr>
              <a:t>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320520" name="Text Box 8"/>
          <p:cNvSpPr txBox="1">
            <a:spLocks noChangeArrowheads="1"/>
          </p:cNvSpPr>
          <p:nvPr/>
        </p:nvSpPr>
        <p:spPr bwMode="auto">
          <a:xfrm>
            <a:off x="5959829" y="1170009"/>
            <a:ext cx="867843" cy="6485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N=126</a:t>
            </a:r>
          </a:p>
          <a:p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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20521" name="Rectangle 9"/>
          <p:cNvSpPr>
            <a:spLocks noChangeArrowheads="1"/>
          </p:cNvSpPr>
          <p:nvPr/>
        </p:nvSpPr>
        <p:spPr bwMode="auto">
          <a:xfrm>
            <a:off x="8549056" y="3674254"/>
            <a:ext cx="149469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20524" name="Text Box 12"/>
          <p:cNvSpPr txBox="1">
            <a:spLocks noChangeArrowheads="1"/>
          </p:cNvSpPr>
          <p:nvPr/>
        </p:nvSpPr>
        <p:spPr bwMode="auto">
          <a:xfrm>
            <a:off x="51346" y="4643660"/>
            <a:ext cx="369310" cy="46384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2400">
                <a:solidFill>
                  <a:srgbClr val="003399"/>
                </a:solidFill>
              </a:rPr>
              <a:t>Z</a:t>
            </a:r>
          </a:p>
        </p:txBody>
      </p:sp>
      <p:sp>
        <p:nvSpPr>
          <p:cNvPr id="320526" name="Rectangle 14"/>
          <p:cNvSpPr>
            <a:spLocks noChangeArrowheads="1"/>
          </p:cNvSpPr>
          <p:nvPr/>
        </p:nvSpPr>
        <p:spPr bwMode="auto">
          <a:xfrm rot="19313816">
            <a:off x="4119080" y="5234122"/>
            <a:ext cx="181822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3940428" y="5283352"/>
            <a:ext cx="739603" cy="6485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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N=82</a:t>
            </a:r>
          </a:p>
        </p:txBody>
      </p:sp>
      <p:sp>
        <p:nvSpPr>
          <p:cNvPr id="320528" name="Rectangle 16"/>
          <p:cNvSpPr>
            <a:spLocks noGrp="1" noChangeArrowheads="1"/>
          </p:cNvSpPr>
          <p:nvPr>
            <p:ph type="title"/>
          </p:nvPr>
        </p:nvSpPr>
        <p:spPr>
          <a:xfrm>
            <a:off x="2" y="0"/>
            <a:ext cx="9143999" cy="571500"/>
          </a:xfrm>
          <a:solidFill>
            <a:srgbClr val="002060"/>
          </a:solidFill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Shapes and Deformations of Atomic Nuclei</a:t>
            </a:r>
          </a:p>
        </p:txBody>
      </p:sp>
      <p:sp>
        <p:nvSpPr>
          <p:cNvPr id="320531" name="Line 19"/>
          <p:cNvSpPr>
            <a:spLocks noChangeShapeType="1"/>
          </p:cNvSpPr>
          <p:nvPr/>
        </p:nvSpPr>
        <p:spPr bwMode="auto">
          <a:xfrm flipV="1">
            <a:off x="356381" y="4803796"/>
            <a:ext cx="0" cy="1960563"/>
          </a:xfrm>
          <a:prstGeom prst="line">
            <a:avLst/>
          </a:prstGeom>
          <a:noFill/>
          <a:ln w="25400">
            <a:solidFill>
              <a:srgbClr val="000080"/>
            </a:solidFill>
            <a:round/>
            <a:headEnd/>
            <a:tailEnd type="triangle" w="med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20532" name="Text Box 20"/>
          <p:cNvSpPr txBox="1">
            <a:spLocks noChangeArrowheads="1"/>
          </p:cNvSpPr>
          <p:nvPr/>
        </p:nvSpPr>
        <p:spPr bwMode="auto">
          <a:xfrm>
            <a:off x="600808" y="984254"/>
            <a:ext cx="181822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20533" name="Line 21"/>
          <p:cNvSpPr>
            <a:spLocks noChangeShapeType="1"/>
          </p:cNvSpPr>
          <p:nvPr/>
        </p:nvSpPr>
        <p:spPr bwMode="auto">
          <a:xfrm>
            <a:off x="625720" y="1752600"/>
            <a:ext cx="328246" cy="0"/>
          </a:xfrm>
          <a:prstGeom prst="line">
            <a:avLst/>
          </a:prstGeom>
          <a:noFill/>
          <a:ln w="31750">
            <a:solidFill>
              <a:srgbClr val="FFFF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20534" name="Text Box 22"/>
          <p:cNvSpPr txBox="1">
            <a:spLocks noChangeArrowheads="1"/>
          </p:cNvSpPr>
          <p:nvPr/>
        </p:nvSpPr>
        <p:spPr bwMode="auto">
          <a:xfrm>
            <a:off x="51347" y="646113"/>
            <a:ext cx="3327831" cy="1107996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</a:rPr>
              <a:t>Moller Chart of Nuclides 2000</a:t>
            </a:r>
          </a:p>
          <a:p>
            <a:pPr algn="just"/>
            <a:r>
              <a:rPr lang="en-US" i="1" dirty="0">
                <a:solidFill>
                  <a:srgbClr val="000000"/>
                </a:solidFill>
              </a:rPr>
              <a:t>Ground state </a:t>
            </a:r>
            <a:r>
              <a:rPr lang="en-US" i="1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i="1" baseline="-25000" dirty="0">
                <a:solidFill>
                  <a:srgbClr val="000000"/>
                </a:solidFill>
              </a:rPr>
              <a:t>2</a:t>
            </a:r>
            <a:r>
              <a:rPr lang="en-US" i="1" dirty="0">
                <a:solidFill>
                  <a:srgbClr val="000000"/>
                </a:solidFill>
              </a:rPr>
              <a:t> deformation </a:t>
            </a:r>
          </a:p>
          <a:p>
            <a:pPr algn="just"/>
            <a:r>
              <a:rPr lang="en-US" i="1" dirty="0">
                <a:solidFill>
                  <a:srgbClr val="000000"/>
                </a:solidFill>
              </a:rPr>
              <a:t>http://ie.lbl.gov/systematics</a:t>
            </a:r>
            <a:r>
              <a:rPr lang="en-US" dirty="0">
                <a:solidFill>
                  <a:srgbClr val="000000"/>
                </a:solidFill>
              </a:rPr>
              <a:t>  </a:t>
            </a:r>
          </a:p>
          <a:p>
            <a:r>
              <a:rPr lang="en-US" dirty="0">
                <a:solidFill>
                  <a:srgbClr val="000000"/>
                </a:solidFill>
              </a:rPr>
              <a:t>                        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200534" y="2957164"/>
            <a:ext cx="2917305" cy="2098145"/>
            <a:chOff x="6189784" y="2832100"/>
            <a:chExt cx="2917305" cy="2098145"/>
          </a:xfrm>
        </p:grpSpPr>
        <p:graphicFrame>
          <p:nvGraphicFramePr>
            <p:cNvPr id="320535" name="Object 23"/>
            <p:cNvGraphicFramePr>
              <a:graphicFrameLocks noChangeAspect="1"/>
            </p:cNvGraphicFramePr>
            <p:nvPr/>
          </p:nvGraphicFramePr>
          <p:xfrm>
            <a:off x="7952644" y="3089278"/>
            <a:ext cx="931985" cy="1008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1695687" imgH="1657581" progId="PBrush">
                    <p:embed/>
                  </p:oleObj>
                </mc:Choice>
                <mc:Fallback>
                  <p:oleObj name="Bitmap Image" r:id="rId4" imgW="1695687" imgH="1657581" progId="PBrush">
                    <p:embed/>
                    <p:pic>
                      <p:nvPicPr>
                        <p:cNvPr id="320535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52644" y="3089278"/>
                          <a:ext cx="931985" cy="10080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0537" name="Line 25"/>
            <p:cNvSpPr>
              <a:spLocks noChangeShapeType="1"/>
            </p:cNvSpPr>
            <p:nvPr/>
          </p:nvSpPr>
          <p:spPr bwMode="auto">
            <a:xfrm flipH="1" flipV="1">
              <a:off x="6189784" y="2832100"/>
              <a:ext cx="1629508" cy="508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20538" name="Text Box 26"/>
            <p:cNvSpPr txBox="1">
              <a:spLocks noChangeArrowheads="1"/>
            </p:cNvSpPr>
            <p:nvPr/>
          </p:nvSpPr>
          <p:spPr bwMode="auto">
            <a:xfrm>
              <a:off x="7104320" y="4281733"/>
              <a:ext cx="2002769" cy="64851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    SPHERICAL</a:t>
              </a:r>
            </a:p>
            <a:p>
              <a:r>
                <a:rPr lang="en-US" dirty="0">
                  <a:solidFill>
                    <a:srgbClr val="000000"/>
                  </a:solidFill>
                </a:rPr>
                <a:t>e.g. doubly-magic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71060" y="867645"/>
            <a:ext cx="1214804" cy="1976435"/>
            <a:chOff x="3486150" y="919165"/>
            <a:chExt cx="1214804" cy="1976435"/>
          </a:xfrm>
        </p:grpSpPr>
        <p:pic>
          <p:nvPicPr>
            <p:cNvPr id="320536" name="Picture 2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486150" y="1247778"/>
              <a:ext cx="931985" cy="639763"/>
            </a:xfrm>
            <a:prstGeom prst="rect">
              <a:avLst/>
            </a:prstGeom>
            <a:noFill/>
          </p:spPr>
        </p:pic>
        <p:sp>
          <p:nvSpPr>
            <p:cNvPr id="320539" name="Text Box 27"/>
            <p:cNvSpPr txBox="1">
              <a:spLocks noChangeArrowheads="1"/>
            </p:cNvSpPr>
            <p:nvPr/>
          </p:nvSpPr>
          <p:spPr bwMode="auto">
            <a:xfrm>
              <a:off x="3489082" y="919165"/>
              <a:ext cx="1075144" cy="3715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</a:rPr>
                <a:t>OBLATE</a:t>
              </a:r>
            </a:p>
          </p:txBody>
        </p:sp>
        <p:sp>
          <p:nvSpPr>
            <p:cNvPr id="320540" name="Line 28"/>
            <p:cNvSpPr>
              <a:spLocks noChangeShapeType="1"/>
            </p:cNvSpPr>
            <p:nvPr/>
          </p:nvSpPr>
          <p:spPr bwMode="auto">
            <a:xfrm>
              <a:off x="4091354" y="1866900"/>
              <a:ext cx="609600" cy="10287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pic>
        <p:nvPicPr>
          <p:cNvPr id="320542" name="Picture 3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49118" y="1706564"/>
            <a:ext cx="1393581" cy="1909762"/>
          </a:xfrm>
          <a:prstGeom prst="rect">
            <a:avLst/>
          </a:prstGeom>
          <a:noFill/>
          <a:ln w="25400">
            <a:miter lim="800000"/>
            <a:headEnd/>
            <a:tailEnd/>
          </a:ln>
        </p:spPr>
      </p:pic>
      <p:sp>
        <p:nvSpPr>
          <p:cNvPr id="320555" name="Rectangle 43"/>
          <p:cNvSpPr>
            <a:spLocks noChangeArrowheads="1"/>
          </p:cNvSpPr>
          <p:nvPr/>
        </p:nvSpPr>
        <p:spPr bwMode="auto">
          <a:xfrm rot="19313816">
            <a:off x="851332" y="5300647"/>
            <a:ext cx="181822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607528" y="2290765"/>
            <a:ext cx="3327888" cy="2801935"/>
            <a:chOff x="1607528" y="2290765"/>
            <a:chExt cx="3327888" cy="2801935"/>
          </a:xfrm>
        </p:grpSpPr>
        <p:pic>
          <p:nvPicPr>
            <p:cNvPr id="320544" name="Picture 3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62858" y="2619378"/>
              <a:ext cx="592015" cy="1008063"/>
            </a:xfrm>
            <a:prstGeom prst="rect">
              <a:avLst/>
            </a:prstGeom>
            <a:noFill/>
          </p:spPr>
        </p:pic>
        <p:sp>
          <p:nvSpPr>
            <p:cNvPr id="320545" name="Line 33"/>
            <p:cNvSpPr>
              <a:spLocks noChangeShapeType="1"/>
            </p:cNvSpPr>
            <p:nvPr/>
          </p:nvSpPr>
          <p:spPr bwMode="auto">
            <a:xfrm>
              <a:off x="2391507" y="3263900"/>
              <a:ext cx="996462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20546" name="Line 34"/>
            <p:cNvSpPr>
              <a:spLocks noChangeShapeType="1"/>
            </p:cNvSpPr>
            <p:nvPr/>
          </p:nvSpPr>
          <p:spPr bwMode="auto">
            <a:xfrm>
              <a:off x="2391508" y="3238500"/>
              <a:ext cx="2543908" cy="4445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320547" name="Text Box 35"/>
            <p:cNvSpPr txBox="1">
              <a:spLocks noChangeArrowheads="1"/>
            </p:cNvSpPr>
            <p:nvPr/>
          </p:nvSpPr>
          <p:spPr bwMode="auto">
            <a:xfrm>
              <a:off x="1607528" y="2290765"/>
              <a:ext cx="1241856" cy="3715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</a:rPr>
                <a:t>PROLATE</a:t>
              </a:r>
            </a:p>
          </p:txBody>
        </p:sp>
        <p:sp>
          <p:nvSpPr>
            <p:cNvPr id="320574" name="Line 62"/>
            <p:cNvSpPr>
              <a:spLocks noChangeShapeType="1"/>
            </p:cNvSpPr>
            <p:nvPr/>
          </p:nvSpPr>
          <p:spPr bwMode="auto">
            <a:xfrm>
              <a:off x="2403232" y="3251200"/>
              <a:ext cx="973015" cy="55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320591" name="Text Box 79"/>
          <p:cNvSpPr txBox="1">
            <a:spLocks noChangeArrowheads="1"/>
          </p:cNvSpPr>
          <p:nvPr/>
        </p:nvSpPr>
        <p:spPr bwMode="auto">
          <a:xfrm>
            <a:off x="7221415" y="4973638"/>
            <a:ext cx="1359877" cy="6485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sz="3600" b="1">
              <a:solidFill>
                <a:srgbClr val="000099"/>
              </a:solidFill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42" name="Rectangle 6"/>
          <p:cNvSpPr>
            <a:spLocks noChangeArrowheads="1"/>
          </p:cNvSpPr>
          <p:nvPr/>
        </p:nvSpPr>
        <p:spPr bwMode="auto">
          <a:xfrm rot="19313816">
            <a:off x="2612664" y="5993880"/>
            <a:ext cx="181822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2495166" y="6012856"/>
            <a:ext cx="739603" cy="6485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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N=50</a:t>
            </a:r>
          </a:p>
        </p:txBody>
      </p:sp>
      <p:sp>
        <p:nvSpPr>
          <p:cNvPr id="2" name="Rectangle 1"/>
          <p:cNvSpPr/>
          <p:nvPr/>
        </p:nvSpPr>
        <p:spPr>
          <a:xfrm>
            <a:off x="756078" y="6487427"/>
            <a:ext cx="1472378" cy="33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0523" name="Line 11"/>
          <p:cNvSpPr>
            <a:spLocks noChangeShapeType="1"/>
          </p:cNvSpPr>
          <p:nvPr/>
        </p:nvSpPr>
        <p:spPr bwMode="auto">
          <a:xfrm>
            <a:off x="356381" y="6764359"/>
            <a:ext cx="1669074" cy="0"/>
          </a:xfrm>
          <a:prstGeom prst="line">
            <a:avLst/>
          </a:prstGeom>
          <a:noFill/>
          <a:ln w="31750">
            <a:solidFill>
              <a:srgbClr val="006699"/>
            </a:solidFill>
            <a:round/>
            <a:headEnd/>
            <a:tailEnd type="triangle" w="med" len="med"/>
          </a:ln>
          <a:effectLst/>
        </p:spPr>
        <p:txBody>
          <a:bodyPr wrap="none" lIns="90000" tIns="46800" rIns="90000" bIns="46800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20525" name="Text Box 13"/>
          <p:cNvSpPr txBox="1">
            <a:spLocks noChangeArrowheads="1"/>
          </p:cNvSpPr>
          <p:nvPr/>
        </p:nvSpPr>
        <p:spPr bwMode="auto">
          <a:xfrm>
            <a:off x="1998656" y="6385216"/>
            <a:ext cx="404576" cy="46384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2400" dirty="0">
                <a:solidFill>
                  <a:srgbClr val="003399"/>
                </a:solidFill>
              </a:rPr>
              <a:t>N</a:t>
            </a:r>
          </a:p>
        </p:txBody>
      </p:sp>
      <p:sp>
        <p:nvSpPr>
          <p:cNvPr id="44" name="Rectangle 6"/>
          <p:cNvSpPr>
            <a:spLocks noChangeArrowheads="1"/>
          </p:cNvSpPr>
          <p:nvPr/>
        </p:nvSpPr>
        <p:spPr bwMode="auto">
          <a:xfrm rot="19313816">
            <a:off x="2000128" y="4063577"/>
            <a:ext cx="181822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20529" name="Text Box 17"/>
          <p:cNvSpPr txBox="1">
            <a:spLocks noChangeArrowheads="1"/>
          </p:cNvSpPr>
          <p:nvPr/>
        </p:nvSpPr>
        <p:spPr bwMode="auto">
          <a:xfrm>
            <a:off x="789843" y="4178300"/>
            <a:ext cx="15058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Sn</a:t>
            </a:r>
            <a:r>
              <a:rPr lang="en-US" dirty="0">
                <a:solidFill>
                  <a:srgbClr val="000000"/>
                </a:solidFill>
              </a:rPr>
              <a:t> (Z=50) </a:t>
            </a:r>
            <a:r>
              <a:rPr lang="en-US" dirty="0">
                <a:solidFill>
                  <a:srgbClr val="000000"/>
                </a:solidFill>
                <a:sym typeface="Symbol" pitchFamily="18" charset="2"/>
              </a:rPr>
              <a:t>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050" name="Picture 2" descr="Agatige Soccer Ball, Size 4 Soccer Balls Football Classic Training Match  Football Indoor Outdoor Kick Resistant Teaching Competition for Soccer ...">
            <a:extLst>
              <a:ext uri="{FF2B5EF4-FFF2-40B4-BE49-F238E27FC236}">
                <a16:creationId xmlns:a16="http://schemas.microsoft.com/office/drawing/2014/main" id="{892A6D9B-3381-66B4-1AA9-F624413B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333" y="3174162"/>
            <a:ext cx="1135647" cy="106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ilbert England Rugby Replica Ball - White/Red, Mini : Amazon.co.uk: Sports  &amp; Outdoors">
            <a:extLst>
              <a:ext uri="{FF2B5EF4-FFF2-40B4-BE49-F238E27FC236}">
                <a16:creationId xmlns:a16="http://schemas.microsoft.com/office/drawing/2014/main" id="{05384DCB-B157-9979-9453-CB3BDDD1C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95" y="2645936"/>
            <a:ext cx="1207344" cy="99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0596" name="Picture 8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597353" y="724774"/>
            <a:ext cx="3537438" cy="59594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772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62" name="Picture 2" descr="http://t1.gstatic.com/images?q=tbn:ANd9GcQX4X9o0VA79KyPY0YVWUTNbsn-NaRy83eNfYMGdeUM9sQtaaC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52615">
            <a:off x="549452" y="46044"/>
            <a:ext cx="2157266" cy="302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0528" name="Rectangle 16"/>
          <p:cNvSpPr>
            <a:spLocks noGrp="1" noChangeArrowheads="1"/>
          </p:cNvSpPr>
          <p:nvPr>
            <p:ph type="title"/>
          </p:nvPr>
        </p:nvSpPr>
        <p:spPr>
          <a:xfrm>
            <a:off x="2" y="0"/>
            <a:ext cx="9143999" cy="571500"/>
          </a:xfrm>
          <a:solidFill>
            <a:srgbClr val="002060"/>
          </a:solidFill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Pear-Shaped Nuclei?</a:t>
            </a:r>
          </a:p>
        </p:txBody>
      </p:sp>
      <p:pic>
        <p:nvPicPr>
          <p:cNvPr id="552964" name="Picture 4" descr="http://t1.gstatic.com/images?q=tbn:ANd9GcSypzK48-kyN-MBJKIS1QEI_WRSigSLIIpiP8PSM8jXBYbJ_Go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028" y="560304"/>
            <a:ext cx="3077973" cy="18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38" y="927650"/>
            <a:ext cx="3246084" cy="45202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763" y="5899857"/>
            <a:ext cx="8479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Studies of pear-shaped nuclei using accelerated radioactive beams</a:t>
            </a:r>
          </a:p>
          <a:p>
            <a:pPr algn="ctr"/>
            <a:r>
              <a:rPr lang="en-GB" sz="2000" b="1" dirty="0"/>
              <a:t>L. P. Gaffney et al. Nature 497, 199 (2013)</a:t>
            </a:r>
          </a:p>
        </p:txBody>
      </p:sp>
    </p:spTree>
    <p:extLst>
      <p:ext uri="{BB962C8B-B14F-4D97-AF65-F5344CB8AC3E}">
        <p14:creationId xmlns:p14="http://schemas.microsoft.com/office/powerpoint/2010/main" val="557951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F49A2-4845-DE71-95F1-820894EE4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28" name="Rectangle 16">
            <a:extLst>
              <a:ext uri="{FF2B5EF4-FFF2-40B4-BE49-F238E27FC236}">
                <a16:creationId xmlns:a16="http://schemas.microsoft.com/office/drawing/2014/main" id="{0FBFA5AB-99DB-45CC-ACA7-5F8FA2D76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" y="0"/>
            <a:ext cx="9143999" cy="571500"/>
          </a:xfrm>
          <a:solidFill>
            <a:srgbClr val="002060"/>
          </a:solidFill>
        </p:spPr>
        <p:txBody>
          <a:bodyPr/>
          <a:lstStyle/>
          <a:p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 reminder: Shell Model Structure in atoms and nuclei</a:t>
            </a:r>
          </a:p>
        </p:txBody>
      </p:sp>
      <p:pic>
        <p:nvPicPr>
          <p:cNvPr id="3074" name="Picture 2" descr="Nuclear Shell Model">
            <a:extLst>
              <a:ext uri="{FF2B5EF4-FFF2-40B4-BE49-F238E27FC236}">
                <a16:creationId xmlns:a16="http://schemas.microsoft.com/office/drawing/2014/main" id="{DE05CB5C-ACDE-2FF0-FA7A-69397F972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4254"/>
            <a:ext cx="4861367" cy="21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ADE201-0450-EA63-83EE-FF57B7B83AD9}"/>
              </a:ext>
            </a:extLst>
          </p:cNvPr>
          <p:cNvSpPr txBox="1"/>
          <p:nvPr/>
        </p:nvSpPr>
        <p:spPr>
          <a:xfrm>
            <a:off x="61816" y="490979"/>
            <a:ext cx="47500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Atoms: </a:t>
            </a:r>
            <a:r>
              <a:rPr lang="en-US" dirty="0">
                <a:solidFill>
                  <a:srgbClr val="FF0000"/>
                </a:solidFill>
              </a:rPr>
              <a:t>Energy scale – eV/keV’s</a:t>
            </a:r>
          </a:p>
          <a:p>
            <a:r>
              <a:rPr lang="en-US" dirty="0">
                <a:solidFill>
                  <a:srgbClr val="FF0000"/>
                </a:solidFill>
              </a:rPr>
              <a:t>Shell structure, magic numbers 2,10,18,36…</a:t>
            </a:r>
          </a:p>
        </p:txBody>
      </p:sp>
      <p:pic>
        <p:nvPicPr>
          <p:cNvPr id="3084" name="Picture 12" descr="undefined">
            <a:extLst>
              <a:ext uri="{FF2B5EF4-FFF2-40B4-BE49-F238E27FC236}">
                <a16:creationId xmlns:a16="http://schemas.microsoft.com/office/drawing/2014/main" id="{434F3128-ECB8-50E9-0E3E-2CB85362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" y="4155311"/>
            <a:ext cx="4475774" cy="256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F0C7D4-AE40-78F2-8BCC-07D41DD17BBE}"/>
              </a:ext>
            </a:extLst>
          </p:cNvPr>
          <p:cNvSpPr txBox="1"/>
          <p:nvPr/>
        </p:nvSpPr>
        <p:spPr>
          <a:xfrm>
            <a:off x="1075136" y="421100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Atom’s ionization energies (eV)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D45746-9A24-BC03-EDB0-80E8C2A1BDEA}"/>
              </a:ext>
            </a:extLst>
          </p:cNvPr>
          <p:cNvGrpSpPr/>
          <p:nvPr/>
        </p:nvGrpSpPr>
        <p:grpSpPr>
          <a:xfrm>
            <a:off x="4923182" y="545068"/>
            <a:ext cx="4159002" cy="6178374"/>
            <a:chOff x="4923182" y="545068"/>
            <a:chExt cx="4159002" cy="6178374"/>
          </a:xfrm>
        </p:grpSpPr>
        <p:pic>
          <p:nvPicPr>
            <p:cNvPr id="3078" name="Picture 6" descr="undefined">
              <a:extLst>
                <a:ext uri="{FF2B5EF4-FFF2-40B4-BE49-F238E27FC236}">
                  <a16:creationId xmlns:a16="http://schemas.microsoft.com/office/drawing/2014/main" id="{E6785BAF-D06B-5A0B-C61D-56022BB40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587" y="1116568"/>
              <a:ext cx="2230977" cy="3509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19708-4080-8D78-312B-F083536E791F}"/>
                </a:ext>
              </a:extLst>
            </p:cNvPr>
            <p:cNvSpPr txBox="1"/>
            <p:nvPr/>
          </p:nvSpPr>
          <p:spPr>
            <a:xfrm>
              <a:off x="4923182" y="545068"/>
              <a:ext cx="415900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Nuclei: </a:t>
              </a:r>
              <a:r>
                <a:rPr lang="en-US" dirty="0">
                  <a:solidFill>
                    <a:srgbClr val="FF0000"/>
                  </a:solidFill>
                </a:rPr>
                <a:t>Energy scale – keV’s/MeV’s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Magic numbers:2,8,20,28,50,</a:t>
              </a:r>
              <a:r>
                <a:rPr lang="en-US" b="1" dirty="0">
                  <a:solidFill>
                    <a:srgbClr val="FF0000"/>
                  </a:solidFill>
                </a:rPr>
                <a:t>82</a:t>
              </a:r>
              <a:r>
                <a:rPr lang="en-US" dirty="0">
                  <a:solidFill>
                    <a:srgbClr val="FF0000"/>
                  </a:solidFill>
                </a:rPr>
                <a:t>, </a:t>
              </a:r>
              <a:r>
                <a:rPr lang="en-US" b="1" dirty="0">
                  <a:solidFill>
                    <a:srgbClr val="FF0000"/>
                  </a:solidFill>
                </a:rPr>
                <a:t>126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41AAC0-1EC8-2E35-F418-DAE700B95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0139" y="4500042"/>
              <a:ext cx="3805087" cy="2223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A57442-35EB-6661-9991-B890D86CEC3A}"/>
                </a:ext>
              </a:extLst>
            </p:cNvPr>
            <p:cNvSpPr txBox="1"/>
            <p:nvPr/>
          </p:nvSpPr>
          <p:spPr>
            <a:xfrm>
              <a:off x="5373943" y="4395672"/>
              <a:ext cx="37082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Proton separation energies (MeV)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40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050"/>
          <p:cNvSpPr txBox="1">
            <a:spLocks noChangeArrowheads="1"/>
          </p:cNvSpPr>
          <p:nvPr/>
        </p:nvSpPr>
        <p:spPr bwMode="auto">
          <a:xfrm>
            <a:off x="0" y="0"/>
            <a:ext cx="9144000" cy="1348567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914395">
              <a:defRPr/>
            </a:pPr>
            <a:r>
              <a:rPr lang="en-GB" sz="2400" b="1" dirty="0">
                <a:solidFill>
                  <a:srgbClr val="FFFFFF"/>
                </a:solidFill>
                <a:latin typeface="Comic Sans MS" panose="030F0702030302020204" pitchFamily="66" charset="0"/>
              </a:rPr>
              <a:t>Laser-assisted Nuclear Spectroscopy Studies </a:t>
            </a:r>
          </a:p>
          <a:p>
            <a:pPr defTabSz="914395">
              <a:defRPr/>
            </a:pPr>
            <a:r>
              <a:rPr lang="en-GB" sz="2400" b="1" dirty="0">
                <a:solidFill>
                  <a:srgbClr val="FFFFFF"/>
                </a:solidFill>
                <a:latin typeface="Comic Sans MS" panose="030F0702030302020204" pitchFamily="66" charset="0"/>
              </a:rPr>
              <a:t>in the neutron-rich Tl-Po nuclei at ISOLDE-CERN</a:t>
            </a:r>
          </a:p>
          <a:p>
            <a:pPr defTabSz="914395">
              <a:defRPr/>
            </a:pPr>
            <a:r>
              <a:rPr lang="en-GB" sz="1600" b="1" kern="0" dirty="0">
                <a:solidFill>
                  <a:srgbClr val="FFFFFF"/>
                </a:solidFill>
                <a:latin typeface="Comic Sans MS" panose="030F0702030302020204" pitchFamily="66" charset="0"/>
                <a:cs typeface="Arial" pitchFamily="34" charset="0"/>
              </a:rPr>
              <a:t>(nice physics with modern experimental nuclear and atomic techniques)</a:t>
            </a:r>
          </a:p>
        </p:txBody>
      </p:sp>
      <p:pic>
        <p:nvPicPr>
          <p:cNvPr id="5662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" y="2491789"/>
            <a:ext cx="9126188" cy="291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904235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95">
              <a:defRPr/>
            </a:pPr>
            <a:r>
              <a:rPr lang="en-GB" sz="800" dirty="0">
                <a:solidFill>
                  <a:srgbClr val="000000"/>
                </a:solidFill>
              </a:rPr>
              <a:t>Image courtesy </a:t>
            </a:r>
            <a:r>
              <a:rPr lang="en-GB" sz="800" dirty="0" err="1">
                <a:solidFill>
                  <a:srgbClr val="000000"/>
                </a:solidFill>
              </a:rPr>
              <a:t>J.Cubiss</a:t>
            </a:r>
            <a:endParaRPr lang="en-GB" sz="800" dirty="0">
              <a:solidFill>
                <a:srgbClr val="000000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40" y="1505839"/>
            <a:ext cx="1029746" cy="110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5" t="14050" r="9917" b="18472"/>
          <a:stretch>
            <a:fillRect/>
          </a:stretch>
        </p:blipFill>
        <p:spPr bwMode="auto">
          <a:xfrm>
            <a:off x="7526382" y="2060124"/>
            <a:ext cx="955499" cy="8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0" y="5457685"/>
            <a:ext cx="91261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8" indent="-342898" defTabSz="914395"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solidFill>
                  <a:srgbClr val="000000"/>
                </a:solidFill>
              </a:rPr>
              <a:t>Shape coexistence around N~104 (coexistence of several shapes)</a:t>
            </a:r>
          </a:p>
          <a:p>
            <a:pPr marL="342898" indent="-342898" defTabSz="914395">
              <a:buFont typeface="Arial" panose="020B0604020202020204" pitchFamily="34" charset="0"/>
              <a:buChar char="•"/>
              <a:defRPr/>
            </a:pPr>
            <a:r>
              <a:rPr lang="en-GB" sz="2200" b="1" dirty="0" err="1">
                <a:solidFill>
                  <a:srgbClr val="FF0000"/>
                </a:solidFill>
              </a:rPr>
              <a:t>Sphericity</a:t>
            </a:r>
            <a:r>
              <a:rPr lang="en-GB" sz="2200" b="1" dirty="0">
                <a:solidFill>
                  <a:srgbClr val="FF0000"/>
                </a:solidFill>
              </a:rPr>
              <a:t> around N=126, kink in radii, high-spin isomers</a:t>
            </a:r>
          </a:p>
          <a:p>
            <a:pPr marL="342898" indent="-342898" defTabSz="914395">
              <a:buFont typeface="Arial" panose="020B0604020202020204" pitchFamily="34" charset="0"/>
              <a:buChar char="•"/>
              <a:defRPr/>
            </a:pPr>
            <a:r>
              <a:rPr lang="en-GB" sz="2200" b="1" dirty="0" err="1">
                <a:solidFill>
                  <a:srgbClr val="FF0000"/>
                </a:solidFill>
              </a:rPr>
              <a:t>Octupole</a:t>
            </a:r>
            <a:r>
              <a:rPr lang="en-GB" sz="2200" b="1" dirty="0">
                <a:solidFill>
                  <a:srgbClr val="FF0000"/>
                </a:solidFill>
              </a:rPr>
              <a:t> effects around N~132, inverse odd-even radii staggering</a:t>
            </a:r>
          </a:p>
        </p:txBody>
      </p:sp>
    </p:spTree>
    <p:extLst>
      <p:ext uri="{BB962C8B-B14F-4D97-AF65-F5344CB8AC3E}">
        <p14:creationId xmlns:p14="http://schemas.microsoft.com/office/powerpoint/2010/main" val="3067088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904775"/>
          </a:xfrm>
          <a:solidFill>
            <a:srgbClr val="003366"/>
          </a:solidFill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Comic Sans MS" pitchFamily="66" charset="0"/>
              </a:rPr>
              <a:t>Experimental Probes</a:t>
            </a:r>
          </a:p>
        </p:txBody>
      </p:sp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4064878" y="5489292"/>
            <a:ext cx="1481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auto">
          <a:xfrm>
            <a:off x="4064878" y="4603467"/>
            <a:ext cx="14811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064878" y="4778092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4064878" y="4706654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4064878" y="4168492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4064878" y="3892267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4064878" y="3485867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4064878" y="3398554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064878" y="3312829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4064878" y="3225517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4064878" y="3050892"/>
            <a:ext cx="148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4480803" y="5501992"/>
            <a:ext cx="52610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aseline="30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n-US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X</a:t>
            </a:r>
            <a:endParaRPr lang="nl-NL" sz="2400" baseline="30000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79712" y="3501742"/>
            <a:ext cx="3259916" cy="1987550"/>
            <a:chOff x="1979712" y="3501742"/>
            <a:chExt cx="3259916" cy="1987550"/>
          </a:xfrm>
        </p:grpSpPr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V="1">
              <a:off x="4383966" y="3892267"/>
              <a:ext cx="0" cy="1582737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5239628" y="4778092"/>
              <a:ext cx="0" cy="71120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1979712" y="4678784"/>
              <a:ext cx="2435225" cy="40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mic Sans MS" pitchFamily="66" charset="0"/>
                </a:rPr>
                <a:t>Coulomb excitation</a:t>
              </a:r>
              <a:endParaRPr lang="nl-NL" sz="2000" dirty="0">
                <a:solidFill>
                  <a:srgbClr val="FF0000"/>
                </a:solidFill>
                <a:latin typeface="Comic Sans MS" pitchFamily="66" charset="0"/>
              </a:endParaRP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 flipV="1">
              <a:off x="5239628" y="4154202"/>
              <a:ext cx="0" cy="623889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 flipV="1">
              <a:off x="5239628" y="3501742"/>
              <a:ext cx="0" cy="690190"/>
            </a:xfrm>
            <a:prstGeom prst="line">
              <a:avLst/>
            </a:prstGeom>
            <a:noFill/>
            <a:ln w="76200" cmpd="tri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2" name="Straight Arrow Connector 21"/>
          <p:cNvCxnSpPr/>
          <p:nvPr/>
        </p:nvCxnSpPr>
        <p:spPr>
          <a:xfrm flipV="1">
            <a:off x="5772995" y="1411005"/>
            <a:ext cx="9" cy="46333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22879" y="1028866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Energy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91069" y="3649217"/>
            <a:ext cx="3603012" cy="1348480"/>
            <a:chOff x="191069" y="3649217"/>
            <a:chExt cx="3603012" cy="1348480"/>
          </a:xfrm>
        </p:grpSpPr>
        <p:sp>
          <p:nvSpPr>
            <p:cNvPr id="25" name="Line 36"/>
            <p:cNvSpPr>
              <a:spLocks noChangeShapeType="1"/>
            </p:cNvSpPr>
            <p:nvPr/>
          </p:nvSpPr>
          <p:spPr bwMode="auto">
            <a:xfrm>
              <a:off x="653981" y="4493169"/>
              <a:ext cx="14811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solidFill>
                  <a:srgbClr val="002060"/>
                </a:solidFill>
              </a:endParaRPr>
            </a:p>
          </p:txBody>
        </p:sp>
        <p:sp>
          <p:nvSpPr>
            <p:cNvPr id="26" name="Text Box 37"/>
            <p:cNvSpPr txBox="1">
              <a:spLocks noChangeArrowheads="1"/>
            </p:cNvSpPr>
            <p:nvPr/>
          </p:nvSpPr>
          <p:spPr bwMode="auto">
            <a:xfrm>
              <a:off x="696734" y="4536032"/>
              <a:ext cx="14269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A-1</a:t>
              </a:r>
              <a:r>
                <a:rPr lang="en-US" sz="2400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X (</a:t>
              </a:r>
              <a:r>
                <a:rPr lang="en-US" sz="2400" dirty="0" err="1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d,p</a:t>
              </a:r>
              <a:r>
                <a:rPr lang="en-US" sz="2400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)</a:t>
              </a:r>
              <a:endParaRPr lang="nl-NL" sz="2400" baseline="30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 Box 40"/>
            <p:cNvSpPr txBox="1">
              <a:spLocks noChangeArrowheads="1"/>
            </p:cNvSpPr>
            <p:nvPr/>
          </p:nvSpPr>
          <p:spPr bwMode="auto">
            <a:xfrm>
              <a:off x="191069" y="3890986"/>
              <a:ext cx="266290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Few-nucleon transfer </a:t>
              </a:r>
              <a:endParaRPr lang="nl-NL" sz="2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8" name="Straight Arrow Connector 27"/>
            <p:cNvCxnSpPr>
              <a:stCxn id="25" idx="1"/>
            </p:cNvCxnSpPr>
            <p:nvPr/>
          </p:nvCxnSpPr>
          <p:spPr>
            <a:xfrm rot="5400000" flipH="1" flipV="1">
              <a:off x="2542623" y="3241712"/>
              <a:ext cx="843953" cy="1658963"/>
            </a:xfrm>
            <a:prstGeom prst="straightConnector1">
              <a:avLst/>
            </a:prstGeom>
            <a:ln>
              <a:solidFill>
                <a:srgbClr val="00206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2110097" y="4004057"/>
              <a:ext cx="1683981" cy="505037"/>
            </a:xfrm>
            <a:prstGeom prst="straightConnector1">
              <a:avLst/>
            </a:prstGeom>
            <a:ln>
              <a:solidFill>
                <a:srgbClr val="00206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51520" y="901169"/>
            <a:ext cx="5278620" cy="4590481"/>
            <a:chOff x="251520" y="901169"/>
            <a:chExt cx="5278620" cy="4590481"/>
          </a:xfrm>
        </p:grpSpPr>
        <p:sp>
          <p:nvSpPr>
            <p:cNvPr id="31" name="AutoShape 20"/>
            <p:cNvSpPr>
              <a:spLocks noChangeArrowheads="1"/>
            </p:cNvSpPr>
            <p:nvPr/>
          </p:nvSpPr>
          <p:spPr bwMode="auto">
            <a:xfrm>
              <a:off x="3817228" y="1411004"/>
              <a:ext cx="1712912" cy="1408113"/>
            </a:xfrm>
            <a:prstGeom prst="irregularSeal2">
              <a:avLst/>
            </a:prstGeom>
            <a:solidFill>
              <a:srgbClr val="EAEA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21"/>
            <p:cNvSpPr txBox="1">
              <a:spLocks noChangeArrowheads="1"/>
            </p:cNvSpPr>
            <p:nvPr/>
          </p:nvSpPr>
          <p:spPr bwMode="auto">
            <a:xfrm>
              <a:off x="251520" y="901169"/>
              <a:ext cx="4924016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Fusion evaporation, Fragmentation, Fission, Deep inelastic scattering,</a:t>
              </a:r>
            </a:p>
            <a:p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rPr>
                <a:t>Knock-out …</a:t>
              </a:r>
              <a:endParaRPr lang="nl-NL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Line 22"/>
            <p:cNvSpPr>
              <a:spLocks noChangeShapeType="1"/>
            </p:cNvSpPr>
            <p:nvPr/>
          </p:nvSpPr>
          <p:spPr bwMode="auto">
            <a:xfrm>
              <a:off x="4369678" y="2377792"/>
              <a:ext cx="0" cy="52228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3"/>
            <p:cNvSpPr>
              <a:spLocks noChangeShapeType="1"/>
            </p:cNvSpPr>
            <p:nvPr/>
          </p:nvSpPr>
          <p:spPr bwMode="auto">
            <a:xfrm>
              <a:off x="4601453" y="2174592"/>
              <a:ext cx="0" cy="522287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24"/>
            <p:cNvSpPr>
              <a:spLocks noChangeShapeType="1"/>
            </p:cNvSpPr>
            <p:nvPr/>
          </p:nvSpPr>
          <p:spPr bwMode="auto">
            <a:xfrm>
              <a:off x="4934828" y="2115854"/>
              <a:ext cx="0" cy="52228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25"/>
            <p:cNvSpPr>
              <a:spLocks noChangeShapeType="1"/>
            </p:cNvSpPr>
            <p:nvPr/>
          </p:nvSpPr>
          <p:spPr bwMode="auto">
            <a:xfrm>
              <a:off x="4369678" y="2900079"/>
              <a:ext cx="0" cy="522288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26"/>
            <p:cNvSpPr>
              <a:spLocks noChangeShapeType="1"/>
            </p:cNvSpPr>
            <p:nvPr/>
          </p:nvSpPr>
          <p:spPr bwMode="auto">
            <a:xfrm>
              <a:off x="4601453" y="2712754"/>
              <a:ext cx="0" cy="27622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27"/>
            <p:cNvSpPr>
              <a:spLocks noChangeShapeType="1"/>
            </p:cNvSpPr>
            <p:nvPr/>
          </p:nvSpPr>
          <p:spPr bwMode="auto">
            <a:xfrm>
              <a:off x="4934828" y="2639729"/>
              <a:ext cx="0" cy="27622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28"/>
            <p:cNvSpPr>
              <a:spLocks noChangeShapeType="1"/>
            </p:cNvSpPr>
            <p:nvPr/>
          </p:nvSpPr>
          <p:spPr bwMode="auto">
            <a:xfrm>
              <a:off x="4934828" y="2930242"/>
              <a:ext cx="0" cy="27622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29"/>
            <p:cNvSpPr>
              <a:spLocks noChangeShapeType="1"/>
            </p:cNvSpPr>
            <p:nvPr/>
          </p:nvSpPr>
          <p:spPr bwMode="auto">
            <a:xfrm>
              <a:off x="4934828" y="3206467"/>
              <a:ext cx="0" cy="276225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69489" y="2816704"/>
              <a:ext cx="26757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pitchFamily="34" charset="0"/>
                  <a:cs typeface="Arial" pitchFamily="34" charset="0"/>
                </a:rPr>
                <a:t>Gamma spectroscopy</a:t>
              </a:r>
            </a:p>
          </p:txBody>
        </p:sp>
        <p:sp>
          <p:nvSpPr>
            <p:cNvPr id="42" name="Line 25"/>
            <p:cNvSpPr>
              <a:spLocks noChangeShapeType="1"/>
            </p:cNvSpPr>
            <p:nvPr/>
          </p:nvSpPr>
          <p:spPr bwMode="auto">
            <a:xfrm>
              <a:off x="4751815" y="3500579"/>
              <a:ext cx="11241" cy="639941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25"/>
            <p:cNvSpPr>
              <a:spLocks noChangeShapeType="1"/>
            </p:cNvSpPr>
            <p:nvPr/>
          </p:nvSpPr>
          <p:spPr bwMode="auto">
            <a:xfrm>
              <a:off x="4615337" y="4169319"/>
              <a:ext cx="11241" cy="639941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25"/>
            <p:cNvSpPr>
              <a:spLocks noChangeShapeType="1"/>
            </p:cNvSpPr>
            <p:nvPr/>
          </p:nvSpPr>
          <p:spPr bwMode="auto">
            <a:xfrm>
              <a:off x="4792758" y="4769820"/>
              <a:ext cx="24890" cy="721830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25"/>
            <p:cNvSpPr>
              <a:spLocks noChangeShapeType="1"/>
            </p:cNvSpPr>
            <p:nvPr/>
          </p:nvSpPr>
          <p:spPr bwMode="auto">
            <a:xfrm>
              <a:off x="4970179" y="3896364"/>
              <a:ext cx="11242" cy="708181"/>
            </a:xfrm>
            <a:prstGeom prst="lin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966703" y="1815207"/>
            <a:ext cx="2632190" cy="2729522"/>
            <a:chOff x="5966703" y="1815207"/>
            <a:chExt cx="2632190" cy="2729522"/>
          </a:xfrm>
        </p:grpSpPr>
        <p:sp>
          <p:nvSpPr>
            <p:cNvPr id="47" name="Line 30"/>
            <p:cNvSpPr>
              <a:spLocks noChangeShapeType="1"/>
            </p:cNvSpPr>
            <p:nvPr/>
          </p:nvSpPr>
          <p:spPr bwMode="auto">
            <a:xfrm>
              <a:off x="6706478" y="2311117"/>
              <a:ext cx="1481137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31"/>
            <p:cNvSpPr>
              <a:spLocks noChangeShapeType="1"/>
            </p:cNvSpPr>
            <p:nvPr/>
          </p:nvSpPr>
          <p:spPr bwMode="auto">
            <a:xfrm flipH="1">
              <a:off x="5966703" y="2311117"/>
              <a:ext cx="739775" cy="127635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 Box 32"/>
            <p:cNvSpPr txBox="1">
              <a:spLocks noChangeArrowheads="1"/>
            </p:cNvSpPr>
            <p:nvPr/>
          </p:nvSpPr>
          <p:spPr bwMode="auto">
            <a:xfrm>
              <a:off x="7150978" y="2311117"/>
              <a:ext cx="51084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aseline="30000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A</a:t>
              </a:r>
              <a:r>
                <a:rPr lang="en-US" sz="2400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Y</a:t>
              </a:r>
              <a:endParaRPr lang="nl-NL" sz="2400" baseline="300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Line 33"/>
            <p:cNvSpPr>
              <a:spLocks noChangeShapeType="1"/>
            </p:cNvSpPr>
            <p:nvPr/>
          </p:nvSpPr>
          <p:spPr bwMode="auto">
            <a:xfrm flipH="1">
              <a:off x="5984165" y="2311117"/>
              <a:ext cx="725488" cy="2233612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 Box 34"/>
            <p:cNvSpPr txBox="1">
              <a:spLocks noChangeArrowheads="1"/>
            </p:cNvSpPr>
            <p:nvPr/>
          </p:nvSpPr>
          <p:spPr bwMode="auto">
            <a:xfrm>
              <a:off x="6630918" y="1815207"/>
              <a:ext cx="6575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T</a:t>
              </a:r>
              <a:r>
                <a:rPr lang="en-US" sz="2400" baseline="-25000" dirty="0">
                  <a:solidFill>
                    <a:srgbClr val="002060"/>
                  </a:solidFill>
                  <a:latin typeface="Arial" pitchFamily="34" charset="0"/>
                  <a:cs typeface="Arial" pitchFamily="34" charset="0"/>
                </a:rPr>
                <a:t>1/2</a:t>
              </a:r>
              <a:endParaRPr lang="nl-NL" sz="2400" dirty="0">
                <a:solidFill>
                  <a:srgbClr val="00206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 Box 35"/>
            <p:cNvSpPr txBox="1">
              <a:spLocks noChangeArrowheads="1"/>
            </p:cNvSpPr>
            <p:nvPr/>
          </p:nvSpPr>
          <p:spPr bwMode="auto">
            <a:xfrm>
              <a:off x="6246967" y="3777730"/>
              <a:ext cx="235192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rgbClr val="00B050"/>
                  </a:solidFill>
                  <a:latin typeface="Arial" pitchFamily="34" charset="0"/>
                  <a:cs typeface="Arial" pitchFamily="34" charset="0"/>
                </a:rPr>
                <a:t>Radioactive decay </a:t>
              </a:r>
              <a:endParaRPr lang="nl-NL" sz="2000" dirty="0">
                <a:solidFill>
                  <a:srgbClr val="00B05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812360" y="1844824"/>
              <a:ext cx="381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Arial" pitchFamily="34" charset="0"/>
                  <a:cs typeface="Arial" pitchFamily="34" charset="0"/>
                </a:rPr>
                <a:t>I</a:t>
              </a:r>
              <a:r>
                <a:rPr lang="en-US" sz="2400" baseline="30000" dirty="0" err="1">
                  <a:latin typeface="Symbol" pitchFamily="18" charset="2"/>
                </a:rPr>
                <a:t>p</a:t>
              </a:r>
              <a:endParaRPr lang="en-US" sz="2400" baseline="30000" dirty="0">
                <a:latin typeface="Symbol" pitchFamily="18" charset="2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292080" y="5055567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rial" pitchFamily="34" charset="0"/>
                <a:cs typeface="Arial" pitchFamily="34" charset="0"/>
              </a:rPr>
              <a:t>I</a:t>
            </a:r>
            <a:r>
              <a:rPr lang="en-US" sz="2400" baseline="30000" dirty="0" err="1">
                <a:latin typeface="Symbol" pitchFamily="18" charset="2"/>
              </a:rPr>
              <a:t>p</a:t>
            </a:r>
            <a:endParaRPr lang="en-US" sz="2400" baseline="30000" dirty="0">
              <a:latin typeface="Symbol" pitchFamily="18" charset="2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0" y="4581128"/>
            <a:ext cx="8450825" cy="1803370"/>
            <a:chOff x="0" y="4581128"/>
            <a:chExt cx="8450825" cy="1803370"/>
          </a:xfrm>
        </p:grpSpPr>
        <p:grpSp>
          <p:nvGrpSpPr>
            <p:cNvPr id="56" name="Group 55"/>
            <p:cNvGrpSpPr/>
            <p:nvPr/>
          </p:nvGrpSpPr>
          <p:grpSpPr>
            <a:xfrm>
              <a:off x="0" y="4993313"/>
              <a:ext cx="8450825" cy="1391185"/>
              <a:chOff x="0" y="4993313"/>
              <a:chExt cx="8450825" cy="1391185"/>
            </a:xfrm>
          </p:grpSpPr>
          <p:sp>
            <p:nvSpPr>
              <p:cNvPr id="58" name="TextBox 57"/>
              <p:cNvSpPr txBox="1"/>
              <p:nvPr/>
            </p:nvSpPr>
            <p:spPr>
              <a:xfrm>
                <a:off x="0" y="5368835"/>
                <a:ext cx="265008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Laser spectroscopy,</a:t>
                </a:r>
              </a:p>
              <a:p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Magnetic/quadrupole </a:t>
                </a:r>
              </a:p>
              <a:p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moments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073251" y="5286949"/>
                <a:ext cx="23775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Arial" pitchFamily="34" charset="0"/>
                    <a:cs typeface="Arial" pitchFamily="34" charset="0"/>
                  </a:rPr>
                  <a:t>Mass spectroscopy</a:t>
                </a:r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>
                <a:off x="5622867" y="5491650"/>
                <a:ext cx="49132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4" descr="http://t2.gstatic.com/images?q=tbn:ANd9GcTvnqxTfEROxZTMHtliPLBPTL5FQc6BeZ4mkYlyemY1YCqfC07B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2629269" y="4993313"/>
                <a:ext cx="1069264" cy="1092015"/>
              </a:xfrm>
              <a:prstGeom prst="rect">
                <a:avLst/>
              </a:prstGeom>
              <a:noFill/>
            </p:spPr>
          </p:pic>
          <p:cxnSp>
            <p:nvCxnSpPr>
              <p:cNvPr id="62" name="Straight Arrow Connector 61"/>
              <p:cNvCxnSpPr/>
              <p:nvPr/>
            </p:nvCxnSpPr>
            <p:spPr>
              <a:xfrm flipH="1">
                <a:off x="3261805" y="5505297"/>
                <a:ext cx="723331" cy="5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2320108" y="5232342"/>
                <a:ext cx="668740" cy="2320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7" name="Straight Arrow Connector 56"/>
            <p:cNvCxnSpPr/>
            <p:nvPr/>
          </p:nvCxnSpPr>
          <p:spPr>
            <a:xfrm>
              <a:off x="5652120" y="4581128"/>
              <a:ext cx="504056" cy="7920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70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98ECB5-7D5B-54DB-A43D-98E11EFFDEEA}"/>
              </a:ext>
            </a:extLst>
          </p:cNvPr>
          <p:cNvSpPr txBox="1"/>
          <p:nvPr/>
        </p:nvSpPr>
        <p:spPr>
          <a:xfrm>
            <a:off x="33900" y="609538"/>
            <a:ext cx="9110100" cy="60016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University of York, United Kingdom </a:t>
            </a:r>
          </a:p>
          <a:p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	</a:t>
            </a:r>
            <a:r>
              <a:rPr lang="de-DE" sz="1600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A. N. Andreyev, J. G. Cubiss, </a:t>
            </a:r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R. Harding, C. Raison, C. Page, </a:t>
            </a:r>
            <a:r>
              <a:rPr lang="de-DE" sz="1600" b="1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Z. Yue</a:t>
            </a:r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...</a:t>
            </a:r>
            <a:br>
              <a:rPr lang="de-DE" sz="1600" dirty="0">
                <a:latin typeface="Arial" panose="020B0604020202020204" pitchFamily="34" charset="0"/>
                <a:cs typeface="Arial" pitchFamily="34" charset="0"/>
              </a:rPr>
            </a:br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Université Paris-Saclay</a:t>
            </a:r>
          </a:p>
          <a:p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	</a:t>
            </a:r>
            <a:r>
              <a:rPr lang="de-DE" sz="1600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S. Hilaire, S. Péru, </a:t>
            </a:r>
            <a:endParaRPr lang="de-DE" sz="1600" b="1" dirty="0">
              <a:solidFill>
                <a:srgbClr val="FF0000"/>
              </a:solidFill>
              <a:latin typeface="Arial" panose="020B0604020202020204" pitchFamily="34" charset="0"/>
              <a:cs typeface="Arial" pitchFamily="34" charset="0"/>
            </a:endParaRPr>
          </a:p>
          <a:p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Universite Libre de Bruxelles</a:t>
            </a:r>
            <a:br>
              <a:rPr lang="de-DE" sz="1600" dirty="0">
                <a:latin typeface="Arial" panose="020B0604020202020204" pitchFamily="34" charset="0"/>
                <a:cs typeface="Arial" pitchFamily="34" charset="0"/>
              </a:rPr>
            </a:br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	</a:t>
            </a:r>
            <a:r>
              <a:rPr lang="de-DE" sz="1600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S. </a:t>
            </a:r>
            <a:r>
              <a:rPr lang="de-DE" sz="1600" dirty="0" err="1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Goriely</a:t>
            </a:r>
            <a:endParaRPr lang="de-DE" sz="1600" dirty="0">
              <a:solidFill>
                <a:srgbClr val="FF0000"/>
              </a:solidFill>
              <a:latin typeface="Arial" panose="020B0604020202020204" pitchFamily="34" charset="0"/>
              <a:cs typeface="Arial" pitchFamily="34" charset="0"/>
            </a:endParaRPr>
          </a:p>
          <a:p>
            <a:r>
              <a:rPr lang="de-DE" sz="1600" b="1" dirty="0" err="1">
                <a:latin typeface="Arial" panose="020B0604020202020204" pitchFamily="34" charset="0"/>
                <a:cs typeface="Arial" pitchFamily="34" charset="0"/>
              </a:rPr>
              <a:t>Gatchina</a:t>
            </a:r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, JINR-</a:t>
            </a:r>
            <a:r>
              <a:rPr lang="de-DE" sz="1600" b="1" dirty="0" err="1">
                <a:latin typeface="Arial" panose="020B0604020202020204" pitchFamily="34" charset="0"/>
                <a:cs typeface="Arial" pitchFamily="34" charset="0"/>
              </a:rPr>
              <a:t>Dubna</a:t>
            </a:r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, Russia</a:t>
            </a:r>
            <a:br>
              <a:rPr lang="de-DE" sz="1600" b="1" dirty="0">
                <a:latin typeface="Arial" panose="020B0604020202020204" pitchFamily="34" charset="0"/>
                <a:cs typeface="Arial" pitchFamily="34" charset="0"/>
              </a:rPr>
            </a:br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	</a:t>
            </a:r>
            <a:r>
              <a:rPr lang="de-DE" sz="1600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I. N. Borzov, A. E. Barzakh, D. V. Fedorov, P. Molkanov 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RILIS, CRIS and ISOLDE, Geneva, Switzerland</a:t>
            </a:r>
          </a:p>
          <a:p>
            <a:r>
              <a:rPr lang="de-DE" sz="1600" b="1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       </a:t>
            </a:r>
            <a:r>
              <a:rPr lang="de-DE" sz="1600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B. A. Marsh, K. Chrysalidis, R. Heinke, C. Bernerd, V. N. Fedosseev,  M. D. Seliverstov, </a:t>
            </a:r>
            <a:br>
              <a:rPr lang="de-DE" sz="1600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</a:br>
            <a:r>
              <a:rPr lang="de-DE" sz="1600" dirty="0">
                <a:solidFill>
                  <a:srgbClr val="FF0000"/>
                </a:solidFill>
                <a:latin typeface="Arial" panose="020B0604020202020204" pitchFamily="34" charset="0"/>
                <a:cs typeface="Arial" pitchFamily="34" charset="0"/>
              </a:rPr>
              <a:t>       K. Lynch, T. Day Goodacre</a:t>
            </a:r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...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Institut für Physik, Johannes Gutenberg-Universität Mainz, Mainz, Germany </a:t>
            </a:r>
            <a:br>
              <a:rPr lang="de-DE" sz="1600" dirty="0">
                <a:latin typeface="Arial" panose="020B0604020202020204" pitchFamily="34" charset="0"/>
                <a:cs typeface="Arial" pitchFamily="34" charset="0"/>
              </a:rPr>
            </a:br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	S. Raeder, K. D. A. Wendt 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Instituut voor Kern- en Stralingsfysica, K.U. Leuven, Leuven, Belgium </a:t>
            </a:r>
          </a:p>
          <a:p>
            <a:r>
              <a:rPr lang="de-DE" sz="1600" dirty="0">
                <a:latin typeface="Arial" pitchFamily="34" charset="0"/>
                <a:cs typeface="Arial" pitchFamily="34" charset="0"/>
              </a:rPr>
              <a:t>	S. Sels, L. Ghys, C. Van Beveren, E. Rapisarda, D. Pauwels, D. Radulov, H. De Witte,</a:t>
            </a:r>
          </a:p>
          <a:p>
            <a:r>
              <a:rPr lang="de-DE" sz="1600" dirty="0">
                <a:latin typeface="Arial" pitchFamily="34" charset="0"/>
                <a:cs typeface="Arial" pitchFamily="34" charset="0"/>
              </a:rPr>
              <a:t>	Yu. Kudryavtsev, M. Huyse, P. Van Duppen, K. Rezynkina, L. Gaffney, T. E. Cocolios...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Comenius University, Bratislava, Slovakia </a:t>
            </a:r>
          </a:p>
          <a:p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	S. Antalic, B. Andel....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MR-TOF@ISOLTRAP team: </a:t>
            </a:r>
          </a:p>
          <a:p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	S. Kreim, V. Manea,  F. Wienholtz, M. Meugeot, M. Rosenbusch, L. Neis +...</a:t>
            </a:r>
          </a:p>
          <a:p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Univeristy of Surrey, United Kingdom</a:t>
            </a:r>
            <a:br>
              <a:rPr lang="de-DE" sz="1600" b="1" dirty="0">
                <a:latin typeface="Arial" panose="020B0604020202020204" pitchFamily="34" charset="0"/>
                <a:cs typeface="Arial" pitchFamily="34" charset="0"/>
              </a:rPr>
            </a:br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        </a:t>
            </a:r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Z. Podolyak, S. Pascu...</a:t>
            </a:r>
            <a:br>
              <a:rPr lang="de-DE" sz="1600" dirty="0">
                <a:latin typeface="Arial" panose="020B0604020202020204" pitchFamily="34" charset="0"/>
                <a:cs typeface="Arial" pitchFamily="34" charset="0"/>
              </a:rPr>
            </a:br>
            <a:r>
              <a:rPr lang="de-DE" sz="1600" b="1" dirty="0">
                <a:latin typeface="Arial" panose="020B0604020202020204" pitchFamily="34" charset="0"/>
                <a:cs typeface="Arial" pitchFamily="34" charset="0"/>
              </a:rPr>
              <a:t>University of Manchester, UK</a:t>
            </a:r>
            <a:br>
              <a:rPr lang="de-DE" sz="1600" dirty="0">
                <a:latin typeface="Arial" panose="020B0604020202020204" pitchFamily="34" charset="0"/>
                <a:cs typeface="Arial" pitchFamily="34" charset="0"/>
              </a:rPr>
            </a:br>
            <a:r>
              <a:rPr lang="de-DE" sz="1600" dirty="0">
                <a:latin typeface="Arial" panose="020B0604020202020204" pitchFamily="34" charset="0"/>
                <a:cs typeface="Arial" pitchFamily="34" charset="0"/>
              </a:rPr>
              <a:t>	J. Billowes, M. Bissel</a:t>
            </a:r>
            <a:r>
              <a:rPr lang="en-US" sz="1600" dirty="0">
                <a:latin typeface="Arial" panose="020B0604020202020204" pitchFamily="34" charset="0"/>
                <a:cs typeface="Arial" pitchFamily="34" charset="0"/>
              </a:rPr>
              <a:t>…</a:t>
            </a:r>
            <a:endParaRPr lang="de-DE" sz="1600" dirty="0">
              <a:latin typeface="Arial" panose="020B0604020202020204" pitchFamily="34" charset="0"/>
              <a:cs typeface="Arial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EB76B4-0C63-7DF8-BBAC-31052706AA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3025762" y="9042400"/>
            <a:ext cx="3903663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50001" rtl="0" eaLnBrk="1" latinLnBrk="0" hangingPunct="1">
              <a:defRPr sz="2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50001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002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004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005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006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007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009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0010" algn="l" defTabSz="650001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229559C-1DC3-44D5-B80A-4ABE183D787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6" name="Rectangle 2050">
            <a:extLst>
              <a:ext uri="{FF2B5EF4-FFF2-40B4-BE49-F238E27FC236}">
                <a16:creationId xmlns:a16="http://schemas.microsoft.com/office/drawing/2014/main" id="{8805394C-7B75-61B5-F2D5-40EBC60E5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"/>
            <a:ext cx="9144000" cy="60953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2400" b="1" kern="0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Collaboration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3D2DC-4447-02DD-79ED-E0E7907A6560}"/>
              </a:ext>
            </a:extLst>
          </p:cNvPr>
          <p:cNvSpPr txBox="1"/>
          <p:nvPr/>
        </p:nvSpPr>
        <p:spPr>
          <a:xfrm>
            <a:off x="1527858" y="6488667"/>
            <a:ext cx="7095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Many PhD students, both nuclear and atomic/laser spectroscopy</a:t>
            </a:r>
          </a:p>
        </p:txBody>
      </p:sp>
    </p:spTree>
    <p:extLst>
      <p:ext uri="{BB962C8B-B14F-4D97-AF65-F5344CB8AC3E}">
        <p14:creationId xmlns:p14="http://schemas.microsoft.com/office/powerpoint/2010/main" val="64012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09600"/>
          </a:xfrm>
          <a:solidFill>
            <a:srgbClr val="003366"/>
          </a:solidFill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Pre-2003: Charge Radii in the Lead Region</a:t>
            </a:r>
            <a:endParaRPr lang="en-GB" sz="32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540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40" y="648306"/>
            <a:ext cx="7262511" cy="5258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" y="5750004"/>
            <a:ext cx="89213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8" indent="-342898" defTabSz="914395">
              <a:buFont typeface="Arial" panose="020B0604020202020204" pitchFamily="34" charset="0"/>
              <a:buChar char="•"/>
              <a:defRPr/>
            </a:pPr>
            <a:r>
              <a:rPr lang="en-GB" sz="2200" dirty="0">
                <a:solidFill>
                  <a:srgbClr val="000000"/>
                </a:solidFill>
              </a:rPr>
              <a:t>Shape coexistence around N~104</a:t>
            </a:r>
          </a:p>
          <a:p>
            <a:pPr marL="342898" indent="-342898" defTabSz="914395">
              <a:buFont typeface="Arial" panose="020B0604020202020204" pitchFamily="34" charset="0"/>
              <a:buChar char="•"/>
              <a:defRPr/>
            </a:pPr>
            <a:r>
              <a:rPr lang="en-GB" sz="2200" dirty="0" err="1">
                <a:solidFill>
                  <a:srgbClr val="000000"/>
                </a:solidFill>
              </a:rPr>
              <a:t>Sphericity</a:t>
            </a:r>
            <a:r>
              <a:rPr lang="en-GB" sz="2200" dirty="0">
                <a:solidFill>
                  <a:srgbClr val="000000"/>
                </a:solidFill>
              </a:rPr>
              <a:t> around N=126, kink in radii, high-spin isomers</a:t>
            </a:r>
          </a:p>
          <a:p>
            <a:pPr marL="342898" indent="-342898" defTabSz="914395">
              <a:buFont typeface="Arial" panose="020B0604020202020204" pitchFamily="34" charset="0"/>
              <a:buChar char="•"/>
              <a:defRPr/>
            </a:pPr>
            <a:r>
              <a:rPr lang="en-GB" sz="2200" dirty="0" err="1">
                <a:solidFill>
                  <a:srgbClr val="000000"/>
                </a:solidFill>
              </a:rPr>
              <a:t>Octupole</a:t>
            </a:r>
            <a:r>
              <a:rPr lang="en-GB" sz="2200" dirty="0">
                <a:solidFill>
                  <a:srgbClr val="000000"/>
                </a:solidFill>
              </a:rPr>
              <a:t> effects around N~132, inverse odd-even radii staggering</a:t>
            </a:r>
          </a:p>
        </p:txBody>
      </p:sp>
      <p:sp>
        <p:nvSpPr>
          <p:cNvPr id="17" name="Rectangular Callout 16"/>
          <p:cNvSpPr/>
          <p:nvPr/>
        </p:nvSpPr>
        <p:spPr>
          <a:xfrm>
            <a:off x="79145" y="1832993"/>
            <a:ext cx="4804116" cy="724485"/>
          </a:xfrm>
          <a:prstGeom prst="wedgeRectCallout">
            <a:avLst>
              <a:gd name="adj1" fmla="val 5646"/>
              <a:gd name="adj2" fmla="val 24391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r>
              <a:rPr lang="en-GB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Very large jump between </a:t>
            </a:r>
            <a:r>
              <a:rPr lang="en-GB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183,185</a:t>
            </a:r>
            <a:r>
              <a:rPr lang="en-GB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Hg and </a:t>
            </a:r>
            <a:r>
              <a:rPr lang="en-GB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187</a:t>
            </a:r>
            <a:r>
              <a:rPr lang="en-GB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Hg</a:t>
            </a:r>
          </a:p>
          <a:p>
            <a:pPr algn="ctr" defTabSz="914395">
              <a:defRPr/>
            </a:pPr>
            <a:r>
              <a:rPr lang="en-GB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J. Bonn et al, PLB38 , 308 (1972)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55280" y="1911480"/>
            <a:ext cx="6066082" cy="2899059"/>
            <a:chOff x="2855280" y="1911481"/>
            <a:chExt cx="6066082" cy="2899059"/>
          </a:xfrm>
        </p:grpSpPr>
        <p:grpSp>
          <p:nvGrpSpPr>
            <p:cNvPr id="13" name="Group 12"/>
            <p:cNvGrpSpPr/>
            <p:nvPr/>
          </p:nvGrpSpPr>
          <p:grpSpPr>
            <a:xfrm>
              <a:off x="2855280" y="2342367"/>
              <a:ext cx="5462002" cy="2468173"/>
              <a:chOff x="2862048" y="2491348"/>
              <a:chExt cx="5545571" cy="2804929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3333266" y="2998175"/>
                <a:ext cx="2348581" cy="655507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V="1">
                <a:off x="2862048" y="2491348"/>
                <a:ext cx="5545571" cy="1658929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2881776" y="4059709"/>
                <a:ext cx="2757578" cy="768068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2924269" y="4596143"/>
                <a:ext cx="2568720" cy="700134"/>
              </a:xfrm>
              <a:prstGeom prst="line">
                <a:avLst/>
              </a:prstGeom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 rot="20771275">
              <a:off x="7903135" y="1911481"/>
              <a:ext cx="10182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FF0000"/>
                  </a:solidFill>
                </a:rPr>
                <a:t>R~A</a:t>
              </a:r>
              <a:r>
                <a:rPr lang="en-GB" sz="2200" b="1" baseline="30000" dirty="0">
                  <a:solidFill>
                    <a:srgbClr val="FF0000"/>
                  </a:solidFill>
                </a:rPr>
                <a:t>1/3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313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326817"/>
          </a:xfrm>
          <a:solidFill>
            <a:srgbClr val="003366"/>
          </a:solidFill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Thick Targets ISOL Method: </a:t>
            </a:r>
            <a:b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</a:b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RIBs Production Reactions at ISOLDE (CERN) </a:t>
            </a:r>
            <a:b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</a:br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</a:rPr>
              <a:t>induced by p(1 GeV) on a thick  Uranium Target</a:t>
            </a:r>
            <a:endParaRPr lang="en-US" sz="18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grpSp>
        <p:nvGrpSpPr>
          <p:cNvPr id="16642" name="Group 1411"/>
          <p:cNvGrpSpPr>
            <a:grpSpLocks/>
          </p:cNvGrpSpPr>
          <p:nvPr/>
        </p:nvGrpSpPr>
        <p:grpSpPr bwMode="auto">
          <a:xfrm>
            <a:off x="765895" y="1723243"/>
            <a:ext cx="3822700" cy="2620963"/>
            <a:chOff x="306" y="554"/>
            <a:chExt cx="2408" cy="1651"/>
          </a:xfrm>
        </p:grpSpPr>
        <p:sp>
          <p:nvSpPr>
            <p:cNvPr id="18099" name="Line 1211"/>
            <p:cNvSpPr>
              <a:spLocks noChangeShapeType="1"/>
            </p:cNvSpPr>
            <p:nvPr/>
          </p:nvSpPr>
          <p:spPr bwMode="auto">
            <a:xfrm>
              <a:off x="2635" y="753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0" name="Line 1212"/>
            <p:cNvSpPr>
              <a:spLocks noChangeShapeType="1"/>
            </p:cNvSpPr>
            <p:nvPr/>
          </p:nvSpPr>
          <p:spPr bwMode="auto">
            <a:xfrm>
              <a:off x="2617" y="755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1" name="Line 1213"/>
            <p:cNvSpPr>
              <a:spLocks noChangeShapeType="1"/>
            </p:cNvSpPr>
            <p:nvPr/>
          </p:nvSpPr>
          <p:spPr bwMode="auto">
            <a:xfrm>
              <a:off x="2619" y="738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2" name="Line 1214"/>
            <p:cNvSpPr>
              <a:spLocks noChangeShapeType="1"/>
            </p:cNvSpPr>
            <p:nvPr/>
          </p:nvSpPr>
          <p:spPr bwMode="auto">
            <a:xfrm>
              <a:off x="2617" y="740"/>
              <a:ext cx="6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3" name="Line 1215"/>
            <p:cNvSpPr>
              <a:spLocks noChangeShapeType="1"/>
            </p:cNvSpPr>
            <p:nvPr/>
          </p:nvSpPr>
          <p:spPr bwMode="auto">
            <a:xfrm>
              <a:off x="2682" y="722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4" name="Line 1216"/>
            <p:cNvSpPr>
              <a:spLocks noChangeShapeType="1"/>
            </p:cNvSpPr>
            <p:nvPr/>
          </p:nvSpPr>
          <p:spPr bwMode="auto">
            <a:xfrm>
              <a:off x="2663" y="724"/>
              <a:ext cx="20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5" name="Line 1217"/>
            <p:cNvSpPr>
              <a:spLocks noChangeShapeType="1"/>
            </p:cNvSpPr>
            <p:nvPr/>
          </p:nvSpPr>
          <p:spPr bwMode="auto">
            <a:xfrm>
              <a:off x="2665" y="70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6" name="Line 1218"/>
            <p:cNvSpPr>
              <a:spLocks noChangeShapeType="1"/>
            </p:cNvSpPr>
            <p:nvPr/>
          </p:nvSpPr>
          <p:spPr bwMode="auto">
            <a:xfrm>
              <a:off x="2663" y="709"/>
              <a:ext cx="3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7" name="Line 1219"/>
            <p:cNvSpPr>
              <a:spLocks noChangeShapeType="1"/>
            </p:cNvSpPr>
            <p:nvPr/>
          </p:nvSpPr>
          <p:spPr bwMode="auto">
            <a:xfrm>
              <a:off x="2697" y="675"/>
              <a:ext cx="1" cy="3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8" name="Line 1220"/>
            <p:cNvSpPr>
              <a:spLocks noChangeShapeType="1"/>
            </p:cNvSpPr>
            <p:nvPr/>
          </p:nvSpPr>
          <p:spPr bwMode="auto">
            <a:xfrm>
              <a:off x="2695" y="677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09" name="Line 1221"/>
            <p:cNvSpPr>
              <a:spLocks noChangeShapeType="1"/>
            </p:cNvSpPr>
            <p:nvPr/>
          </p:nvSpPr>
          <p:spPr bwMode="auto">
            <a:xfrm>
              <a:off x="2712" y="660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0" name="Line 1222"/>
            <p:cNvSpPr>
              <a:spLocks noChangeShapeType="1"/>
            </p:cNvSpPr>
            <p:nvPr/>
          </p:nvSpPr>
          <p:spPr bwMode="auto">
            <a:xfrm>
              <a:off x="2695" y="662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1" name="Line 1223"/>
            <p:cNvSpPr>
              <a:spLocks noChangeShapeType="1"/>
            </p:cNvSpPr>
            <p:nvPr/>
          </p:nvSpPr>
          <p:spPr bwMode="auto">
            <a:xfrm>
              <a:off x="2697" y="645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2" name="Line 1224"/>
            <p:cNvSpPr>
              <a:spLocks noChangeShapeType="1"/>
            </p:cNvSpPr>
            <p:nvPr/>
          </p:nvSpPr>
          <p:spPr bwMode="auto">
            <a:xfrm>
              <a:off x="2680" y="647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3" name="Line 1225"/>
            <p:cNvSpPr>
              <a:spLocks noChangeShapeType="1"/>
            </p:cNvSpPr>
            <p:nvPr/>
          </p:nvSpPr>
          <p:spPr bwMode="auto">
            <a:xfrm>
              <a:off x="2682" y="632"/>
              <a:ext cx="1" cy="17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4" name="Line 1226"/>
            <p:cNvSpPr>
              <a:spLocks noChangeShapeType="1"/>
            </p:cNvSpPr>
            <p:nvPr/>
          </p:nvSpPr>
          <p:spPr bwMode="auto">
            <a:xfrm>
              <a:off x="2663" y="634"/>
              <a:ext cx="20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5" name="Line 1227"/>
            <p:cNvSpPr>
              <a:spLocks noChangeShapeType="1"/>
            </p:cNvSpPr>
            <p:nvPr/>
          </p:nvSpPr>
          <p:spPr bwMode="auto">
            <a:xfrm>
              <a:off x="2665" y="601"/>
              <a:ext cx="1" cy="35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6" name="Line 1228"/>
            <p:cNvSpPr>
              <a:spLocks noChangeShapeType="1"/>
            </p:cNvSpPr>
            <p:nvPr/>
          </p:nvSpPr>
          <p:spPr bwMode="auto">
            <a:xfrm>
              <a:off x="2665" y="585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7" name="Line 1229"/>
            <p:cNvSpPr>
              <a:spLocks noChangeShapeType="1"/>
            </p:cNvSpPr>
            <p:nvPr/>
          </p:nvSpPr>
          <p:spPr bwMode="auto">
            <a:xfrm>
              <a:off x="2665" y="554"/>
              <a:ext cx="1" cy="35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8" name="Line 1230"/>
            <p:cNvSpPr>
              <a:spLocks noChangeShapeType="1"/>
            </p:cNvSpPr>
            <p:nvPr/>
          </p:nvSpPr>
          <p:spPr bwMode="auto">
            <a:xfrm>
              <a:off x="2648" y="556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19" name="Line 1231"/>
            <p:cNvSpPr>
              <a:spLocks noChangeShapeType="1"/>
            </p:cNvSpPr>
            <p:nvPr/>
          </p:nvSpPr>
          <p:spPr bwMode="auto">
            <a:xfrm>
              <a:off x="2650" y="554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0" name="Line 1232"/>
            <p:cNvSpPr>
              <a:spLocks noChangeShapeType="1"/>
            </p:cNvSpPr>
            <p:nvPr/>
          </p:nvSpPr>
          <p:spPr bwMode="auto">
            <a:xfrm>
              <a:off x="2650" y="570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1" name="Line 1233"/>
            <p:cNvSpPr>
              <a:spLocks noChangeShapeType="1"/>
            </p:cNvSpPr>
            <p:nvPr/>
          </p:nvSpPr>
          <p:spPr bwMode="auto">
            <a:xfrm>
              <a:off x="2605" y="587"/>
              <a:ext cx="47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2" name="Line 1234"/>
            <p:cNvSpPr>
              <a:spLocks noChangeShapeType="1"/>
            </p:cNvSpPr>
            <p:nvPr/>
          </p:nvSpPr>
          <p:spPr bwMode="auto">
            <a:xfrm>
              <a:off x="2607" y="585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3" name="Line 1235"/>
            <p:cNvSpPr>
              <a:spLocks noChangeShapeType="1"/>
            </p:cNvSpPr>
            <p:nvPr/>
          </p:nvSpPr>
          <p:spPr bwMode="auto">
            <a:xfrm>
              <a:off x="2589" y="603"/>
              <a:ext cx="20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4" name="Line 1236"/>
            <p:cNvSpPr>
              <a:spLocks noChangeShapeType="1"/>
            </p:cNvSpPr>
            <p:nvPr/>
          </p:nvSpPr>
          <p:spPr bwMode="auto">
            <a:xfrm>
              <a:off x="2591" y="601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5" name="Line 1237"/>
            <p:cNvSpPr>
              <a:spLocks noChangeShapeType="1"/>
            </p:cNvSpPr>
            <p:nvPr/>
          </p:nvSpPr>
          <p:spPr bwMode="auto">
            <a:xfrm>
              <a:off x="2542" y="619"/>
              <a:ext cx="51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6" name="Line 1238"/>
            <p:cNvSpPr>
              <a:spLocks noChangeShapeType="1"/>
            </p:cNvSpPr>
            <p:nvPr/>
          </p:nvSpPr>
          <p:spPr bwMode="auto">
            <a:xfrm>
              <a:off x="2544" y="61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7" name="Line 1239"/>
            <p:cNvSpPr>
              <a:spLocks noChangeShapeType="1"/>
            </p:cNvSpPr>
            <p:nvPr/>
          </p:nvSpPr>
          <p:spPr bwMode="auto">
            <a:xfrm>
              <a:off x="2527" y="634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8" name="Line 1240"/>
            <p:cNvSpPr>
              <a:spLocks noChangeShapeType="1"/>
            </p:cNvSpPr>
            <p:nvPr/>
          </p:nvSpPr>
          <p:spPr bwMode="auto">
            <a:xfrm>
              <a:off x="2529" y="632"/>
              <a:ext cx="1" cy="17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29" name="Line 1241"/>
            <p:cNvSpPr>
              <a:spLocks noChangeShapeType="1"/>
            </p:cNvSpPr>
            <p:nvPr/>
          </p:nvSpPr>
          <p:spPr bwMode="auto">
            <a:xfrm>
              <a:off x="2527" y="647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0" name="Line 1242"/>
            <p:cNvSpPr>
              <a:spLocks noChangeShapeType="1"/>
            </p:cNvSpPr>
            <p:nvPr/>
          </p:nvSpPr>
          <p:spPr bwMode="auto">
            <a:xfrm>
              <a:off x="2544" y="645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1" name="Line 1243"/>
            <p:cNvSpPr>
              <a:spLocks noChangeShapeType="1"/>
            </p:cNvSpPr>
            <p:nvPr/>
          </p:nvSpPr>
          <p:spPr bwMode="auto">
            <a:xfrm>
              <a:off x="2512" y="662"/>
              <a:ext cx="34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2" name="Line 1244"/>
            <p:cNvSpPr>
              <a:spLocks noChangeShapeType="1"/>
            </p:cNvSpPr>
            <p:nvPr/>
          </p:nvSpPr>
          <p:spPr bwMode="auto">
            <a:xfrm>
              <a:off x="2514" y="660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3" name="Line 1245"/>
            <p:cNvSpPr>
              <a:spLocks noChangeShapeType="1"/>
            </p:cNvSpPr>
            <p:nvPr/>
          </p:nvSpPr>
          <p:spPr bwMode="auto">
            <a:xfrm>
              <a:off x="2480" y="677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4" name="Line 1246"/>
            <p:cNvSpPr>
              <a:spLocks noChangeShapeType="1"/>
            </p:cNvSpPr>
            <p:nvPr/>
          </p:nvSpPr>
          <p:spPr bwMode="auto">
            <a:xfrm>
              <a:off x="2482" y="675"/>
              <a:ext cx="1" cy="2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5" name="Line 1247"/>
            <p:cNvSpPr>
              <a:spLocks noChangeShapeType="1"/>
            </p:cNvSpPr>
            <p:nvPr/>
          </p:nvSpPr>
          <p:spPr bwMode="auto">
            <a:xfrm>
              <a:off x="2421" y="694"/>
              <a:ext cx="63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6" name="Line 1248"/>
            <p:cNvSpPr>
              <a:spLocks noChangeShapeType="1"/>
            </p:cNvSpPr>
            <p:nvPr/>
          </p:nvSpPr>
          <p:spPr bwMode="auto">
            <a:xfrm>
              <a:off x="2423" y="692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7" name="Line 1249"/>
            <p:cNvSpPr>
              <a:spLocks noChangeShapeType="1"/>
            </p:cNvSpPr>
            <p:nvPr/>
          </p:nvSpPr>
          <p:spPr bwMode="auto">
            <a:xfrm>
              <a:off x="2421" y="709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8" name="Line 1250"/>
            <p:cNvSpPr>
              <a:spLocks noChangeShapeType="1"/>
            </p:cNvSpPr>
            <p:nvPr/>
          </p:nvSpPr>
          <p:spPr bwMode="auto">
            <a:xfrm>
              <a:off x="2454" y="70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39" name="Line 1251"/>
            <p:cNvSpPr>
              <a:spLocks noChangeShapeType="1"/>
            </p:cNvSpPr>
            <p:nvPr/>
          </p:nvSpPr>
          <p:spPr bwMode="auto">
            <a:xfrm>
              <a:off x="2406" y="724"/>
              <a:ext cx="50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0" name="Line 1252"/>
            <p:cNvSpPr>
              <a:spLocks noChangeShapeType="1"/>
            </p:cNvSpPr>
            <p:nvPr/>
          </p:nvSpPr>
          <p:spPr bwMode="auto">
            <a:xfrm>
              <a:off x="2408" y="722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1" name="Line 1253"/>
            <p:cNvSpPr>
              <a:spLocks noChangeShapeType="1"/>
            </p:cNvSpPr>
            <p:nvPr/>
          </p:nvSpPr>
          <p:spPr bwMode="auto">
            <a:xfrm>
              <a:off x="2406" y="740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2" name="Line 1254"/>
            <p:cNvSpPr>
              <a:spLocks noChangeShapeType="1"/>
            </p:cNvSpPr>
            <p:nvPr/>
          </p:nvSpPr>
          <p:spPr bwMode="auto">
            <a:xfrm>
              <a:off x="2423" y="738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3" name="Line 1255"/>
            <p:cNvSpPr>
              <a:spLocks noChangeShapeType="1"/>
            </p:cNvSpPr>
            <p:nvPr/>
          </p:nvSpPr>
          <p:spPr bwMode="auto">
            <a:xfrm>
              <a:off x="2390" y="755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4" name="Line 1256"/>
            <p:cNvSpPr>
              <a:spLocks noChangeShapeType="1"/>
            </p:cNvSpPr>
            <p:nvPr/>
          </p:nvSpPr>
          <p:spPr bwMode="auto">
            <a:xfrm>
              <a:off x="2392" y="753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5" name="Line 1257"/>
            <p:cNvSpPr>
              <a:spLocks noChangeShapeType="1"/>
            </p:cNvSpPr>
            <p:nvPr/>
          </p:nvSpPr>
          <p:spPr bwMode="auto">
            <a:xfrm>
              <a:off x="2344" y="771"/>
              <a:ext cx="50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6" name="Line 1258"/>
            <p:cNvSpPr>
              <a:spLocks noChangeShapeType="1"/>
            </p:cNvSpPr>
            <p:nvPr/>
          </p:nvSpPr>
          <p:spPr bwMode="auto">
            <a:xfrm>
              <a:off x="2346" y="769"/>
              <a:ext cx="1" cy="17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7" name="Line 1259"/>
            <p:cNvSpPr>
              <a:spLocks noChangeShapeType="1"/>
            </p:cNvSpPr>
            <p:nvPr/>
          </p:nvSpPr>
          <p:spPr bwMode="auto">
            <a:xfrm>
              <a:off x="2344" y="784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8" name="Line 1260"/>
            <p:cNvSpPr>
              <a:spLocks noChangeShapeType="1"/>
            </p:cNvSpPr>
            <p:nvPr/>
          </p:nvSpPr>
          <p:spPr bwMode="auto">
            <a:xfrm>
              <a:off x="2361" y="782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49" name="Line 1261"/>
            <p:cNvSpPr>
              <a:spLocks noChangeShapeType="1"/>
            </p:cNvSpPr>
            <p:nvPr/>
          </p:nvSpPr>
          <p:spPr bwMode="auto">
            <a:xfrm>
              <a:off x="2300" y="799"/>
              <a:ext cx="63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0" name="Line 1262"/>
            <p:cNvSpPr>
              <a:spLocks noChangeShapeType="1"/>
            </p:cNvSpPr>
            <p:nvPr/>
          </p:nvSpPr>
          <p:spPr bwMode="auto">
            <a:xfrm>
              <a:off x="2302" y="797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1" name="Line 1263"/>
            <p:cNvSpPr>
              <a:spLocks noChangeShapeType="1"/>
            </p:cNvSpPr>
            <p:nvPr/>
          </p:nvSpPr>
          <p:spPr bwMode="auto">
            <a:xfrm>
              <a:off x="2238" y="815"/>
              <a:ext cx="6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2" name="Line 1264"/>
            <p:cNvSpPr>
              <a:spLocks noChangeShapeType="1"/>
            </p:cNvSpPr>
            <p:nvPr/>
          </p:nvSpPr>
          <p:spPr bwMode="auto">
            <a:xfrm>
              <a:off x="2240" y="813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3" name="Line 1265"/>
            <p:cNvSpPr>
              <a:spLocks noChangeShapeType="1"/>
            </p:cNvSpPr>
            <p:nvPr/>
          </p:nvSpPr>
          <p:spPr bwMode="auto">
            <a:xfrm>
              <a:off x="2147" y="831"/>
              <a:ext cx="9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4" name="Line 1266"/>
            <p:cNvSpPr>
              <a:spLocks noChangeShapeType="1"/>
            </p:cNvSpPr>
            <p:nvPr/>
          </p:nvSpPr>
          <p:spPr bwMode="auto">
            <a:xfrm>
              <a:off x="2149" y="828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5" name="Line 1267"/>
            <p:cNvSpPr>
              <a:spLocks noChangeShapeType="1"/>
            </p:cNvSpPr>
            <p:nvPr/>
          </p:nvSpPr>
          <p:spPr bwMode="auto">
            <a:xfrm>
              <a:off x="2115" y="846"/>
              <a:ext cx="3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6" name="Line 1268"/>
            <p:cNvSpPr>
              <a:spLocks noChangeShapeType="1"/>
            </p:cNvSpPr>
            <p:nvPr/>
          </p:nvSpPr>
          <p:spPr bwMode="auto">
            <a:xfrm>
              <a:off x="2117" y="844"/>
              <a:ext cx="1" cy="2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7" name="Line 1269"/>
            <p:cNvSpPr>
              <a:spLocks noChangeShapeType="1"/>
            </p:cNvSpPr>
            <p:nvPr/>
          </p:nvSpPr>
          <p:spPr bwMode="auto">
            <a:xfrm>
              <a:off x="2084" y="863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8" name="Line 1270"/>
            <p:cNvSpPr>
              <a:spLocks noChangeShapeType="1"/>
            </p:cNvSpPr>
            <p:nvPr/>
          </p:nvSpPr>
          <p:spPr bwMode="auto">
            <a:xfrm>
              <a:off x="2086" y="861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59" name="Line 1271"/>
            <p:cNvSpPr>
              <a:spLocks noChangeShapeType="1"/>
            </p:cNvSpPr>
            <p:nvPr/>
          </p:nvSpPr>
          <p:spPr bwMode="auto">
            <a:xfrm>
              <a:off x="2057" y="878"/>
              <a:ext cx="31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0" name="Line 1272"/>
            <p:cNvSpPr>
              <a:spLocks noChangeShapeType="1"/>
            </p:cNvSpPr>
            <p:nvPr/>
          </p:nvSpPr>
          <p:spPr bwMode="auto">
            <a:xfrm>
              <a:off x="2058" y="876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1" name="Line 1273"/>
            <p:cNvSpPr>
              <a:spLocks noChangeShapeType="1"/>
            </p:cNvSpPr>
            <p:nvPr/>
          </p:nvSpPr>
          <p:spPr bwMode="auto">
            <a:xfrm>
              <a:off x="1994" y="893"/>
              <a:ext cx="6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2" name="Line 1274"/>
            <p:cNvSpPr>
              <a:spLocks noChangeShapeType="1"/>
            </p:cNvSpPr>
            <p:nvPr/>
          </p:nvSpPr>
          <p:spPr bwMode="auto">
            <a:xfrm>
              <a:off x="1996" y="891"/>
              <a:ext cx="1" cy="17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3" name="Line 1275"/>
            <p:cNvSpPr>
              <a:spLocks noChangeShapeType="1"/>
            </p:cNvSpPr>
            <p:nvPr/>
          </p:nvSpPr>
          <p:spPr bwMode="auto">
            <a:xfrm>
              <a:off x="1963" y="906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4" name="Line 1276"/>
            <p:cNvSpPr>
              <a:spLocks noChangeShapeType="1"/>
            </p:cNvSpPr>
            <p:nvPr/>
          </p:nvSpPr>
          <p:spPr bwMode="auto">
            <a:xfrm>
              <a:off x="1965" y="904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5" name="Line 1277"/>
            <p:cNvSpPr>
              <a:spLocks noChangeShapeType="1"/>
            </p:cNvSpPr>
            <p:nvPr/>
          </p:nvSpPr>
          <p:spPr bwMode="auto">
            <a:xfrm>
              <a:off x="1948" y="921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6" name="Line 1278"/>
            <p:cNvSpPr>
              <a:spLocks noChangeShapeType="1"/>
            </p:cNvSpPr>
            <p:nvPr/>
          </p:nvSpPr>
          <p:spPr bwMode="auto">
            <a:xfrm>
              <a:off x="1950" y="919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7" name="Line 1279"/>
            <p:cNvSpPr>
              <a:spLocks noChangeShapeType="1"/>
            </p:cNvSpPr>
            <p:nvPr/>
          </p:nvSpPr>
          <p:spPr bwMode="auto">
            <a:xfrm>
              <a:off x="1904" y="937"/>
              <a:ext cx="48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8" name="Line 1280"/>
            <p:cNvSpPr>
              <a:spLocks noChangeShapeType="1"/>
            </p:cNvSpPr>
            <p:nvPr/>
          </p:nvSpPr>
          <p:spPr bwMode="auto">
            <a:xfrm>
              <a:off x="1906" y="935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69" name="Line 1281"/>
            <p:cNvSpPr>
              <a:spLocks noChangeShapeType="1"/>
            </p:cNvSpPr>
            <p:nvPr/>
          </p:nvSpPr>
          <p:spPr bwMode="auto">
            <a:xfrm>
              <a:off x="1842" y="953"/>
              <a:ext cx="6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0" name="Line 1282"/>
            <p:cNvSpPr>
              <a:spLocks noChangeShapeType="1"/>
            </p:cNvSpPr>
            <p:nvPr/>
          </p:nvSpPr>
          <p:spPr bwMode="auto">
            <a:xfrm>
              <a:off x="1844" y="951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1" name="Line 1283"/>
            <p:cNvSpPr>
              <a:spLocks noChangeShapeType="1"/>
            </p:cNvSpPr>
            <p:nvPr/>
          </p:nvSpPr>
          <p:spPr bwMode="auto">
            <a:xfrm>
              <a:off x="1783" y="968"/>
              <a:ext cx="63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2" name="Line 1284"/>
            <p:cNvSpPr>
              <a:spLocks noChangeShapeType="1"/>
            </p:cNvSpPr>
            <p:nvPr/>
          </p:nvSpPr>
          <p:spPr bwMode="auto">
            <a:xfrm>
              <a:off x="1785" y="966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3" name="Line 1285"/>
            <p:cNvSpPr>
              <a:spLocks noChangeShapeType="1"/>
            </p:cNvSpPr>
            <p:nvPr/>
          </p:nvSpPr>
          <p:spPr bwMode="auto">
            <a:xfrm>
              <a:off x="1752" y="984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4" name="Line 1286"/>
            <p:cNvSpPr>
              <a:spLocks noChangeShapeType="1"/>
            </p:cNvSpPr>
            <p:nvPr/>
          </p:nvSpPr>
          <p:spPr bwMode="auto">
            <a:xfrm>
              <a:off x="1754" y="982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5" name="Line 1287"/>
            <p:cNvSpPr>
              <a:spLocks noChangeShapeType="1"/>
            </p:cNvSpPr>
            <p:nvPr/>
          </p:nvSpPr>
          <p:spPr bwMode="auto">
            <a:xfrm>
              <a:off x="1705" y="999"/>
              <a:ext cx="51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6" name="Line 1288"/>
            <p:cNvSpPr>
              <a:spLocks noChangeShapeType="1"/>
            </p:cNvSpPr>
            <p:nvPr/>
          </p:nvSpPr>
          <p:spPr bwMode="auto">
            <a:xfrm>
              <a:off x="1707" y="99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7" name="Line 1289"/>
            <p:cNvSpPr>
              <a:spLocks noChangeShapeType="1"/>
            </p:cNvSpPr>
            <p:nvPr/>
          </p:nvSpPr>
          <p:spPr bwMode="auto">
            <a:xfrm>
              <a:off x="1690" y="1014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8" name="Line 1290"/>
            <p:cNvSpPr>
              <a:spLocks noChangeShapeType="1"/>
            </p:cNvSpPr>
            <p:nvPr/>
          </p:nvSpPr>
          <p:spPr bwMode="auto">
            <a:xfrm>
              <a:off x="1692" y="1012"/>
              <a:ext cx="1" cy="2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79" name="Line 1291"/>
            <p:cNvSpPr>
              <a:spLocks noChangeShapeType="1"/>
            </p:cNvSpPr>
            <p:nvPr/>
          </p:nvSpPr>
          <p:spPr bwMode="auto">
            <a:xfrm>
              <a:off x="1630" y="1031"/>
              <a:ext cx="64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0" name="Line 1292"/>
            <p:cNvSpPr>
              <a:spLocks noChangeShapeType="1"/>
            </p:cNvSpPr>
            <p:nvPr/>
          </p:nvSpPr>
          <p:spPr bwMode="auto">
            <a:xfrm>
              <a:off x="1632" y="1029"/>
              <a:ext cx="1" cy="1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1" name="Line 1293"/>
            <p:cNvSpPr>
              <a:spLocks noChangeShapeType="1"/>
            </p:cNvSpPr>
            <p:nvPr/>
          </p:nvSpPr>
          <p:spPr bwMode="auto">
            <a:xfrm>
              <a:off x="1615" y="1043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2" name="Line 1294"/>
            <p:cNvSpPr>
              <a:spLocks noChangeShapeType="1"/>
            </p:cNvSpPr>
            <p:nvPr/>
          </p:nvSpPr>
          <p:spPr bwMode="auto">
            <a:xfrm>
              <a:off x="1617" y="1041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3" name="Line 1295"/>
            <p:cNvSpPr>
              <a:spLocks noChangeShapeType="1"/>
            </p:cNvSpPr>
            <p:nvPr/>
          </p:nvSpPr>
          <p:spPr bwMode="auto">
            <a:xfrm>
              <a:off x="1583" y="1058"/>
              <a:ext cx="3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4" name="Line 1296"/>
            <p:cNvSpPr>
              <a:spLocks noChangeShapeType="1"/>
            </p:cNvSpPr>
            <p:nvPr/>
          </p:nvSpPr>
          <p:spPr bwMode="auto">
            <a:xfrm>
              <a:off x="1585" y="105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5" name="Line 1297"/>
            <p:cNvSpPr>
              <a:spLocks noChangeShapeType="1"/>
            </p:cNvSpPr>
            <p:nvPr/>
          </p:nvSpPr>
          <p:spPr bwMode="auto">
            <a:xfrm>
              <a:off x="1568" y="1074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6" name="Line 1298"/>
            <p:cNvSpPr>
              <a:spLocks noChangeShapeType="1"/>
            </p:cNvSpPr>
            <p:nvPr/>
          </p:nvSpPr>
          <p:spPr bwMode="auto">
            <a:xfrm>
              <a:off x="1570" y="1072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7" name="Line 1299"/>
            <p:cNvSpPr>
              <a:spLocks noChangeShapeType="1"/>
            </p:cNvSpPr>
            <p:nvPr/>
          </p:nvSpPr>
          <p:spPr bwMode="auto">
            <a:xfrm>
              <a:off x="1539" y="1089"/>
              <a:ext cx="33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8" name="Line 1300"/>
            <p:cNvSpPr>
              <a:spLocks noChangeShapeType="1"/>
            </p:cNvSpPr>
            <p:nvPr/>
          </p:nvSpPr>
          <p:spPr bwMode="auto">
            <a:xfrm>
              <a:off x="1541" y="108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89" name="Line 1301"/>
            <p:cNvSpPr>
              <a:spLocks noChangeShapeType="1"/>
            </p:cNvSpPr>
            <p:nvPr/>
          </p:nvSpPr>
          <p:spPr bwMode="auto">
            <a:xfrm>
              <a:off x="1541" y="1103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0" name="Line 1302"/>
            <p:cNvSpPr>
              <a:spLocks noChangeShapeType="1"/>
            </p:cNvSpPr>
            <p:nvPr/>
          </p:nvSpPr>
          <p:spPr bwMode="auto">
            <a:xfrm>
              <a:off x="1508" y="1121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1" name="Line 1303"/>
            <p:cNvSpPr>
              <a:spLocks noChangeShapeType="1"/>
            </p:cNvSpPr>
            <p:nvPr/>
          </p:nvSpPr>
          <p:spPr bwMode="auto">
            <a:xfrm>
              <a:off x="1510" y="1119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2" name="Line 1304"/>
            <p:cNvSpPr>
              <a:spLocks noChangeShapeType="1"/>
            </p:cNvSpPr>
            <p:nvPr/>
          </p:nvSpPr>
          <p:spPr bwMode="auto">
            <a:xfrm>
              <a:off x="1478" y="1136"/>
              <a:ext cx="34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3" name="Line 1305"/>
            <p:cNvSpPr>
              <a:spLocks noChangeShapeType="1"/>
            </p:cNvSpPr>
            <p:nvPr/>
          </p:nvSpPr>
          <p:spPr bwMode="auto">
            <a:xfrm>
              <a:off x="1480" y="1134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4" name="Line 1306"/>
            <p:cNvSpPr>
              <a:spLocks noChangeShapeType="1"/>
            </p:cNvSpPr>
            <p:nvPr/>
          </p:nvSpPr>
          <p:spPr bwMode="auto">
            <a:xfrm>
              <a:off x="1478" y="1152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5" name="Line 1307"/>
            <p:cNvSpPr>
              <a:spLocks noChangeShapeType="1"/>
            </p:cNvSpPr>
            <p:nvPr/>
          </p:nvSpPr>
          <p:spPr bwMode="auto">
            <a:xfrm>
              <a:off x="1495" y="1150"/>
              <a:ext cx="1" cy="1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6" name="Line 1308"/>
            <p:cNvSpPr>
              <a:spLocks noChangeShapeType="1"/>
            </p:cNvSpPr>
            <p:nvPr/>
          </p:nvSpPr>
          <p:spPr bwMode="auto">
            <a:xfrm>
              <a:off x="1446" y="1164"/>
              <a:ext cx="51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7" name="Line 1309"/>
            <p:cNvSpPr>
              <a:spLocks noChangeShapeType="1"/>
            </p:cNvSpPr>
            <p:nvPr/>
          </p:nvSpPr>
          <p:spPr bwMode="auto">
            <a:xfrm>
              <a:off x="1448" y="1162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8" name="Line 1310"/>
            <p:cNvSpPr>
              <a:spLocks noChangeShapeType="1"/>
            </p:cNvSpPr>
            <p:nvPr/>
          </p:nvSpPr>
          <p:spPr bwMode="auto">
            <a:xfrm>
              <a:off x="1446" y="1179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199" name="Line 1311"/>
            <p:cNvSpPr>
              <a:spLocks noChangeShapeType="1"/>
            </p:cNvSpPr>
            <p:nvPr/>
          </p:nvSpPr>
          <p:spPr bwMode="auto">
            <a:xfrm>
              <a:off x="1463" y="1178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0" name="Line 1312"/>
            <p:cNvSpPr>
              <a:spLocks noChangeShapeType="1"/>
            </p:cNvSpPr>
            <p:nvPr/>
          </p:nvSpPr>
          <p:spPr bwMode="auto">
            <a:xfrm>
              <a:off x="1431" y="1195"/>
              <a:ext cx="34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1" name="Line 1313"/>
            <p:cNvSpPr>
              <a:spLocks noChangeShapeType="1"/>
            </p:cNvSpPr>
            <p:nvPr/>
          </p:nvSpPr>
          <p:spPr bwMode="auto">
            <a:xfrm>
              <a:off x="1433" y="1193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2" name="Line 1314"/>
            <p:cNvSpPr>
              <a:spLocks noChangeShapeType="1"/>
            </p:cNvSpPr>
            <p:nvPr/>
          </p:nvSpPr>
          <p:spPr bwMode="auto">
            <a:xfrm>
              <a:off x="1403" y="1211"/>
              <a:ext cx="31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3" name="Line 1315"/>
            <p:cNvSpPr>
              <a:spLocks noChangeShapeType="1"/>
            </p:cNvSpPr>
            <p:nvPr/>
          </p:nvSpPr>
          <p:spPr bwMode="auto">
            <a:xfrm>
              <a:off x="1405" y="1209"/>
              <a:ext cx="1" cy="35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4" name="Line 1316"/>
            <p:cNvSpPr>
              <a:spLocks noChangeShapeType="1"/>
            </p:cNvSpPr>
            <p:nvPr/>
          </p:nvSpPr>
          <p:spPr bwMode="auto">
            <a:xfrm>
              <a:off x="1372" y="1242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5" name="Line 1317"/>
            <p:cNvSpPr>
              <a:spLocks noChangeShapeType="1"/>
            </p:cNvSpPr>
            <p:nvPr/>
          </p:nvSpPr>
          <p:spPr bwMode="auto">
            <a:xfrm>
              <a:off x="1374" y="1240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6" name="Line 1318"/>
            <p:cNvSpPr>
              <a:spLocks noChangeShapeType="1"/>
            </p:cNvSpPr>
            <p:nvPr/>
          </p:nvSpPr>
          <p:spPr bwMode="auto">
            <a:xfrm>
              <a:off x="1340" y="1257"/>
              <a:ext cx="3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7" name="Line 1319"/>
            <p:cNvSpPr>
              <a:spLocks noChangeShapeType="1"/>
            </p:cNvSpPr>
            <p:nvPr/>
          </p:nvSpPr>
          <p:spPr bwMode="auto">
            <a:xfrm>
              <a:off x="1342" y="1255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8" name="Line 1320"/>
            <p:cNvSpPr>
              <a:spLocks noChangeShapeType="1"/>
            </p:cNvSpPr>
            <p:nvPr/>
          </p:nvSpPr>
          <p:spPr bwMode="auto">
            <a:xfrm>
              <a:off x="1310" y="1273"/>
              <a:ext cx="34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09" name="Line 1321"/>
            <p:cNvSpPr>
              <a:spLocks noChangeShapeType="1"/>
            </p:cNvSpPr>
            <p:nvPr/>
          </p:nvSpPr>
          <p:spPr bwMode="auto">
            <a:xfrm>
              <a:off x="1312" y="1271"/>
              <a:ext cx="1" cy="3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0" name="Line 1322"/>
            <p:cNvSpPr>
              <a:spLocks noChangeShapeType="1"/>
            </p:cNvSpPr>
            <p:nvPr/>
          </p:nvSpPr>
          <p:spPr bwMode="auto">
            <a:xfrm>
              <a:off x="1282" y="1300"/>
              <a:ext cx="31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1" name="Line 1323"/>
            <p:cNvSpPr>
              <a:spLocks noChangeShapeType="1"/>
            </p:cNvSpPr>
            <p:nvPr/>
          </p:nvSpPr>
          <p:spPr bwMode="auto">
            <a:xfrm>
              <a:off x="1284" y="1298"/>
              <a:ext cx="1" cy="2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2" name="Line 1324"/>
            <p:cNvSpPr>
              <a:spLocks noChangeShapeType="1"/>
            </p:cNvSpPr>
            <p:nvPr/>
          </p:nvSpPr>
          <p:spPr bwMode="auto">
            <a:xfrm>
              <a:off x="1250" y="1317"/>
              <a:ext cx="3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3" name="Line 1325"/>
            <p:cNvSpPr>
              <a:spLocks noChangeShapeType="1"/>
            </p:cNvSpPr>
            <p:nvPr/>
          </p:nvSpPr>
          <p:spPr bwMode="auto">
            <a:xfrm>
              <a:off x="1252" y="1315"/>
              <a:ext cx="1" cy="34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4" name="Line 1326"/>
            <p:cNvSpPr>
              <a:spLocks noChangeShapeType="1"/>
            </p:cNvSpPr>
            <p:nvPr/>
          </p:nvSpPr>
          <p:spPr bwMode="auto">
            <a:xfrm>
              <a:off x="1219" y="1347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5" name="Line 1327"/>
            <p:cNvSpPr>
              <a:spLocks noChangeShapeType="1"/>
            </p:cNvSpPr>
            <p:nvPr/>
          </p:nvSpPr>
          <p:spPr bwMode="auto">
            <a:xfrm>
              <a:off x="1221" y="1346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6" name="Line 1328"/>
            <p:cNvSpPr>
              <a:spLocks noChangeShapeType="1"/>
            </p:cNvSpPr>
            <p:nvPr/>
          </p:nvSpPr>
          <p:spPr bwMode="auto">
            <a:xfrm>
              <a:off x="1188" y="1363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7" name="Line 1329"/>
            <p:cNvSpPr>
              <a:spLocks noChangeShapeType="1"/>
            </p:cNvSpPr>
            <p:nvPr/>
          </p:nvSpPr>
          <p:spPr bwMode="auto">
            <a:xfrm>
              <a:off x="1190" y="1361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8" name="Line 1330"/>
            <p:cNvSpPr>
              <a:spLocks noChangeShapeType="1"/>
            </p:cNvSpPr>
            <p:nvPr/>
          </p:nvSpPr>
          <p:spPr bwMode="auto">
            <a:xfrm>
              <a:off x="1145" y="1379"/>
              <a:ext cx="47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19" name="Line 1331"/>
            <p:cNvSpPr>
              <a:spLocks noChangeShapeType="1"/>
            </p:cNvSpPr>
            <p:nvPr/>
          </p:nvSpPr>
          <p:spPr bwMode="auto">
            <a:xfrm>
              <a:off x="1146" y="137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0" name="Line 1332"/>
            <p:cNvSpPr>
              <a:spLocks noChangeShapeType="1"/>
            </p:cNvSpPr>
            <p:nvPr/>
          </p:nvSpPr>
          <p:spPr bwMode="auto">
            <a:xfrm>
              <a:off x="1114" y="1394"/>
              <a:ext cx="34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1" name="Line 1333"/>
            <p:cNvSpPr>
              <a:spLocks noChangeShapeType="1"/>
            </p:cNvSpPr>
            <p:nvPr/>
          </p:nvSpPr>
          <p:spPr bwMode="auto">
            <a:xfrm>
              <a:off x="1116" y="1393"/>
              <a:ext cx="1" cy="35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2" name="Line 1334"/>
            <p:cNvSpPr>
              <a:spLocks noChangeShapeType="1"/>
            </p:cNvSpPr>
            <p:nvPr/>
          </p:nvSpPr>
          <p:spPr bwMode="auto">
            <a:xfrm>
              <a:off x="1082" y="1426"/>
              <a:ext cx="3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3" name="Line 1335"/>
            <p:cNvSpPr>
              <a:spLocks noChangeShapeType="1"/>
            </p:cNvSpPr>
            <p:nvPr/>
          </p:nvSpPr>
          <p:spPr bwMode="auto">
            <a:xfrm>
              <a:off x="1084" y="1424"/>
              <a:ext cx="1" cy="17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4" name="Line 1336"/>
            <p:cNvSpPr>
              <a:spLocks noChangeShapeType="1"/>
            </p:cNvSpPr>
            <p:nvPr/>
          </p:nvSpPr>
          <p:spPr bwMode="auto">
            <a:xfrm>
              <a:off x="1051" y="1439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5" name="Line 1337"/>
            <p:cNvSpPr>
              <a:spLocks noChangeShapeType="1"/>
            </p:cNvSpPr>
            <p:nvPr/>
          </p:nvSpPr>
          <p:spPr bwMode="auto">
            <a:xfrm>
              <a:off x="1053" y="143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6" name="Line 1338"/>
            <p:cNvSpPr>
              <a:spLocks noChangeShapeType="1"/>
            </p:cNvSpPr>
            <p:nvPr/>
          </p:nvSpPr>
          <p:spPr bwMode="auto">
            <a:xfrm>
              <a:off x="1008" y="1454"/>
              <a:ext cx="47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7" name="Line 1339"/>
            <p:cNvSpPr>
              <a:spLocks noChangeShapeType="1"/>
            </p:cNvSpPr>
            <p:nvPr/>
          </p:nvSpPr>
          <p:spPr bwMode="auto">
            <a:xfrm>
              <a:off x="1010" y="1452"/>
              <a:ext cx="1" cy="3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8" name="Line 1340"/>
            <p:cNvSpPr>
              <a:spLocks noChangeShapeType="1"/>
            </p:cNvSpPr>
            <p:nvPr/>
          </p:nvSpPr>
          <p:spPr bwMode="auto">
            <a:xfrm>
              <a:off x="977" y="1486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29" name="Line 1341"/>
            <p:cNvSpPr>
              <a:spLocks noChangeShapeType="1"/>
            </p:cNvSpPr>
            <p:nvPr/>
          </p:nvSpPr>
          <p:spPr bwMode="auto">
            <a:xfrm>
              <a:off x="978" y="1484"/>
              <a:ext cx="1" cy="34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0" name="Line 1342"/>
            <p:cNvSpPr>
              <a:spLocks noChangeShapeType="1"/>
            </p:cNvSpPr>
            <p:nvPr/>
          </p:nvSpPr>
          <p:spPr bwMode="auto">
            <a:xfrm>
              <a:off x="945" y="1516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1" name="Line 1343"/>
            <p:cNvSpPr>
              <a:spLocks noChangeShapeType="1"/>
            </p:cNvSpPr>
            <p:nvPr/>
          </p:nvSpPr>
          <p:spPr bwMode="auto">
            <a:xfrm>
              <a:off x="947" y="1515"/>
              <a:ext cx="1" cy="34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2" name="Line 1344"/>
            <p:cNvSpPr>
              <a:spLocks noChangeShapeType="1"/>
            </p:cNvSpPr>
            <p:nvPr/>
          </p:nvSpPr>
          <p:spPr bwMode="auto">
            <a:xfrm>
              <a:off x="913" y="1547"/>
              <a:ext cx="3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3" name="Line 1345"/>
            <p:cNvSpPr>
              <a:spLocks noChangeShapeType="1"/>
            </p:cNvSpPr>
            <p:nvPr/>
          </p:nvSpPr>
          <p:spPr bwMode="auto">
            <a:xfrm>
              <a:off x="915" y="1545"/>
              <a:ext cx="1" cy="33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4" name="Line 1346"/>
            <p:cNvSpPr>
              <a:spLocks noChangeShapeType="1"/>
            </p:cNvSpPr>
            <p:nvPr/>
          </p:nvSpPr>
          <p:spPr bwMode="auto">
            <a:xfrm>
              <a:off x="915" y="1574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5" name="Line 1347"/>
            <p:cNvSpPr>
              <a:spLocks noChangeShapeType="1"/>
            </p:cNvSpPr>
            <p:nvPr/>
          </p:nvSpPr>
          <p:spPr bwMode="auto">
            <a:xfrm>
              <a:off x="885" y="1591"/>
              <a:ext cx="32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6" name="Line 1348"/>
            <p:cNvSpPr>
              <a:spLocks noChangeShapeType="1"/>
            </p:cNvSpPr>
            <p:nvPr/>
          </p:nvSpPr>
          <p:spPr bwMode="auto">
            <a:xfrm>
              <a:off x="887" y="1589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7" name="Line 1349"/>
            <p:cNvSpPr>
              <a:spLocks noChangeShapeType="1"/>
            </p:cNvSpPr>
            <p:nvPr/>
          </p:nvSpPr>
          <p:spPr bwMode="auto">
            <a:xfrm>
              <a:off x="870" y="1607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8" name="Line 1350"/>
            <p:cNvSpPr>
              <a:spLocks noChangeShapeType="1"/>
            </p:cNvSpPr>
            <p:nvPr/>
          </p:nvSpPr>
          <p:spPr bwMode="auto">
            <a:xfrm>
              <a:off x="872" y="1605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39" name="Line 1351"/>
            <p:cNvSpPr>
              <a:spLocks noChangeShapeType="1"/>
            </p:cNvSpPr>
            <p:nvPr/>
          </p:nvSpPr>
          <p:spPr bwMode="auto">
            <a:xfrm>
              <a:off x="855" y="1622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0" name="Line 1352"/>
            <p:cNvSpPr>
              <a:spLocks noChangeShapeType="1"/>
            </p:cNvSpPr>
            <p:nvPr/>
          </p:nvSpPr>
          <p:spPr bwMode="auto">
            <a:xfrm>
              <a:off x="856" y="1620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1" name="Line 1353"/>
            <p:cNvSpPr>
              <a:spLocks noChangeShapeType="1"/>
            </p:cNvSpPr>
            <p:nvPr/>
          </p:nvSpPr>
          <p:spPr bwMode="auto">
            <a:xfrm>
              <a:off x="839" y="1637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2" name="Line 1354"/>
            <p:cNvSpPr>
              <a:spLocks noChangeShapeType="1"/>
            </p:cNvSpPr>
            <p:nvPr/>
          </p:nvSpPr>
          <p:spPr bwMode="auto">
            <a:xfrm>
              <a:off x="841" y="1635"/>
              <a:ext cx="1" cy="2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3" name="Line 1355"/>
            <p:cNvSpPr>
              <a:spLocks noChangeShapeType="1"/>
            </p:cNvSpPr>
            <p:nvPr/>
          </p:nvSpPr>
          <p:spPr bwMode="auto">
            <a:xfrm>
              <a:off x="824" y="1654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4" name="Line 1356"/>
            <p:cNvSpPr>
              <a:spLocks noChangeShapeType="1"/>
            </p:cNvSpPr>
            <p:nvPr/>
          </p:nvSpPr>
          <p:spPr bwMode="auto">
            <a:xfrm>
              <a:off x="826" y="1652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5" name="Line 1357"/>
            <p:cNvSpPr>
              <a:spLocks noChangeShapeType="1"/>
            </p:cNvSpPr>
            <p:nvPr/>
          </p:nvSpPr>
          <p:spPr bwMode="auto">
            <a:xfrm>
              <a:off x="777" y="1669"/>
              <a:ext cx="51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6" name="Line 1358"/>
            <p:cNvSpPr>
              <a:spLocks noChangeShapeType="1"/>
            </p:cNvSpPr>
            <p:nvPr/>
          </p:nvSpPr>
          <p:spPr bwMode="auto">
            <a:xfrm>
              <a:off x="779" y="166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7" name="Line 1359"/>
            <p:cNvSpPr>
              <a:spLocks noChangeShapeType="1"/>
            </p:cNvSpPr>
            <p:nvPr/>
          </p:nvSpPr>
          <p:spPr bwMode="auto">
            <a:xfrm>
              <a:off x="779" y="1683"/>
              <a:ext cx="1" cy="1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8" name="Line 1360"/>
            <p:cNvSpPr>
              <a:spLocks noChangeShapeType="1"/>
            </p:cNvSpPr>
            <p:nvPr/>
          </p:nvSpPr>
          <p:spPr bwMode="auto">
            <a:xfrm>
              <a:off x="749" y="1697"/>
              <a:ext cx="32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49" name="Line 1361"/>
            <p:cNvSpPr>
              <a:spLocks noChangeShapeType="1"/>
            </p:cNvSpPr>
            <p:nvPr/>
          </p:nvSpPr>
          <p:spPr bwMode="auto">
            <a:xfrm>
              <a:off x="751" y="1695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0" name="Line 1362"/>
            <p:cNvSpPr>
              <a:spLocks noChangeShapeType="1"/>
            </p:cNvSpPr>
            <p:nvPr/>
          </p:nvSpPr>
          <p:spPr bwMode="auto">
            <a:xfrm>
              <a:off x="751" y="1710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1" name="Line 1363"/>
            <p:cNvSpPr>
              <a:spLocks noChangeShapeType="1"/>
            </p:cNvSpPr>
            <p:nvPr/>
          </p:nvSpPr>
          <p:spPr bwMode="auto">
            <a:xfrm>
              <a:off x="702" y="1728"/>
              <a:ext cx="51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2" name="Line 1364"/>
            <p:cNvSpPr>
              <a:spLocks noChangeShapeType="1"/>
            </p:cNvSpPr>
            <p:nvPr/>
          </p:nvSpPr>
          <p:spPr bwMode="auto">
            <a:xfrm>
              <a:off x="704" y="1726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3" name="Line 1365"/>
            <p:cNvSpPr>
              <a:spLocks noChangeShapeType="1"/>
            </p:cNvSpPr>
            <p:nvPr/>
          </p:nvSpPr>
          <p:spPr bwMode="auto">
            <a:xfrm>
              <a:off x="702" y="1744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4" name="Line 1366"/>
            <p:cNvSpPr>
              <a:spLocks noChangeShapeType="1"/>
            </p:cNvSpPr>
            <p:nvPr/>
          </p:nvSpPr>
          <p:spPr bwMode="auto">
            <a:xfrm>
              <a:off x="719" y="1742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5" name="Line 1367"/>
            <p:cNvSpPr>
              <a:spLocks noChangeShapeType="1"/>
            </p:cNvSpPr>
            <p:nvPr/>
          </p:nvSpPr>
          <p:spPr bwMode="auto">
            <a:xfrm>
              <a:off x="671" y="1759"/>
              <a:ext cx="50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6" name="Line 1368"/>
            <p:cNvSpPr>
              <a:spLocks noChangeShapeType="1"/>
            </p:cNvSpPr>
            <p:nvPr/>
          </p:nvSpPr>
          <p:spPr bwMode="auto">
            <a:xfrm>
              <a:off x="673" y="1757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7" name="Line 1369"/>
            <p:cNvSpPr>
              <a:spLocks noChangeShapeType="1"/>
            </p:cNvSpPr>
            <p:nvPr/>
          </p:nvSpPr>
          <p:spPr bwMode="auto">
            <a:xfrm>
              <a:off x="656" y="1775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8" name="Line 1370"/>
            <p:cNvSpPr>
              <a:spLocks noChangeShapeType="1"/>
            </p:cNvSpPr>
            <p:nvPr/>
          </p:nvSpPr>
          <p:spPr bwMode="auto">
            <a:xfrm>
              <a:off x="658" y="1773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59" name="Line 1371"/>
            <p:cNvSpPr>
              <a:spLocks noChangeShapeType="1"/>
            </p:cNvSpPr>
            <p:nvPr/>
          </p:nvSpPr>
          <p:spPr bwMode="auto">
            <a:xfrm>
              <a:off x="614" y="1788"/>
              <a:ext cx="1" cy="3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0" name="Line 1372"/>
            <p:cNvSpPr>
              <a:spLocks noChangeShapeType="1"/>
            </p:cNvSpPr>
            <p:nvPr/>
          </p:nvSpPr>
          <p:spPr bwMode="auto">
            <a:xfrm>
              <a:off x="568" y="1820"/>
              <a:ext cx="1" cy="1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1" name="Line 1373"/>
            <p:cNvSpPr>
              <a:spLocks noChangeShapeType="1"/>
            </p:cNvSpPr>
            <p:nvPr/>
          </p:nvSpPr>
          <p:spPr bwMode="auto">
            <a:xfrm>
              <a:off x="566" y="1834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2" name="Line 1374"/>
            <p:cNvSpPr>
              <a:spLocks noChangeShapeType="1"/>
            </p:cNvSpPr>
            <p:nvPr/>
          </p:nvSpPr>
          <p:spPr bwMode="auto">
            <a:xfrm>
              <a:off x="583" y="1832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3" name="Line 1375"/>
            <p:cNvSpPr>
              <a:spLocks noChangeShapeType="1"/>
            </p:cNvSpPr>
            <p:nvPr/>
          </p:nvSpPr>
          <p:spPr bwMode="auto">
            <a:xfrm>
              <a:off x="550" y="1850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4" name="Line 1376"/>
            <p:cNvSpPr>
              <a:spLocks noChangeShapeType="1"/>
            </p:cNvSpPr>
            <p:nvPr/>
          </p:nvSpPr>
          <p:spPr bwMode="auto">
            <a:xfrm>
              <a:off x="552" y="1848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5" name="Line 1377"/>
            <p:cNvSpPr>
              <a:spLocks noChangeShapeType="1"/>
            </p:cNvSpPr>
            <p:nvPr/>
          </p:nvSpPr>
          <p:spPr bwMode="auto">
            <a:xfrm>
              <a:off x="550" y="1865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6" name="Line 1378"/>
            <p:cNvSpPr>
              <a:spLocks noChangeShapeType="1"/>
            </p:cNvSpPr>
            <p:nvPr/>
          </p:nvSpPr>
          <p:spPr bwMode="auto">
            <a:xfrm>
              <a:off x="568" y="1863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7" name="Line 1379"/>
            <p:cNvSpPr>
              <a:spLocks noChangeShapeType="1"/>
            </p:cNvSpPr>
            <p:nvPr/>
          </p:nvSpPr>
          <p:spPr bwMode="auto">
            <a:xfrm>
              <a:off x="519" y="1880"/>
              <a:ext cx="50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8" name="Line 1380"/>
            <p:cNvSpPr>
              <a:spLocks noChangeShapeType="1"/>
            </p:cNvSpPr>
            <p:nvPr/>
          </p:nvSpPr>
          <p:spPr bwMode="auto">
            <a:xfrm>
              <a:off x="520" y="1878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69" name="Line 1381"/>
            <p:cNvSpPr>
              <a:spLocks noChangeShapeType="1"/>
            </p:cNvSpPr>
            <p:nvPr/>
          </p:nvSpPr>
          <p:spPr bwMode="auto">
            <a:xfrm>
              <a:off x="519" y="1896"/>
              <a:ext cx="35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0" name="Line 1382"/>
            <p:cNvSpPr>
              <a:spLocks noChangeShapeType="1"/>
            </p:cNvSpPr>
            <p:nvPr/>
          </p:nvSpPr>
          <p:spPr bwMode="auto">
            <a:xfrm>
              <a:off x="552" y="1894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1" name="Line 1383"/>
            <p:cNvSpPr>
              <a:spLocks noChangeShapeType="1"/>
            </p:cNvSpPr>
            <p:nvPr/>
          </p:nvSpPr>
          <p:spPr bwMode="auto">
            <a:xfrm>
              <a:off x="491" y="1912"/>
              <a:ext cx="63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2" name="Line 1384"/>
            <p:cNvSpPr>
              <a:spLocks noChangeShapeType="1"/>
            </p:cNvSpPr>
            <p:nvPr/>
          </p:nvSpPr>
          <p:spPr bwMode="auto">
            <a:xfrm>
              <a:off x="493" y="1910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3" name="Line 1385"/>
            <p:cNvSpPr>
              <a:spLocks noChangeShapeType="1"/>
            </p:cNvSpPr>
            <p:nvPr/>
          </p:nvSpPr>
          <p:spPr bwMode="auto">
            <a:xfrm>
              <a:off x="491" y="1927"/>
              <a:ext cx="1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4" name="Line 1386"/>
            <p:cNvSpPr>
              <a:spLocks noChangeShapeType="1"/>
            </p:cNvSpPr>
            <p:nvPr/>
          </p:nvSpPr>
          <p:spPr bwMode="auto">
            <a:xfrm>
              <a:off x="505" y="1925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5" name="Line 1387"/>
            <p:cNvSpPr>
              <a:spLocks noChangeShapeType="1"/>
            </p:cNvSpPr>
            <p:nvPr/>
          </p:nvSpPr>
          <p:spPr bwMode="auto">
            <a:xfrm>
              <a:off x="460" y="1943"/>
              <a:ext cx="47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6" name="Line 1388"/>
            <p:cNvSpPr>
              <a:spLocks noChangeShapeType="1"/>
            </p:cNvSpPr>
            <p:nvPr/>
          </p:nvSpPr>
          <p:spPr bwMode="auto">
            <a:xfrm>
              <a:off x="462" y="1941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7" name="Line 1389"/>
            <p:cNvSpPr>
              <a:spLocks noChangeShapeType="1"/>
            </p:cNvSpPr>
            <p:nvPr/>
          </p:nvSpPr>
          <p:spPr bwMode="auto">
            <a:xfrm>
              <a:off x="460" y="1958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8" name="Line 1390"/>
            <p:cNvSpPr>
              <a:spLocks noChangeShapeType="1"/>
            </p:cNvSpPr>
            <p:nvPr/>
          </p:nvSpPr>
          <p:spPr bwMode="auto">
            <a:xfrm>
              <a:off x="477" y="1956"/>
              <a:ext cx="1" cy="1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79" name="Line 1391"/>
            <p:cNvSpPr>
              <a:spLocks noChangeShapeType="1"/>
            </p:cNvSpPr>
            <p:nvPr/>
          </p:nvSpPr>
          <p:spPr bwMode="auto">
            <a:xfrm>
              <a:off x="428" y="1971"/>
              <a:ext cx="51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0" name="Line 1392"/>
            <p:cNvSpPr>
              <a:spLocks noChangeShapeType="1"/>
            </p:cNvSpPr>
            <p:nvPr/>
          </p:nvSpPr>
          <p:spPr bwMode="auto">
            <a:xfrm>
              <a:off x="430" y="1969"/>
              <a:ext cx="1" cy="3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1" name="Line 1393"/>
            <p:cNvSpPr>
              <a:spLocks noChangeShapeType="1"/>
            </p:cNvSpPr>
            <p:nvPr/>
          </p:nvSpPr>
          <p:spPr bwMode="auto">
            <a:xfrm>
              <a:off x="382" y="2003"/>
              <a:ext cx="50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2" name="Line 1394"/>
            <p:cNvSpPr>
              <a:spLocks noChangeShapeType="1"/>
            </p:cNvSpPr>
            <p:nvPr/>
          </p:nvSpPr>
          <p:spPr bwMode="auto">
            <a:xfrm>
              <a:off x="384" y="2001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3" name="Line 1395"/>
            <p:cNvSpPr>
              <a:spLocks noChangeShapeType="1"/>
            </p:cNvSpPr>
            <p:nvPr/>
          </p:nvSpPr>
          <p:spPr bwMode="auto">
            <a:xfrm>
              <a:off x="382" y="2019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4" name="Line 1396"/>
            <p:cNvSpPr>
              <a:spLocks noChangeShapeType="1"/>
            </p:cNvSpPr>
            <p:nvPr/>
          </p:nvSpPr>
          <p:spPr bwMode="auto">
            <a:xfrm>
              <a:off x="400" y="2017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5" name="Line 1397"/>
            <p:cNvSpPr>
              <a:spLocks noChangeShapeType="1"/>
            </p:cNvSpPr>
            <p:nvPr/>
          </p:nvSpPr>
          <p:spPr bwMode="auto">
            <a:xfrm>
              <a:off x="382" y="2034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6" name="Line 1398"/>
            <p:cNvSpPr>
              <a:spLocks noChangeShapeType="1"/>
            </p:cNvSpPr>
            <p:nvPr/>
          </p:nvSpPr>
          <p:spPr bwMode="auto">
            <a:xfrm>
              <a:off x="384" y="2032"/>
              <a:ext cx="1" cy="35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7" name="Line 1399"/>
            <p:cNvSpPr>
              <a:spLocks noChangeShapeType="1"/>
            </p:cNvSpPr>
            <p:nvPr/>
          </p:nvSpPr>
          <p:spPr bwMode="auto">
            <a:xfrm>
              <a:off x="367" y="2065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8" name="Line 1400"/>
            <p:cNvSpPr>
              <a:spLocks noChangeShapeType="1"/>
            </p:cNvSpPr>
            <p:nvPr/>
          </p:nvSpPr>
          <p:spPr bwMode="auto">
            <a:xfrm>
              <a:off x="369" y="2063"/>
              <a:ext cx="1" cy="20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89" name="Line 1401"/>
            <p:cNvSpPr>
              <a:spLocks noChangeShapeType="1"/>
            </p:cNvSpPr>
            <p:nvPr/>
          </p:nvSpPr>
          <p:spPr bwMode="auto">
            <a:xfrm>
              <a:off x="367" y="2081"/>
              <a:ext cx="19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90" name="Line 1402"/>
            <p:cNvSpPr>
              <a:spLocks noChangeShapeType="1"/>
            </p:cNvSpPr>
            <p:nvPr/>
          </p:nvSpPr>
          <p:spPr bwMode="auto">
            <a:xfrm>
              <a:off x="384" y="2079"/>
              <a:ext cx="1" cy="16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91" name="Line 1403"/>
            <p:cNvSpPr>
              <a:spLocks noChangeShapeType="1"/>
            </p:cNvSpPr>
            <p:nvPr/>
          </p:nvSpPr>
          <p:spPr bwMode="auto">
            <a:xfrm>
              <a:off x="338" y="2093"/>
              <a:ext cx="48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92" name="Line 1404"/>
            <p:cNvSpPr>
              <a:spLocks noChangeShapeType="1"/>
            </p:cNvSpPr>
            <p:nvPr/>
          </p:nvSpPr>
          <p:spPr bwMode="auto">
            <a:xfrm>
              <a:off x="340" y="2092"/>
              <a:ext cx="1" cy="34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93" name="Line 1405"/>
            <p:cNvSpPr>
              <a:spLocks noChangeShapeType="1"/>
            </p:cNvSpPr>
            <p:nvPr/>
          </p:nvSpPr>
          <p:spPr bwMode="auto">
            <a:xfrm>
              <a:off x="306" y="2124"/>
              <a:ext cx="36" cy="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94" name="Line 1406"/>
            <p:cNvSpPr>
              <a:spLocks noChangeShapeType="1"/>
            </p:cNvSpPr>
            <p:nvPr/>
          </p:nvSpPr>
          <p:spPr bwMode="auto">
            <a:xfrm>
              <a:off x="308" y="2122"/>
              <a:ext cx="1" cy="51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95" name="Line 1407"/>
            <p:cNvSpPr>
              <a:spLocks noChangeShapeType="1"/>
            </p:cNvSpPr>
            <p:nvPr/>
          </p:nvSpPr>
          <p:spPr bwMode="auto">
            <a:xfrm>
              <a:off x="308" y="2169"/>
              <a:ext cx="1" cy="19"/>
            </a:xfrm>
            <a:prstGeom prst="line">
              <a:avLst/>
            </a:prstGeom>
            <a:noFill/>
            <a:ln w="4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96" name="Freeform 1408"/>
            <p:cNvSpPr>
              <a:spLocks/>
            </p:cNvSpPr>
            <p:nvPr/>
          </p:nvSpPr>
          <p:spPr bwMode="auto">
            <a:xfrm>
              <a:off x="347" y="2187"/>
              <a:ext cx="6" cy="18"/>
            </a:xfrm>
            <a:custGeom>
              <a:avLst/>
              <a:gdLst>
                <a:gd name="T0" fmla="*/ 3 w 6"/>
                <a:gd name="T1" fmla="*/ 18 h 18"/>
                <a:gd name="T2" fmla="*/ 6 w 6"/>
                <a:gd name="T3" fmla="*/ 15 h 18"/>
                <a:gd name="T4" fmla="*/ 6 w 6"/>
                <a:gd name="T5" fmla="*/ 0 h 18"/>
                <a:gd name="T6" fmla="*/ 0 w 6"/>
                <a:gd name="T7" fmla="*/ 0 h 18"/>
                <a:gd name="T8" fmla="*/ 0 w 6"/>
                <a:gd name="T9" fmla="*/ 15 h 18"/>
                <a:gd name="T10" fmla="*/ 3 w 6"/>
                <a:gd name="T11" fmla="*/ 12 h 18"/>
                <a:gd name="T12" fmla="*/ 3 w 6"/>
                <a:gd name="T13" fmla="*/ 18 h 18"/>
                <a:gd name="T14" fmla="*/ 6 w 6"/>
                <a:gd name="T15" fmla="*/ 18 h 18"/>
                <a:gd name="T16" fmla="*/ 6 w 6"/>
                <a:gd name="T17" fmla="*/ 15 h 18"/>
                <a:gd name="T18" fmla="*/ 3 w 6"/>
                <a:gd name="T19" fmla="*/ 18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"/>
                <a:gd name="T31" fmla="*/ 0 h 18"/>
                <a:gd name="T32" fmla="*/ 6 w 6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" h="18">
                  <a:moveTo>
                    <a:pt x="3" y="18"/>
                  </a:moveTo>
                  <a:lnTo>
                    <a:pt x="6" y="15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3" y="18"/>
                  </a:lnTo>
                  <a:lnTo>
                    <a:pt x="6" y="18"/>
                  </a:lnTo>
                  <a:lnTo>
                    <a:pt x="6" y="15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97" name="Freeform 1409"/>
            <p:cNvSpPr>
              <a:spLocks/>
            </p:cNvSpPr>
            <p:nvPr/>
          </p:nvSpPr>
          <p:spPr bwMode="auto">
            <a:xfrm>
              <a:off x="331" y="2199"/>
              <a:ext cx="19" cy="6"/>
            </a:xfrm>
            <a:custGeom>
              <a:avLst/>
              <a:gdLst>
                <a:gd name="T0" fmla="*/ 0 w 19"/>
                <a:gd name="T1" fmla="*/ 3 h 6"/>
                <a:gd name="T2" fmla="*/ 4 w 19"/>
                <a:gd name="T3" fmla="*/ 6 h 6"/>
                <a:gd name="T4" fmla="*/ 19 w 19"/>
                <a:gd name="T5" fmla="*/ 6 h 6"/>
                <a:gd name="T6" fmla="*/ 19 w 19"/>
                <a:gd name="T7" fmla="*/ 0 h 6"/>
                <a:gd name="T8" fmla="*/ 4 w 19"/>
                <a:gd name="T9" fmla="*/ 0 h 6"/>
                <a:gd name="T10" fmla="*/ 7 w 19"/>
                <a:gd name="T11" fmla="*/ 3 h 6"/>
                <a:gd name="T12" fmla="*/ 0 w 19"/>
                <a:gd name="T13" fmla="*/ 3 h 6"/>
                <a:gd name="T14" fmla="*/ 0 w 19"/>
                <a:gd name="T15" fmla="*/ 6 h 6"/>
                <a:gd name="T16" fmla="*/ 4 w 19"/>
                <a:gd name="T17" fmla="*/ 6 h 6"/>
                <a:gd name="T18" fmla="*/ 0 w 19"/>
                <a:gd name="T19" fmla="*/ 3 h 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9"/>
                <a:gd name="T31" fmla="*/ 0 h 6"/>
                <a:gd name="T32" fmla="*/ 19 w 19"/>
                <a:gd name="T33" fmla="*/ 6 h 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9" h="6">
                  <a:moveTo>
                    <a:pt x="0" y="3"/>
                  </a:moveTo>
                  <a:lnTo>
                    <a:pt x="4" y="6"/>
                  </a:lnTo>
                  <a:lnTo>
                    <a:pt x="19" y="6"/>
                  </a:lnTo>
                  <a:lnTo>
                    <a:pt x="19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0" y="3"/>
                  </a:lnTo>
                  <a:lnTo>
                    <a:pt x="0" y="6"/>
                  </a:lnTo>
                  <a:lnTo>
                    <a:pt x="4" y="6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298" name="Freeform 1410"/>
            <p:cNvSpPr>
              <a:spLocks/>
            </p:cNvSpPr>
            <p:nvPr/>
          </p:nvSpPr>
          <p:spPr bwMode="auto">
            <a:xfrm>
              <a:off x="331" y="2184"/>
              <a:ext cx="7" cy="18"/>
            </a:xfrm>
            <a:custGeom>
              <a:avLst/>
              <a:gdLst>
                <a:gd name="T0" fmla="*/ 4 w 7"/>
                <a:gd name="T1" fmla="*/ 6 h 18"/>
                <a:gd name="T2" fmla="*/ 0 w 7"/>
                <a:gd name="T3" fmla="*/ 3 h 18"/>
                <a:gd name="T4" fmla="*/ 0 w 7"/>
                <a:gd name="T5" fmla="*/ 18 h 18"/>
                <a:gd name="T6" fmla="*/ 7 w 7"/>
                <a:gd name="T7" fmla="*/ 18 h 18"/>
                <a:gd name="T8" fmla="*/ 7 w 7"/>
                <a:gd name="T9" fmla="*/ 3 h 18"/>
                <a:gd name="T10" fmla="*/ 4 w 7"/>
                <a:gd name="T11" fmla="*/ 0 h 18"/>
                <a:gd name="T12" fmla="*/ 7 w 7"/>
                <a:gd name="T13" fmla="*/ 3 h 18"/>
                <a:gd name="T14" fmla="*/ 7 w 7"/>
                <a:gd name="T15" fmla="*/ 0 h 18"/>
                <a:gd name="T16" fmla="*/ 4 w 7"/>
                <a:gd name="T17" fmla="*/ 0 h 18"/>
                <a:gd name="T18" fmla="*/ 4 w 7"/>
                <a:gd name="T19" fmla="*/ 6 h 1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"/>
                <a:gd name="T31" fmla="*/ 0 h 18"/>
                <a:gd name="T32" fmla="*/ 7 w 7"/>
                <a:gd name="T33" fmla="*/ 18 h 1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" h="18">
                  <a:moveTo>
                    <a:pt x="4" y="6"/>
                  </a:moveTo>
                  <a:lnTo>
                    <a:pt x="0" y="3"/>
                  </a:lnTo>
                  <a:lnTo>
                    <a:pt x="0" y="18"/>
                  </a:lnTo>
                  <a:lnTo>
                    <a:pt x="7" y="18"/>
                  </a:lnTo>
                  <a:lnTo>
                    <a:pt x="7" y="3"/>
                  </a:lnTo>
                  <a:lnTo>
                    <a:pt x="4" y="0"/>
                  </a:lnTo>
                  <a:lnTo>
                    <a:pt x="7" y="3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6"/>
                  </a:ln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5B2FFF-710F-6E13-D211-AAF5FB777E44}"/>
              </a:ext>
            </a:extLst>
          </p:cNvPr>
          <p:cNvGrpSpPr/>
          <p:nvPr/>
        </p:nvGrpSpPr>
        <p:grpSpPr>
          <a:xfrm>
            <a:off x="0" y="1470484"/>
            <a:ext cx="5019921" cy="3467457"/>
            <a:chOff x="3919876" y="1527186"/>
            <a:chExt cx="5019921" cy="3467457"/>
          </a:xfrm>
        </p:grpSpPr>
        <p:grpSp>
          <p:nvGrpSpPr>
            <p:cNvPr id="16632" name="Group 704"/>
            <p:cNvGrpSpPr>
              <a:grpSpLocks/>
            </p:cNvGrpSpPr>
            <p:nvPr/>
          </p:nvGrpSpPr>
          <p:grpSpPr bwMode="auto">
            <a:xfrm>
              <a:off x="5652397" y="3346589"/>
              <a:ext cx="3173412" cy="1648054"/>
              <a:chOff x="3646" y="1900"/>
              <a:chExt cx="2166" cy="1017"/>
            </a:xfrm>
          </p:grpSpPr>
          <p:grpSp>
            <p:nvGrpSpPr>
              <p:cNvPr id="19504" name="Group 705"/>
              <p:cNvGrpSpPr>
                <a:grpSpLocks/>
              </p:cNvGrpSpPr>
              <p:nvPr/>
            </p:nvGrpSpPr>
            <p:grpSpPr bwMode="auto">
              <a:xfrm>
                <a:off x="4455" y="2337"/>
                <a:ext cx="1357" cy="580"/>
                <a:chOff x="4455" y="2337"/>
                <a:chExt cx="1357" cy="580"/>
              </a:xfrm>
            </p:grpSpPr>
            <p:sp>
              <p:nvSpPr>
                <p:cNvPr id="19508" name="Freeform 706"/>
                <p:cNvSpPr>
                  <a:spLocks/>
                </p:cNvSpPr>
                <p:nvPr/>
              </p:nvSpPr>
              <p:spPr bwMode="auto">
                <a:xfrm>
                  <a:off x="5623" y="2514"/>
                  <a:ext cx="63" cy="65"/>
                </a:xfrm>
                <a:custGeom>
                  <a:avLst/>
                  <a:gdLst>
                    <a:gd name="T0" fmla="*/ 0 w 63"/>
                    <a:gd name="T1" fmla="*/ 34 h 65"/>
                    <a:gd name="T2" fmla="*/ 0 w 63"/>
                    <a:gd name="T3" fmla="*/ 26 h 65"/>
                    <a:gd name="T4" fmla="*/ 2 w 63"/>
                    <a:gd name="T5" fmla="*/ 20 h 65"/>
                    <a:gd name="T6" fmla="*/ 6 w 63"/>
                    <a:gd name="T7" fmla="*/ 16 h 65"/>
                    <a:gd name="T8" fmla="*/ 8 w 63"/>
                    <a:gd name="T9" fmla="*/ 10 h 65"/>
                    <a:gd name="T10" fmla="*/ 13 w 63"/>
                    <a:gd name="T11" fmla="*/ 6 h 65"/>
                    <a:gd name="T12" fmla="*/ 19 w 63"/>
                    <a:gd name="T13" fmla="*/ 4 h 65"/>
                    <a:gd name="T14" fmla="*/ 25 w 63"/>
                    <a:gd name="T15" fmla="*/ 2 h 65"/>
                    <a:gd name="T16" fmla="*/ 31 w 63"/>
                    <a:gd name="T17" fmla="*/ 0 h 65"/>
                    <a:gd name="T18" fmla="*/ 37 w 63"/>
                    <a:gd name="T19" fmla="*/ 2 h 65"/>
                    <a:gd name="T20" fmla="*/ 43 w 63"/>
                    <a:gd name="T21" fmla="*/ 4 h 65"/>
                    <a:gd name="T22" fmla="*/ 49 w 63"/>
                    <a:gd name="T23" fmla="*/ 6 h 65"/>
                    <a:gd name="T24" fmla="*/ 55 w 63"/>
                    <a:gd name="T25" fmla="*/ 10 h 65"/>
                    <a:gd name="T26" fmla="*/ 57 w 63"/>
                    <a:gd name="T27" fmla="*/ 16 h 65"/>
                    <a:gd name="T28" fmla="*/ 61 w 63"/>
                    <a:gd name="T29" fmla="*/ 20 h 65"/>
                    <a:gd name="T30" fmla="*/ 63 w 63"/>
                    <a:gd name="T31" fmla="*/ 26 h 65"/>
                    <a:gd name="T32" fmla="*/ 63 w 63"/>
                    <a:gd name="T33" fmla="*/ 34 h 65"/>
                    <a:gd name="T34" fmla="*/ 63 w 63"/>
                    <a:gd name="T35" fmla="*/ 40 h 65"/>
                    <a:gd name="T36" fmla="*/ 61 w 63"/>
                    <a:gd name="T37" fmla="*/ 45 h 65"/>
                    <a:gd name="T38" fmla="*/ 57 w 63"/>
                    <a:gd name="T39" fmla="*/ 51 h 65"/>
                    <a:gd name="T40" fmla="*/ 55 w 63"/>
                    <a:gd name="T41" fmla="*/ 55 h 65"/>
                    <a:gd name="T42" fmla="*/ 49 w 63"/>
                    <a:gd name="T43" fmla="*/ 59 h 65"/>
                    <a:gd name="T44" fmla="*/ 43 w 63"/>
                    <a:gd name="T45" fmla="*/ 63 h 65"/>
                    <a:gd name="T46" fmla="*/ 37 w 63"/>
                    <a:gd name="T47" fmla="*/ 65 h 65"/>
                    <a:gd name="T48" fmla="*/ 31 w 63"/>
                    <a:gd name="T49" fmla="*/ 65 h 65"/>
                    <a:gd name="T50" fmla="*/ 25 w 63"/>
                    <a:gd name="T51" fmla="*/ 65 h 65"/>
                    <a:gd name="T52" fmla="*/ 19 w 63"/>
                    <a:gd name="T53" fmla="*/ 63 h 65"/>
                    <a:gd name="T54" fmla="*/ 13 w 63"/>
                    <a:gd name="T55" fmla="*/ 59 h 65"/>
                    <a:gd name="T56" fmla="*/ 8 w 63"/>
                    <a:gd name="T57" fmla="*/ 55 h 65"/>
                    <a:gd name="T58" fmla="*/ 6 w 63"/>
                    <a:gd name="T59" fmla="*/ 51 h 65"/>
                    <a:gd name="T60" fmla="*/ 2 w 63"/>
                    <a:gd name="T61" fmla="*/ 45 h 65"/>
                    <a:gd name="T62" fmla="*/ 0 w 63"/>
                    <a:gd name="T63" fmla="*/ 40 h 65"/>
                    <a:gd name="T64" fmla="*/ 0 w 63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4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8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09" name="Freeform 707"/>
                <p:cNvSpPr>
                  <a:spLocks/>
                </p:cNvSpPr>
                <p:nvPr/>
              </p:nvSpPr>
              <p:spPr bwMode="auto">
                <a:xfrm>
                  <a:off x="5623" y="2514"/>
                  <a:ext cx="63" cy="65"/>
                </a:xfrm>
                <a:custGeom>
                  <a:avLst/>
                  <a:gdLst>
                    <a:gd name="T0" fmla="*/ 0 w 63"/>
                    <a:gd name="T1" fmla="*/ 34 h 65"/>
                    <a:gd name="T2" fmla="*/ 0 w 63"/>
                    <a:gd name="T3" fmla="*/ 34 h 65"/>
                    <a:gd name="T4" fmla="*/ 0 w 63"/>
                    <a:gd name="T5" fmla="*/ 26 h 65"/>
                    <a:gd name="T6" fmla="*/ 2 w 63"/>
                    <a:gd name="T7" fmla="*/ 20 h 65"/>
                    <a:gd name="T8" fmla="*/ 6 w 63"/>
                    <a:gd name="T9" fmla="*/ 16 h 65"/>
                    <a:gd name="T10" fmla="*/ 8 w 63"/>
                    <a:gd name="T11" fmla="*/ 10 h 65"/>
                    <a:gd name="T12" fmla="*/ 13 w 63"/>
                    <a:gd name="T13" fmla="*/ 6 h 65"/>
                    <a:gd name="T14" fmla="*/ 19 w 63"/>
                    <a:gd name="T15" fmla="*/ 4 h 65"/>
                    <a:gd name="T16" fmla="*/ 25 w 63"/>
                    <a:gd name="T17" fmla="*/ 2 h 65"/>
                    <a:gd name="T18" fmla="*/ 31 w 63"/>
                    <a:gd name="T19" fmla="*/ 0 h 65"/>
                    <a:gd name="T20" fmla="*/ 37 w 63"/>
                    <a:gd name="T21" fmla="*/ 2 h 65"/>
                    <a:gd name="T22" fmla="*/ 43 w 63"/>
                    <a:gd name="T23" fmla="*/ 4 h 65"/>
                    <a:gd name="T24" fmla="*/ 49 w 63"/>
                    <a:gd name="T25" fmla="*/ 6 h 65"/>
                    <a:gd name="T26" fmla="*/ 55 w 63"/>
                    <a:gd name="T27" fmla="*/ 10 h 65"/>
                    <a:gd name="T28" fmla="*/ 57 w 63"/>
                    <a:gd name="T29" fmla="*/ 16 h 65"/>
                    <a:gd name="T30" fmla="*/ 61 w 63"/>
                    <a:gd name="T31" fmla="*/ 20 h 65"/>
                    <a:gd name="T32" fmla="*/ 63 w 63"/>
                    <a:gd name="T33" fmla="*/ 26 h 65"/>
                    <a:gd name="T34" fmla="*/ 63 w 63"/>
                    <a:gd name="T35" fmla="*/ 34 h 65"/>
                    <a:gd name="T36" fmla="*/ 63 w 63"/>
                    <a:gd name="T37" fmla="*/ 40 h 65"/>
                    <a:gd name="T38" fmla="*/ 61 w 63"/>
                    <a:gd name="T39" fmla="*/ 45 h 65"/>
                    <a:gd name="T40" fmla="*/ 57 w 63"/>
                    <a:gd name="T41" fmla="*/ 51 h 65"/>
                    <a:gd name="T42" fmla="*/ 55 w 63"/>
                    <a:gd name="T43" fmla="*/ 55 h 65"/>
                    <a:gd name="T44" fmla="*/ 49 w 63"/>
                    <a:gd name="T45" fmla="*/ 59 h 65"/>
                    <a:gd name="T46" fmla="*/ 43 w 63"/>
                    <a:gd name="T47" fmla="*/ 63 h 65"/>
                    <a:gd name="T48" fmla="*/ 37 w 63"/>
                    <a:gd name="T49" fmla="*/ 65 h 65"/>
                    <a:gd name="T50" fmla="*/ 31 w 63"/>
                    <a:gd name="T51" fmla="*/ 65 h 65"/>
                    <a:gd name="T52" fmla="*/ 25 w 63"/>
                    <a:gd name="T53" fmla="*/ 65 h 65"/>
                    <a:gd name="T54" fmla="*/ 19 w 63"/>
                    <a:gd name="T55" fmla="*/ 63 h 65"/>
                    <a:gd name="T56" fmla="*/ 13 w 63"/>
                    <a:gd name="T57" fmla="*/ 59 h 65"/>
                    <a:gd name="T58" fmla="*/ 8 w 63"/>
                    <a:gd name="T59" fmla="*/ 55 h 65"/>
                    <a:gd name="T60" fmla="*/ 6 w 63"/>
                    <a:gd name="T61" fmla="*/ 51 h 65"/>
                    <a:gd name="T62" fmla="*/ 2 w 63"/>
                    <a:gd name="T63" fmla="*/ 45 h 65"/>
                    <a:gd name="T64" fmla="*/ 0 w 63"/>
                    <a:gd name="T65" fmla="*/ 40 h 65"/>
                    <a:gd name="T66" fmla="*/ 0 w 63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4"/>
                      </a:move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8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10" name="Freeform 708"/>
                <p:cNvSpPr>
                  <a:spLocks/>
                </p:cNvSpPr>
                <p:nvPr/>
              </p:nvSpPr>
              <p:spPr bwMode="auto">
                <a:xfrm>
                  <a:off x="5749" y="2493"/>
                  <a:ext cx="63" cy="65"/>
                </a:xfrm>
                <a:custGeom>
                  <a:avLst/>
                  <a:gdLst>
                    <a:gd name="T0" fmla="*/ 0 w 63"/>
                    <a:gd name="T1" fmla="*/ 33 h 65"/>
                    <a:gd name="T2" fmla="*/ 0 w 63"/>
                    <a:gd name="T3" fmla="*/ 27 h 65"/>
                    <a:gd name="T4" fmla="*/ 2 w 63"/>
                    <a:gd name="T5" fmla="*/ 19 h 65"/>
                    <a:gd name="T6" fmla="*/ 6 w 63"/>
                    <a:gd name="T7" fmla="*/ 13 h 65"/>
                    <a:gd name="T8" fmla="*/ 8 w 63"/>
                    <a:gd name="T9" fmla="*/ 9 h 65"/>
                    <a:gd name="T10" fmla="*/ 14 w 63"/>
                    <a:gd name="T11" fmla="*/ 5 h 65"/>
                    <a:gd name="T12" fmla="*/ 19 w 63"/>
                    <a:gd name="T13" fmla="*/ 3 h 65"/>
                    <a:gd name="T14" fmla="*/ 25 w 63"/>
                    <a:gd name="T15" fmla="*/ 2 h 65"/>
                    <a:gd name="T16" fmla="*/ 31 w 63"/>
                    <a:gd name="T17" fmla="*/ 0 h 65"/>
                    <a:gd name="T18" fmla="*/ 37 w 63"/>
                    <a:gd name="T19" fmla="*/ 2 h 65"/>
                    <a:gd name="T20" fmla="*/ 43 w 63"/>
                    <a:gd name="T21" fmla="*/ 3 h 65"/>
                    <a:gd name="T22" fmla="*/ 49 w 63"/>
                    <a:gd name="T23" fmla="*/ 5 h 65"/>
                    <a:gd name="T24" fmla="*/ 53 w 63"/>
                    <a:gd name="T25" fmla="*/ 9 h 65"/>
                    <a:gd name="T26" fmla="*/ 57 w 63"/>
                    <a:gd name="T27" fmla="*/ 13 h 65"/>
                    <a:gd name="T28" fmla="*/ 61 w 63"/>
                    <a:gd name="T29" fmla="*/ 19 h 65"/>
                    <a:gd name="T30" fmla="*/ 63 w 63"/>
                    <a:gd name="T31" fmla="*/ 27 h 65"/>
                    <a:gd name="T32" fmla="*/ 63 w 63"/>
                    <a:gd name="T33" fmla="*/ 33 h 65"/>
                    <a:gd name="T34" fmla="*/ 63 w 63"/>
                    <a:gd name="T35" fmla="*/ 39 h 65"/>
                    <a:gd name="T36" fmla="*/ 61 w 63"/>
                    <a:gd name="T37" fmla="*/ 45 h 65"/>
                    <a:gd name="T38" fmla="*/ 57 w 63"/>
                    <a:gd name="T39" fmla="*/ 51 h 65"/>
                    <a:gd name="T40" fmla="*/ 53 w 63"/>
                    <a:gd name="T41" fmla="*/ 55 h 65"/>
                    <a:gd name="T42" fmla="*/ 49 w 63"/>
                    <a:gd name="T43" fmla="*/ 59 h 65"/>
                    <a:gd name="T44" fmla="*/ 43 w 63"/>
                    <a:gd name="T45" fmla="*/ 63 h 65"/>
                    <a:gd name="T46" fmla="*/ 37 w 63"/>
                    <a:gd name="T47" fmla="*/ 65 h 65"/>
                    <a:gd name="T48" fmla="*/ 31 w 63"/>
                    <a:gd name="T49" fmla="*/ 65 h 65"/>
                    <a:gd name="T50" fmla="*/ 25 w 63"/>
                    <a:gd name="T51" fmla="*/ 65 h 65"/>
                    <a:gd name="T52" fmla="*/ 19 w 63"/>
                    <a:gd name="T53" fmla="*/ 63 h 65"/>
                    <a:gd name="T54" fmla="*/ 14 w 63"/>
                    <a:gd name="T55" fmla="*/ 59 h 65"/>
                    <a:gd name="T56" fmla="*/ 8 w 63"/>
                    <a:gd name="T57" fmla="*/ 55 h 65"/>
                    <a:gd name="T58" fmla="*/ 6 w 63"/>
                    <a:gd name="T59" fmla="*/ 51 h 65"/>
                    <a:gd name="T60" fmla="*/ 2 w 63"/>
                    <a:gd name="T61" fmla="*/ 45 h 65"/>
                    <a:gd name="T62" fmla="*/ 0 w 63"/>
                    <a:gd name="T63" fmla="*/ 39 h 65"/>
                    <a:gd name="T64" fmla="*/ 0 w 63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3"/>
                      </a:moveTo>
                      <a:lnTo>
                        <a:pt x="0" y="27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3"/>
                      </a:lnTo>
                      <a:lnTo>
                        <a:pt x="49" y="5"/>
                      </a:lnTo>
                      <a:lnTo>
                        <a:pt x="53" y="9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7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11" name="Freeform 709"/>
                <p:cNvSpPr>
                  <a:spLocks/>
                </p:cNvSpPr>
                <p:nvPr/>
              </p:nvSpPr>
              <p:spPr bwMode="auto">
                <a:xfrm>
                  <a:off x="5749" y="2493"/>
                  <a:ext cx="63" cy="65"/>
                </a:xfrm>
                <a:custGeom>
                  <a:avLst/>
                  <a:gdLst>
                    <a:gd name="T0" fmla="*/ 0 w 63"/>
                    <a:gd name="T1" fmla="*/ 33 h 65"/>
                    <a:gd name="T2" fmla="*/ 0 w 63"/>
                    <a:gd name="T3" fmla="*/ 33 h 65"/>
                    <a:gd name="T4" fmla="*/ 0 w 63"/>
                    <a:gd name="T5" fmla="*/ 27 h 65"/>
                    <a:gd name="T6" fmla="*/ 2 w 63"/>
                    <a:gd name="T7" fmla="*/ 19 h 65"/>
                    <a:gd name="T8" fmla="*/ 6 w 63"/>
                    <a:gd name="T9" fmla="*/ 13 h 65"/>
                    <a:gd name="T10" fmla="*/ 8 w 63"/>
                    <a:gd name="T11" fmla="*/ 9 h 65"/>
                    <a:gd name="T12" fmla="*/ 14 w 63"/>
                    <a:gd name="T13" fmla="*/ 5 h 65"/>
                    <a:gd name="T14" fmla="*/ 19 w 63"/>
                    <a:gd name="T15" fmla="*/ 3 h 65"/>
                    <a:gd name="T16" fmla="*/ 25 w 63"/>
                    <a:gd name="T17" fmla="*/ 2 h 65"/>
                    <a:gd name="T18" fmla="*/ 31 w 63"/>
                    <a:gd name="T19" fmla="*/ 0 h 65"/>
                    <a:gd name="T20" fmla="*/ 37 w 63"/>
                    <a:gd name="T21" fmla="*/ 2 h 65"/>
                    <a:gd name="T22" fmla="*/ 43 w 63"/>
                    <a:gd name="T23" fmla="*/ 3 h 65"/>
                    <a:gd name="T24" fmla="*/ 49 w 63"/>
                    <a:gd name="T25" fmla="*/ 5 h 65"/>
                    <a:gd name="T26" fmla="*/ 53 w 63"/>
                    <a:gd name="T27" fmla="*/ 9 h 65"/>
                    <a:gd name="T28" fmla="*/ 57 w 63"/>
                    <a:gd name="T29" fmla="*/ 13 h 65"/>
                    <a:gd name="T30" fmla="*/ 61 w 63"/>
                    <a:gd name="T31" fmla="*/ 19 h 65"/>
                    <a:gd name="T32" fmla="*/ 63 w 63"/>
                    <a:gd name="T33" fmla="*/ 27 h 65"/>
                    <a:gd name="T34" fmla="*/ 63 w 63"/>
                    <a:gd name="T35" fmla="*/ 33 h 65"/>
                    <a:gd name="T36" fmla="*/ 63 w 63"/>
                    <a:gd name="T37" fmla="*/ 39 h 65"/>
                    <a:gd name="T38" fmla="*/ 61 w 63"/>
                    <a:gd name="T39" fmla="*/ 45 h 65"/>
                    <a:gd name="T40" fmla="*/ 57 w 63"/>
                    <a:gd name="T41" fmla="*/ 51 h 65"/>
                    <a:gd name="T42" fmla="*/ 53 w 63"/>
                    <a:gd name="T43" fmla="*/ 55 h 65"/>
                    <a:gd name="T44" fmla="*/ 49 w 63"/>
                    <a:gd name="T45" fmla="*/ 59 h 65"/>
                    <a:gd name="T46" fmla="*/ 43 w 63"/>
                    <a:gd name="T47" fmla="*/ 63 h 65"/>
                    <a:gd name="T48" fmla="*/ 37 w 63"/>
                    <a:gd name="T49" fmla="*/ 65 h 65"/>
                    <a:gd name="T50" fmla="*/ 31 w 63"/>
                    <a:gd name="T51" fmla="*/ 65 h 65"/>
                    <a:gd name="T52" fmla="*/ 25 w 63"/>
                    <a:gd name="T53" fmla="*/ 65 h 65"/>
                    <a:gd name="T54" fmla="*/ 19 w 63"/>
                    <a:gd name="T55" fmla="*/ 63 h 65"/>
                    <a:gd name="T56" fmla="*/ 14 w 63"/>
                    <a:gd name="T57" fmla="*/ 59 h 65"/>
                    <a:gd name="T58" fmla="*/ 8 w 63"/>
                    <a:gd name="T59" fmla="*/ 55 h 65"/>
                    <a:gd name="T60" fmla="*/ 6 w 63"/>
                    <a:gd name="T61" fmla="*/ 51 h 65"/>
                    <a:gd name="T62" fmla="*/ 2 w 63"/>
                    <a:gd name="T63" fmla="*/ 45 h 65"/>
                    <a:gd name="T64" fmla="*/ 0 w 63"/>
                    <a:gd name="T65" fmla="*/ 39 h 65"/>
                    <a:gd name="T66" fmla="*/ 0 w 63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0" y="27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4" y="5"/>
                      </a:lnTo>
                      <a:lnTo>
                        <a:pt x="19" y="3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3"/>
                      </a:lnTo>
                      <a:lnTo>
                        <a:pt x="49" y="5"/>
                      </a:lnTo>
                      <a:lnTo>
                        <a:pt x="53" y="9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7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12" name="Freeform 710"/>
                <p:cNvSpPr>
                  <a:spLocks/>
                </p:cNvSpPr>
                <p:nvPr/>
              </p:nvSpPr>
              <p:spPr bwMode="auto">
                <a:xfrm>
                  <a:off x="5684" y="2432"/>
                  <a:ext cx="63" cy="64"/>
                </a:xfrm>
                <a:custGeom>
                  <a:avLst/>
                  <a:gdLst>
                    <a:gd name="T0" fmla="*/ 0 w 63"/>
                    <a:gd name="T1" fmla="*/ 31 h 64"/>
                    <a:gd name="T2" fmla="*/ 0 w 63"/>
                    <a:gd name="T3" fmla="*/ 25 h 64"/>
                    <a:gd name="T4" fmla="*/ 2 w 63"/>
                    <a:gd name="T5" fmla="*/ 19 h 64"/>
                    <a:gd name="T6" fmla="*/ 6 w 63"/>
                    <a:gd name="T7" fmla="*/ 13 h 64"/>
                    <a:gd name="T8" fmla="*/ 10 w 63"/>
                    <a:gd name="T9" fmla="*/ 9 h 64"/>
                    <a:gd name="T10" fmla="*/ 14 w 63"/>
                    <a:gd name="T11" fmla="*/ 5 h 64"/>
                    <a:gd name="T12" fmla="*/ 19 w 63"/>
                    <a:gd name="T13" fmla="*/ 1 h 64"/>
                    <a:gd name="T14" fmla="*/ 25 w 63"/>
                    <a:gd name="T15" fmla="*/ 0 h 64"/>
                    <a:gd name="T16" fmla="*/ 31 w 63"/>
                    <a:gd name="T17" fmla="*/ 0 h 64"/>
                    <a:gd name="T18" fmla="*/ 39 w 63"/>
                    <a:gd name="T19" fmla="*/ 0 h 64"/>
                    <a:gd name="T20" fmla="*/ 43 w 63"/>
                    <a:gd name="T21" fmla="*/ 1 h 64"/>
                    <a:gd name="T22" fmla="*/ 49 w 63"/>
                    <a:gd name="T23" fmla="*/ 5 h 64"/>
                    <a:gd name="T24" fmla="*/ 55 w 63"/>
                    <a:gd name="T25" fmla="*/ 9 h 64"/>
                    <a:gd name="T26" fmla="*/ 59 w 63"/>
                    <a:gd name="T27" fmla="*/ 13 h 64"/>
                    <a:gd name="T28" fmla="*/ 61 w 63"/>
                    <a:gd name="T29" fmla="*/ 19 h 64"/>
                    <a:gd name="T30" fmla="*/ 63 w 63"/>
                    <a:gd name="T31" fmla="*/ 25 h 64"/>
                    <a:gd name="T32" fmla="*/ 63 w 63"/>
                    <a:gd name="T33" fmla="*/ 31 h 64"/>
                    <a:gd name="T34" fmla="*/ 63 w 63"/>
                    <a:gd name="T35" fmla="*/ 39 h 64"/>
                    <a:gd name="T36" fmla="*/ 61 w 63"/>
                    <a:gd name="T37" fmla="*/ 45 h 64"/>
                    <a:gd name="T38" fmla="*/ 59 w 63"/>
                    <a:gd name="T39" fmla="*/ 51 h 64"/>
                    <a:gd name="T40" fmla="*/ 55 w 63"/>
                    <a:gd name="T41" fmla="*/ 55 h 64"/>
                    <a:gd name="T42" fmla="*/ 49 w 63"/>
                    <a:gd name="T43" fmla="*/ 59 h 64"/>
                    <a:gd name="T44" fmla="*/ 43 w 63"/>
                    <a:gd name="T45" fmla="*/ 61 h 64"/>
                    <a:gd name="T46" fmla="*/ 39 w 63"/>
                    <a:gd name="T47" fmla="*/ 63 h 64"/>
                    <a:gd name="T48" fmla="*/ 31 w 63"/>
                    <a:gd name="T49" fmla="*/ 64 h 64"/>
                    <a:gd name="T50" fmla="*/ 25 w 63"/>
                    <a:gd name="T51" fmla="*/ 63 h 64"/>
                    <a:gd name="T52" fmla="*/ 19 w 63"/>
                    <a:gd name="T53" fmla="*/ 61 h 64"/>
                    <a:gd name="T54" fmla="*/ 14 w 63"/>
                    <a:gd name="T55" fmla="*/ 59 h 64"/>
                    <a:gd name="T56" fmla="*/ 10 w 63"/>
                    <a:gd name="T57" fmla="*/ 55 h 64"/>
                    <a:gd name="T58" fmla="*/ 6 w 63"/>
                    <a:gd name="T59" fmla="*/ 51 h 64"/>
                    <a:gd name="T60" fmla="*/ 2 w 63"/>
                    <a:gd name="T61" fmla="*/ 45 h 64"/>
                    <a:gd name="T62" fmla="*/ 0 w 63"/>
                    <a:gd name="T63" fmla="*/ 39 h 64"/>
                    <a:gd name="T64" fmla="*/ 0 w 63"/>
                    <a:gd name="T65" fmla="*/ 31 h 6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4"/>
                    <a:gd name="T101" fmla="*/ 63 w 63"/>
                    <a:gd name="T102" fmla="*/ 64 h 6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4">
                      <a:moveTo>
                        <a:pt x="0" y="31"/>
                      </a:move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1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3" y="1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9" y="63"/>
                      </a:lnTo>
                      <a:lnTo>
                        <a:pt x="31" y="64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13" name="Freeform 711"/>
                <p:cNvSpPr>
                  <a:spLocks/>
                </p:cNvSpPr>
                <p:nvPr/>
              </p:nvSpPr>
              <p:spPr bwMode="auto">
                <a:xfrm>
                  <a:off x="5684" y="2432"/>
                  <a:ext cx="63" cy="64"/>
                </a:xfrm>
                <a:custGeom>
                  <a:avLst/>
                  <a:gdLst>
                    <a:gd name="T0" fmla="*/ 0 w 63"/>
                    <a:gd name="T1" fmla="*/ 31 h 64"/>
                    <a:gd name="T2" fmla="*/ 0 w 63"/>
                    <a:gd name="T3" fmla="*/ 31 h 64"/>
                    <a:gd name="T4" fmla="*/ 0 w 63"/>
                    <a:gd name="T5" fmla="*/ 25 h 64"/>
                    <a:gd name="T6" fmla="*/ 2 w 63"/>
                    <a:gd name="T7" fmla="*/ 19 h 64"/>
                    <a:gd name="T8" fmla="*/ 6 w 63"/>
                    <a:gd name="T9" fmla="*/ 13 h 64"/>
                    <a:gd name="T10" fmla="*/ 10 w 63"/>
                    <a:gd name="T11" fmla="*/ 9 h 64"/>
                    <a:gd name="T12" fmla="*/ 14 w 63"/>
                    <a:gd name="T13" fmla="*/ 5 h 64"/>
                    <a:gd name="T14" fmla="*/ 19 w 63"/>
                    <a:gd name="T15" fmla="*/ 1 h 64"/>
                    <a:gd name="T16" fmla="*/ 25 w 63"/>
                    <a:gd name="T17" fmla="*/ 0 h 64"/>
                    <a:gd name="T18" fmla="*/ 31 w 63"/>
                    <a:gd name="T19" fmla="*/ 0 h 64"/>
                    <a:gd name="T20" fmla="*/ 39 w 63"/>
                    <a:gd name="T21" fmla="*/ 0 h 64"/>
                    <a:gd name="T22" fmla="*/ 43 w 63"/>
                    <a:gd name="T23" fmla="*/ 1 h 64"/>
                    <a:gd name="T24" fmla="*/ 49 w 63"/>
                    <a:gd name="T25" fmla="*/ 5 h 64"/>
                    <a:gd name="T26" fmla="*/ 55 w 63"/>
                    <a:gd name="T27" fmla="*/ 9 h 64"/>
                    <a:gd name="T28" fmla="*/ 59 w 63"/>
                    <a:gd name="T29" fmla="*/ 13 h 64"/>
                    <a:gd name="T30" fmla="*/ 61 w 63"/>
                    <a:gd name="T31" fmla="*/ 19 h 64"/>
                    <a:gd name="T32" fmla="*/ 63 w 63"/>
                    <a:gd name="T33" fmla="*/ 25 h 64"/>
                    <a:gd name="T34" fmla="*/ 63 w 63"/>
                    <a:gd name="T35" fmla="*/ 31 h 64"/>
                    <a:gd name="T36" fmla="*/ 63 w 63"/>
                    <a:gd name="T37" fmla="*/ 39 h 64"/>
                    <a:gd name="T38" fmla="*/ 61 w 63"/>
                    <a:gd name="T39" fmla="*/ 45 h 64"/>
                    <a:gd name="T40" fmla="*/ 59 w 63"/>
                    <a:gd name="T41" fmla="*/ 51 h 64"/>
                    <a:gd name="T42" fmla="*/ 55 w 63"/>
                    <a:gd name="T43" fmla="*/ 55 h 64"/>
                    <a:gd name="T44" fmla="*/ 49 w 63"/>
                    <a:gd name="T45" fmla="*/ 59 h 64"/>
                    <a:gd name="T46" fmla="*/ 43 w 63"/>
                    <a:gd name="T47" fmla="*/ 61 h 64"/>
                    <a:gd name="T48" fmla="*/ 39 w 63"/>
                    <a:gd name="T49" fmla="*/ 63 h 64"/>
                    <a:gd name="T50" fmla="*/ 31 w 63"/>
                    <a:gd name="T51" fmla="*/ 64 h 64"/>
                    <a:gd name="T52" fmla="*/ 25 w 63"/>
                    <a:gd name="T53" fmla="*/ 63 h 64"/>
                    <a:gd name="T54" fmla="*/ 19 w 63"/>
                    <a:gd name="T55" fmla="*/ 61 h 64"/>
                    <a:gd name="T56" fmla="*/ 14 w 63"/>
                    <a:gd name="T57" fmla="*/ 59 h 64"/>
                    <a:gd name="T58" fmla="*/ 10 w 63"/>
                    <a:gd name="T59" fmla="*/ 55 h 64"/>
                    <a:gd name="T60" fmla="*/ 6 w 63"/>
                    <a:gd name="T61" fmla="*/ 51 h 64"/>
                    <a:gd name="T62" fmla="*/ 2 w 63"/>
                    <a:gd name="T63" fmla="*/ 45 h 64"/>
                    <a:gd name="T64" fmla="*/ 0 w 63"/>
                    <a:gd name="T65" fmla="*/ 39 h 64"/>
                    <a:gd name="T66" fmla="*/ 0 w 63"/>
                    <a:gd name="T67" fmla="*/ 31 h 6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4"/>
                    <a:gd name="T104" fmla="*/ 63 w 63"/>
                    <a:gd name="T105" fmla="*/ 64 h 6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4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1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3" y="1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9" y="63"/>
                      </a:lnTo>
                      <a:lnTo>
                        <a:pt x="31" y="64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14" name="Rectangle 712"/>
                <p:cNvSpPr>
                  <a:spLocks noChangeArrowheads="1"/>
                </p:cNvSpPr>
                <p:nvPr/>
              </p:nvSpPr>
              <p:spPr bwMode="auto">
                <a:xfrm>
                  <a:off x="4467" y="2687"/>
                  <a:ext cx="81" cy="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15" name="Rectangle 713"/>
                <p:cNvSpPr>
                  <a:spLocks noChangeArrowheads="1"/>
                </p:cNvSpPr>
                <p:nvPr/>
              </p:nvSpPr>
              <p:spPr bwMode="auto">
                <a:xfrm>
                  <a:off x="4466" y="2689"/>
                  <a:ext cx="0" cy="2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endParaRPr kumimoji="1" lang="en-US" sz="2400" dirty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16" name="Rectangle 714"/>
                <p:cNvSpPr>
                  <a:spLocks noChangeArrowheads="1"/>
                </p:cNvSpPr>
                <p:nvPr/>
              </p:nvSpPr>
              <p:spPr bwMode="auto">
                <a:xfrm>
                  <a:off x="4498" y="2689"/>
                  <a:ext cx="0" cy="2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endParaRPr kumimoji="1" lang="en-US" sz="2400" dirty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17" name="Rectangle 715"/>
                <p:cNvSpPr>
                  <a:spLocks noChangeArrowheads="1"/>
                </p:cNvSpPr>
                <p:nvPr/>
              </p:nvSpPr>
              <p:spPr bwMode="auto">
                <a:xfrm>
                  <a:off x="4496" y="2687"/>
                  <a:ext cx="81" cy="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18" name="Rectangle 716"/>
                <p:cNvSpPr>
                  <a:spLocks noChangeArrowheads="1"/>
                </p:cNvSpPr>
                <p:nvPr/>
              </p:nvSpPr>
              <p:spPr bwMode="auto">
                <a:xfrm>
                  <a:off x="4495" y="2689"/>
                  <a:ext cx="0" cy="2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endParaRPr kumimoji="1" lang="en-US" sz="2400" dirty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19" name="Rectangle 717"/>
                <p:cNvSpPr>
                  <a:spLocks noChangeArrowheads="1"/>
                </p:cNvSpPr>
                <p:nvPr/>
              </p:nvSpPr>
              <p:spPr bwMode="auto">
                <a:xfrm>
                  <a:off x="4527" y="2689"/>
                  <a:ext cx="18" cy="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700">
                      <a:solidFill>
                        <a:srgbClr val="0000FF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20" name="Rectangle 718"/>
                <p:cNvSpPr>
                  <a:spLocks noChangeArrowheads="1"/>
                </p:cNvSpPr>
                <p:nvPr/>
              </p:nvSpPr>
              <p:spPr bwMode="auto">
                <a:xfrm>
                  <a:off x="4526" y="2687"/>
                  <a:ext cx="81" cy="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22" name="Rectangle 720"/>
                <p:cNvSpPr>
                  <a:spLocks noChangeArrowheads="1"/>
                </p:cNvSpPr>
                <p:nvPr/>
              </p:nvSpPr>
              <p:spPr bwMode="auto">
                <a:xfrm>
                  <a:off x="4556" y="2689"/>
                  <a:ext cx="18" cy="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700">
                      <a:solidFill>
                        <a:srgbClr val="0000FF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23" name="Rectangle 721"/>
                <p:cNvSpPr>
                  <a:spLocks noChangeArrowheads="1"/>
                </p:cNvSpPr>
                <p:nvPr/>
              </p:nvSpPr>
              <p:spPr bwMode="auto">
                <a:xfrm>
                  <a:off x="4559" y="2682"/>
                  <a:ext cx="205" cy="1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25" name="Rectangle 723"/>
                <p:cNvSpPr>
                  <a:spLocks noChangeArrowheads="1"/>
                </p:cNvSpPr>
                <p:nvPr/>
              </p:nvSpPr>
              <p:spPr bwMode="auto">
                <a:xfrm>
                  <a:off x="4659" y="2687"/>
                  <a:ext cx="44" cy="2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>
                      <a:solidFill>
                        <a:srgbClr val="0000FF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26" name="Rectangle 724"/>
                <p:cNvSpPr>
                  <a:spLocks noChangeArrowheads="1"/>
                </p:cNvSpPr>
                <p:nvPr/>
              </p:nvSpPr>
              <p:spPr bwMode="auto">
                <a:xfrm>
                  <a:off x="4682" y="2682"/>
                  <a:ext cx="173" cy="1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28" name="Rectangle 726"/>
                <p:cNvSpPr>
                  <a:spLocks noChangeArrowheads="1"/>
                </p:cNvSpPr>
                <p:nvPr/>
              </p:nvSpPr>
              <p:spPr bwMode="auto">
                <a:xfrm>
                  <a:off x="4752" y="2687"/>
                  <a:ext cx="44" cy="2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dirty="0">
                      <a:solidFill>
                        <a:srgbClr val="0000FF"/>
                      </a:solidFill>
                      <a:latin typeface="Arial" pitchFamily="34" charset="0"/>
                    </a:rPr>
                    <a:t> </a:t>
                  </a:r>
                  <a:endParaRPr kumimoji="1" lang="en-US" sz="2400" dirty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29" name="Rectangle 727"/>
                <p:cNvSpPr>
                  <a:spLocks noChangeArrowheads="1"/>
                </p:cNvSpPr>
                <p:nvPr/>
              </p:nvSpPr>
              <p:spPr bwMode="auto">
                <a:xfrm>
                  <a:off x="5166" y="2684"/>
                  <a:ext cx="195" cy="16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30" name="Rectangle 728"/>
                <p:cNvSpPr>
                  <a:spLocks noChangeArrowheads="1"/>
                </p:cNvSpPr>
                <p:nvPr/>
              </p:nvSpPr>
              <p:spPr bwMode="auto">
                <a:xfrm>
                  <a:off x="5152" y="2618"/>
                  <a:ext cx="91" cy="2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dirty="0">
                      <a:solidFill>
                        <a:srgbClr val="000000"/>
                      </a:solidFill>
                      <a:latin typeface="Arial" pitchFamily="34" charset="0"/>
                    </a:rPr>
                    <a:t>Y</a:t>
                  </a:r>
                  <a:endParaRPr kumimoji="1" lang="en-US" sz="2400" dirty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31" name="Rectangle 729"/>
                <p:cNvSpPr>
                  <a:spLocks noChangeArrowheads="1"/>
                </p:cNvSpPr>
                <p:nvPr/>
              </p:nvSpPr>
              <p:spPr bwMode="auto">
                <a:xfrm>
                  <a:off x="5259" y="2689"/>
                  <a:ext cx="44" cy="2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>
                      <a:solidFill>
                        <a:srgbClr val="000000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32" name="Rectangle 730"/>
                <p:cNvSpPr>
                  <a:spLocks noChangeArrowheads="1"/>
                </p:cNvSpPr>
                <p:nvPr/>
              </p:nvSpPr>
              <p:spPr bwMode="auto">
                <a:xfrm>
                  <a:off x="4867" y="2392"/>
                  <a:ext cx="214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33" name="Rectangle 731"/>
                <p:cNvSpPr>
                  <a:spLocks noChangeArrowheads="1"/>
                </p:cNvSpPr>
                <p:nvPr/>
              </p:nvSpPr>
              <p:spPr bwMode="auto">
                <a:xfrm>
                  <a:off x="4867" y="2398"/>
                  <a:ext cx="102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2000">
                      <a:solidFill>
                        <a:srgbClr val="000000"/>
                      </a:solidFill>
                      <a:latin typeface="Arial" pitchFamily="34" charset="0"/>
                    </a:rPr>
                    <a:t>+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34" name="Rectangle 732"/>
                <p:cNvSpPr>
                  <a:spLocks noChangeArrowheads="1"/>
                </p:cNvSpPr>
                <p:nvPr/>
              </p:nvSpPr>
              <p:spPr bwMode="auto">
                <a:xfrm>
                  <a:off x="4957" y="2398"/>
                  <a:ext cx="48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2000">
                      <a:solidFill>
                        <a:srgbClr val="000000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35" name="Rectangle 733"/>
                <p:cNvSpPr>
                  <a:spLocks noChangeArrowheads="1"/>
                </p:cNvSpPr>
                <p:nvPr/>
              </p:nvSpPr>
              <p:spPr bwMode="auto">
                <a:xfrm>
                  <a:off x="5447" y="2392"/>
                  <a:ext cx="213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36" name="Rectangle 734"/>
                <p:cNvSpPr>
                  <a:spLocks noChangeArrowheads="1"/>
                </p:cNvSpPr>
                <p:nvPr/>
              </p:nvSpPr>
              <p:spPr bwMode="auto">
                <a:xfrm>
                  <a:off x="5446" y="2398"/>
                  <a:ext cx="102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2000">
                      <a:solidFill>
                        <a:srgbClr val="000000"/>
                      </a:solidFill>
                      <a:latin typeface="Arial" pitchFamily="34" charset="0"/>
                    </a:rPr>
                    <a:t>+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37" name="Rectangle 735"/>
                <p:cNvSpPr>
                  <a:spLocks noChangeArrowheads="1"/>
                </p:cNvSpPr>
                <p:nvPr/>
              </p:nvSpPr>
              <p:spPr bwMode="auto">
                <a:xfrm>
                  <a:off x="5537" y="2398"/>
                  <a:ext cx="48" cy="1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2000">
                      <a:solidFill>
                        <a:srgbClr val="000000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38" name="Line 736"/>
                <p:cNvSpPr>
                  <a:spLocks noChangeShapeType="1"/>
                </p:cNvSpPr>
                <p:nvPr/>
              </p:nvSpPr>
              <p:spPr bwMode="auto">
                <a:xfrm>
                  <a:off x="5217" y="2483"/>
                  <a:ext cx="34" cy="1"/>
                </a:xfrm>
                <a:prstGeom prst="line">
                  <a:avLst/>
                </a:prstGeom>
                <a:noFill/>
                <a:ln w="31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39" name="Freeform 737"/>
                <p:cNvSpPr>
                  <a:spLocks/>
                </p:cNvSpPr>
                <p:nvPr/>
              </p:nvSpPr>
              <p:spPr bwMode="auto">
                <a:xfrm>
                  <a:off x="5241" y="2473"/>
                  <a:ext cx="19" cy="20"/>
                </a:xfrm>
                <a:custGeom>
                  <a:avLst/>
                  <a:gdLst>
                    <a:gd name="T0" fmla="*/ 10 w 19"/>
                    <a:gd name="T1" fmla="*/ 10 h 20"/>
                    <a:gd name="T2" fmla="*/ 0 w 19"/>
                    <a:gd name="T3" fmla="*/ 0 h 20"/>
                    <a:gd name="T4" fmla="*/ 10 w 19"/>
                    <a:gd name="T5" fmla="*/ 0 h 20"/>
                    <a:gd name="T6" fmla="*/ 19 w 19"/>
                    <a:gd name="T7" fmla="*/ 10 h 20"/>
                    <a:gd name="T8" fmla="*/ 10 w 19"/>
                    <a:gd name="T9" fmla="*/ 20 h 20"/>
                    <a:gd name="T10" fmla="*/ 0 w 19"/>
                    <a:gd name="T11" fmla="*/ 20 h 20"/>
                    <a:gd name="T12" fmla="*/ 10 w 19"/>
                    <a:gd name="T13" fmla="*/ 10 h 20"/>
                    <a:gd name="T14" fmla="*/ 0 w 19"/>
                    <a:gd name="T15" fmla="*/ 0 h 20"/>
                    <a:gd name="T16" fmla="*/ 10 w 19"/>
                    <a:gd name="T17" fmla="*/ 10 h 2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9"/>
                    <a:gd name="T28" fmla="*/ 0 h 20"/>
                    <a:gd name="T29" fmla="*/ 19 w 19"/>
                    <a:gd name="T30" fmla="*/ 20 h 20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9" h="20">
                      <a:moveTo>
                        <a:pt x="10" y="10"/>
                      </a:moveTo>
                      <a:lnTo>
                        <a:pt x="0" y="0"/>
                      </a:lnTo>
                      <a:lnTo>
                        <a:pt x="10" y="0"/>
                      </a:lnTo>
                      <a:lnTo>
                        <a:pt x="19" y="10"/>
                      </a:lnTo>
                      <a:lnTo>
                        <a:pt x="10" y="20"/>
                      </a:lnTo>
                      <a:lnTo>
                        <a:pt x="0" y="20"/>
                      </a:lnTo>
                      <a:lnTo>
                        <a:pt x="10" y="10"/>
                      </a:lnTo>
                      <a:lnTo>
                        <a:pt x="0" y="0"/>
                      </a:lnTo>
                      <a:lnTo>
                        <a:pt x="10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0" name="Freeform 738"/>
                <p:cNvSpPr>
                  <a:spLocks/>
                </p:cNvSpPr>
                <p:nvPr/>
              </p:nvSpPr>
              <p:spPr bwMode="auto">
                <a:xfrm>
                  <a:off x="5166" y="2544"/>
                  <a:ext cx="63" cy="63"/>
                </a:xfrm>
                <a:custGeom>
                  <a:avLst/>
                  <a:gdLst>
                    <a:gd name="T0" fmla="*/ 31 w 63"/>
                    <a:gd name="T1" fmla="*/ 63 h 63"/>
                    <a:gd name="T2" fmla="*/ 26 w 63"/>
                    <a:gd name="T3" fmla="*/ 63 h 63"/>
                    <a:gd name="T4" fmla="*/ 20 w 63"/>
                    <a:gd name="T5" fmla="*/ 61 h 63"/>
                    <a:gd name="T6" fmla="*/ 14 w 63"/>
                    <a:gd name="T7" fmla="*/ 59 h 63"/>
                    <a:gd name="T8" fmla="*/ 8 w 63"/>
                    <a:gd name="T9" fmla="*/ 55 h 63"/>
                    <a:gd name="T10" fmla="*/ 6 w 63"/>
                    <a:gd name="T11" fmla="*/ 49 h 63"/>
                    <a:gd name="T12" fmla="*/ 2 w 63"/>
                    <a:gd name="T13" fmla="*/ 43 h 63"/>
                    <a:gd name="T14" fmla="*/ 0 w 63"/>
                    <a:gd name="T15" fmla="*/ 39 h 63"/>
                    <a:gd name="T16" fmla="*/ 0 w 63"/>
                    <a:gd name="T17" fmla="*/ 31 h 63"/>
                    <a:gd name="T18" fmla="*/ 0 w 63"/>
                    <a:gd name="T19" fmla="*/ 25 h 63"/>
                    <a:gd name="T20" fmla="*/ 2 w 63"/>
                    <a:gd name="T21" fmla="*/ 19 h 63"/>
                    <a:gd name="T22" fmla="*/ 6 w 63"/>
                    <a:gd name="T23" fmla="*/ 14 h 63"/>
                    <a:gd name="T24" fmla="*/ 8 w 63"/>
                    <a:gd name="T25" fmla="*/ 10 h 63"/>
                    <a:gd name="T26" fmla="*/ 14 w 63"/>
                    <a:gd name="T27" fmla="*/ 6 h 63"/>
                    <a:gd name="T28" fmla="*/ 20 w 63"/>
                    <a:gd name="T29" fmla="*/ 2 h 63"/>
                    <a:gd name="T30" fmla="*/ 26 w 63"/>
                    <a:gd name="T31" fmla="*/ 0 h 63"/>
                    <a:gd name="T32" fmla="*/ 31 w 63"/>
                    <a:gd name="T33" fmla="*/ 0 h 63"/>
                    <a:gd name="T34" fmla="*/ 37 w 63"/>
                    <a:gd name="T35" fmla="*/ 0 h 63"/>
                    <a:gd name="T36" fmla="*/ 43 w 63"/>
                    <a:gd name="T37" fmla="*/ 2 h 63"/>
                    <a:gd name="T38" fmla="*/ 49 w 63"/>
                    <a:gd name="T39" fmla="*/ 6 h 63"/>
                    <a:gd name="T40" fmla="*/ 55 w 63"/>
                    <a:gd name="T41" fmla="*/ 10 h 63"/>
                    <a:gd name="T42" fmla="*/ 57 w 63"/>
                    <a:gd name="T43" fmla="*/ 14 h 63"/>
                    <a:gd name="T44" fmla="*/ 61 w 63"/>
                    <a:gd name="T45" fmla="*/ 19 h 63"/>
                    <a:gd name="T46" fmla="*/ 63 w 63"/>
                    <a:gd name="T47" fmla="*/ 25 h 63"/>
                    <a:gd name="T48" fmla="*/ 63 w 63"/>
                    <a:gd name="T49" fmla="*/ 31 h 63"/>
                    <a:gd name="T50" fmla="*/ 63 w 63"/>
                    <a:gd name="T51" fmla="*/ 39 h 63"/>
                    <a:gd name="T52" fmla="*/ 61 w 63"/>
                    <a:gd name="T53" fmla="*/ 43 h 63"/>
                    <a:gd name="T54" fmla="*/ 57 w 63"/>
                    <a:gd name="T55" fmla="*/ 49 h 63"/>
                    <a:gd name="T56" fmla="*/ 55 w 63"/>
                    <a:gd name="T57" fmla="*/ 55 h 63"/>
                    <a:gd name="T58" fmla="*/ 49 w 63"/>
                    <a:gd name="T59" fmla="*/ 59 h 63"/>
                    <a:gd name="T60" fmla="*/ 43 w 63"/>
                    <a:gd name="T61" fmla="*/ 61 h 63"/>
                    <a:gd name="T62" fmla="*/ 37 w 63"/>
                    <a:gd name="T63" fmla="*/ 63 h 63"/>
                    <a:gd name="T64" fmla="*/ 31 w 63"/>
                    <a:gd name="T65" fmla="*/ 63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31" y="63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1" name="Freeform 739"/>
                <p:cNvSpPr>
                  <a:spLocks/>
                </p:cNvSpPr>
                <p:nvPr/>
              </p:nvSpPr>
              <p:spPr bwMode="auto">
                <a:xfrm>
                  <a:off x="5166" y="2544"/>
                  <a:ext cx="63" cy="63"/>
                </a:xfrm>
                <a:custGeom>
                  <a:avLst/>
                  <a:gdLst>
                    <a:gd name="T0" fmla="*/ 31 w 63"/>
                    <a:gd name="T1" fmla="*/ 63 h 63"/>
                    <a:gd name="T2" fmla="*/ 31 w 63"/>
                    <a:gd name="T3" fmla="*/ 63 h 63"/>
                    <a:gd name="T4" fmla="*/ 26 w 63"/>
                    <a:gd name="T5" fmla="*/ 63 h 63"/>
                    <a:gd name="T6" fmla="*/ 20 w 63"/>
                    <a:gd name="T7" fmla="*/ 61 h 63"/>
                    <a:gd name="T8" fmla="*/ 14 w 63"/>
                    <a:gd name="T9" fmla="*/ 59 h 63"/>
                    <a:gd name="T10" fmla="*/ 8 w 63"/>
                    <a:gd name="T11" fmla="*/ 55 h 63"/>
                    <a:gd name="T12" fmla="*/ 6 w 63"/>
                    <a:gd name="T13" fmla="*/ 49 h 63"/>
                    <a:gd name="T14" fmla="*/ 2 w 63"/>
                    <a:gd name="T15" fmla="*/ 43 h 63"/>
                    <a:gd name="T16" fmla="*/ 0 w 63"/>
                    <a:gd name="T17" fmla="*/ 39 h 63"/>
                    <a:gd name="T18" fmla="*/ 0 w 63"/>
                    <a:gd name="T19" fmla="*/ 31 h 63"/>
                    <a:gd name="T20" fmla="*/ 0 w 63"/>
                    <a:gd name="T21" fmla="*/ 25 h 63"/>
                    <a:gd name="T22" fmla="*/ 2 w 63"/>
                    <a:gd name="T23" fmla="*/ 19 h 63"/>
                    <a:gd name="T24" fmla="*/ 6 w 63"/>
                    <a:gd name="T25" fmla="*/ 14 h 63"/>
                    <a:gd name="T26" fmla="*/ 8 w 63"/>
                    <a:gd name="T27" fmla="*/ 10 h 63"/>
                    <a:gd name="T28" fmla="*/ 14 w 63"/>
                    <a:gd name="T29" fmla="*/ 6 h 63"/>
                    <a:gd name="T30" fmla="*/ 20 w 63"/>
                    <a:gd name="T31" fmla="*/ 2 h 63"/>
                    <a:gd name="T32" fmla="*/ 26 w 63"/>
                    <a:gd name="T33" fmla="*/ 0 h 63"/>
                    <a:gd name="T34" fmla="*/ 31 w 63"/>
                    <a:gd name="T35" fmla="*/ 0 h 63"/>
                    <a:gd name="T36" fmla="*/ 37 w 63"/>
                    <a:gd name="T37" fmla="*/ 0 h 63"/>
                    <a:gd name="T38" fmla="*/ 43 w 63"/>
                    <a:gd name="T39" fmla="*/ 2 h 63"/>
                    <a:gd name="T40" fmla="*/ 49 w 63"/>
                    <a:gd name="T41" fmla="*/ 6 h 63"/>
                    <a:gd name="T42" fmla="*/ 55 w 63"/>
                    <a:gd name="T43" fmla="*/ 10 h 63"/>
                    <a:gd name="T44" fmla="*/ 57 w 63"/>
                    <a:gd name="T45" fmla="*/ 14 h 63"/>
                    <a:gd name="T46" fmla="*/ 61 w 63"/>
                    <a:gd name="T47" fmla="*/ 19 h 63"/>
                    <a:gd name="T48" fmla="*/ 63 w 63"/>
                    <a:gd name="T49" fmla="*/ 25 h 63"/>
                    <a:gd name="T50" fmla="*/ 63 w 63"/>
                    <a:gd name="T51" fmla="*/ 31 h 63"/>
                    <a:gd name="T52" fmla="*/ 63 w 63"/>
                    <a:gd name="T53" fmla="*/ 39 h 63"/>
                    <a:gd name="T54" fmla="*/ 61 w 63"/>
                    <a:gd name="T55" fmla="*/ 43 h 63"/>
                    <a:gd name="T56" fmla="*/ 57 w 63"/>
                    <a:gd name="T57" fmla="*/ 49 h 63"/>
                    <a:gd name="T58" fmla="*/ 55 w 63"/>
                    <a:gd name="T59" fmla="*/ 55 h 63"/>
                    <a:gd name="T60" fmla="*/ 49 w 63"/>
                    <a:gd name="T61" fmla="*/ 59 h 63"/>
                    <a:gd name="T62" fmla="*/ 43 w 63"/>
                    <a:gd name="T63" fmla="*/ 61 h 63"/>
                    <a:gd name="T64" fmla="*/ 37 w 63"/>
                    <a:gd name="T65" fmla="*/ 63 h 63"/>
                    <a:gd name="T66" fmla="*/ 31 w 63"/>
                    <a:gd name="T67" fmla="*/ 63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31" y="63"/>
                      </a:move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2" name="Freeform 740"/>
                <p:cNvSpPr>
                  <a:spLocks/>
                </p:cNvSpPr>
                <p:nvPr/>
              </p:nvSpPr>
              <p:spPr bwMode="auto">
                <a:xfrm>
                  <a:off x="5093" y="2479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7 w 63"/>
                    <a:gd name="T3" fmla="*/ 0 h 65"/>
                    <a:gd name="T4" fmla="*/ 43 w 63"/>
                    <a:gd name="T5" fmla="*/ 2 h 65"/>
                    <a:gd name="T6" fmla="*/ 49 w 63"/>
                    <a:gd name="T7" fmla="*/ 6 h 65"/>
                    <a:gd name="T8" fmla="*/ 55 w 63"/>
                    <a:gd name="T9" fmla="*/ 10 h 65"/>
                    <a:gd name="T10" fmla="*/ 59 w 63"/>
                    <a:gd name="T11" fmla="*/ 14 h 65"/>
                    <a:gd name="T12" fmla="*/ 61 w 63"/>
                    <a:gd name="T13" fmla="*/ 19 h 65"/>
                    <a:gd name="T14" fmla="*/ 63 w 63"/>
                    <a:gd name="T15" fmla="*/ 25 h 65"/>
                    <a:gd name="T16" fmla="*/ 63 w 63"/>
                    <a:gd name="T17" fmla="*/ 31 h 65"/>
                    <a:gd name="T18" fmla="*/ 63 w 63"/>
                    <a:gd name="T19" fmla="*/ 39 h 65"/>
                    <a:gd name="T20" fmla="*/ 61 w 63"/>
                    <a:gd name="T21" fmla="*/ 45 h 65"/>
                    <a:gd name="T22" fmla="*/ 59 w 63"/>
                    <a:gd name="T23" fmla="*/ 51 h 65"/>
                    <a:gd name="T24" fmla="*/ 55 w 63"/>
                    <a:gd name="T25" fmla="*/ 55 h 65"/>
                    <a:gd name="T26" fmla="*/ 49 w 63"/>
                    <a:gd name="T27" fmla="*/ 59 h 65"/>
                    <a:gd name="T28" fmla="*/ 43 w 63"/>
                    <a:gd name="T29" fmla="*/ 61 h 65"/>
                    <a:gd name="T30" fmla="*/ 37 w 63"/>
                    <a:gd name="T31" fmla="*/ 63 h 65"/>
                    <a:gd name="T32" fmla="*/ 32 w 63"/>
                    <a:gd name="T33" fmla="*/ 65 h 65"/>
                    <a:gd name="T34" fmla="*/ 26 w 63"/>
                    <a:gd name="T35" fmla="*/ 63 h 65"/>
                    <a:gd name="T36" fmla="*/ 20 w 63"/>
                    <a:gd name="T37" fmla="*/ 61 h 65"/>
                    <a:gd name="T38" fmla="*/ 14 w 63"/>
                    <a:gd name="T39" fmla="*/ 59 h 65"/>
                    <a:gd name="T40" fmla="*/ 10 w 63"/>
                    <a:gd name="T41" fmla="*/ 55 h 65"/>
                    <a:gd name="T42" fmla="*/ 6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39 h 65"/>
                    <a:gd name="T48" fmla="*/ 0 w 63"/>
                    <a:gd name="T49" fmla="*/ 31 h 65"/>
                    <a:gd name="T50" fmla="*/ 0 w 63"/>
                    <a:gd name="T51" fmla="*/ 25 h 65"/>
                    <a:gd name="T52" fmla="*/ 2 w 63"/>
                    <a:gd name="T53" fmla="*/ 19 h 65"/>
                    <a:gd name="T54" fmla="*/ 6 w 63"/>
                    <a:gd name="T55" fmla="*/ 14 h 65"/>
                    <a:gd name="T56" fmla="*/ 10 w 63"/>
                    <a:gd name="T57" fmla="*/ 10 h 65"/>
                    <a:gd name="T58" fmla="*/ 14 w 63"/>
                    <a:gd name="T59" fmla="*/ 6 h 65"/>
                    <a:gd name="T60" fmla="*/ 20 w 63"/>
                    <a:gd name="T61" fmla="*/ 2 h 65"/>
                    <a:gd name="T62" fmla="*/ 26 w 63"/>
                    <a:gd name="T63" fmla="*/ 0 h 65"/>
                    <a:gd name="T64" fmla="*/ 32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0"/>
                      </a:move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3" name="Freeform 741"/>
                <p:cNvSpPr>
                  <a:spLocks/>
                </p:cNvSpPr>
                <p:nvPr/>
              </p:nvSpPr>
              <p:spPr bwMode="auto">
                <a:xfrm>
                  <a:off x="5093" y="2479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2 w 63"/>
                    <a:gd name="T3" fmla="*/ 0 h 65"/>
                    <a:gd name="T4" fmla="*/ 37 w 63"/>
                    <a:gd name="T5" fmla="*/ 0 h 65"/>
                    <a:gd name="T6" fmla="*/ 43 w 63"/>
                    <a:gd name="T7" fmla="*/ 2 h 65"/>
                    <a:gd name="T8" fmla="*/ 49 w 63"/>
                    <a:gd name="T9" fmla="*/ 6 h 65"/>
                    <a:gd name="T10" fmla="*/ 55 w 63"/>
                    <a:gd name="T11" fmla="*/ 10 h 65"/>
                    <a:gd name="T12" fmla="*/ 59 w 63"/>
                    <a:gd name="T13" fmla="*/ 14 h 65"/>
                    <a:gd name="T14" fmla="*/ 61 w 63"/>
                    <a:gd name="T15" fmla="*/ 19 h 65"/>
                    <a:gd name="T16" fmla="*/ 63 w 63"/>
                    <a:gd name="T17" fmla="*/ 25 h 65"/>
                    <a:gd name="T18" fmla="*/ 63 w 63"/>
                    <a:gd name="T19" fmla="*/ 31 h 65"/>
                    <a:gd name="T20" fmla="*/ 63 w 63"/>
                    <a:gd name="T21" fmla="*/ 39 h 65"/>
                    <a:gd name="T22" fmla="*/ 61 w 63"/>
                    <a:gd name="T23" fmla="*/ 45 h 65"/>
                    <a:gd name="T24" fmla="*/ 59 w 63"/>
                    <a:gd name="T25" fmla="*/ 51 h 65"/>
                    <a:gd name="T26" fmla="*/ 55 w 63"/>
                    <a:gd name="T27" fmla="*/ 55 h 65"/>
                    <a:gd name="T28" fmla="*/ 49 w 63"/>
                    <a:gd name="T29" fmla="*/ 59 h 65"/>
                    <a:gd name="T30" fmla="*/ 43 w 63"/>
                    <a:gd name="T31" fmla="*/ 61 h 65"/>
                    <a:gd name="T32" fmla="*/ 37 w 63"/>
                    <a:gd name="T33" fmla="*/ 63 h 65"/>
                    <a:gd name="T34" fmla="*/ 32 w 63"/>
                    <a:gd name="T35" fmla="*/ 65 h 65"/>
                    <a:gd name="T36" fmla="*/ 26 w 63"/>
                    <a:gd name="T37" fmla="*/ 63 h 65"/>
                    <a:gd name="T38" fmla="*/ 20 w 63"/>
                    <a:gd name="T39" fmla="*/ 61 h 65"/>
                    <a:gd name="T40" fmla="*/ 14 w 63"/>
                    <a:gd name="T41" fmla="*/ 59 h 65"/>
                    <a:gd name="T42" fmla="*/ 10 w 63"/>
                    <a:gd name="T43" fmla="*/ 55 h 65"/>
                    <a:gd name="T44" fmla="*/ 6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39 h 65"/>
                    <a:gd name="T50" fmla="*/ 0 w 63"/>
                    <a:gd name="T51" fmla="*/ 31 h 65"/>
                    <a:gd name="T52" fmla="*/ 0 w 63"/>
                    <a:gd name="T53" fmla="*/ 25 h 65"/>
                    <a:gd name="T54" fmla="*/ 2 w 63"/>
                    <a:gd name="T55" fmla="*/ 19 h 65"/>
                    <a:gd name="T56" fmla="*/ 6 w 63"/>
                    <a:gd name="T57" fmla="*/ 14 h 65"/>
                    <a:gd name="T58" fmla="*/ 10 w 63"/>
                    <a:gd name="T59" fmla="*/ 10 h 65"/>
                    <a:gd name="T60" fmla="*/ 14 w 63"/>
                    <a:gd name="T61" fmla="*/ 6 h 65"/>
                    <a:gd name="T62" fmla="*/ 20 w 63"/>
                    <a:gd name="T63" fmla="*/ 2 h 65"/>
                    <a:gd name="T64" fmla="*/ 26 w 63"/>
                    <a:gd name="T65" fmla="*/ 0 h 65"/>
                    <a:gd name="T66" fmla="*/ 32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4" name="Freeform 742"/>
                <p:cNvSpPr>
                  <a:spLocks/>
                </p:cNvSpPr>
                <p:nvPr/>
              </p:nvSpPr>
              <p:spPr bwMode="auto">
                <a:xfrm>
                  <a:off x="5113" y="2479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5 w 65"/>
                    <a:gd name="T3" fmla="*/ 63 h 65"/>
                    <a:gd name="T4" fmla="*/ 19 w 65"/>
                    <a:gd name="T5" fmla="*/ 61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2 w 65"/>
                    <a:gd name="T13" fmla="*/ 45 h 65"/>
                    <a:gd name="T14" fmla="*/ 2 w 65"/>
                    <a:gd name="T15" fmla="*/ 39 h 65"/>
                    <a:gd name="T16" fmla="*/ 0 w 65"/>
                    <a:gd name="T17" fmla="*/ 31 h 65"/>
                    <a:gd name="T18" fmla="*/ 2 w 65"/>
                    <a:gd name="T19" fmla="*/ 25 h 65"/>
                    <a:gd name="T20" fmla="*/ 2 w 65"/>
                    <a:gd name="T21" fmla="*/ 19 h 65"/>
                    <a:gd name="T22" fmla="*/ 6 w 65"/>
                    <a:gd name="T23" fmla="*/ 14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19 w 65"/>
                    <a:gd name="T29" fmla="*/ 2 h 65"/>
                    <a:gd name="T30" fmla="*/ 25 w 65"/>
                    <a:gd name="T31" fmla="*/ 0 h 65"/>
                    <a:gd name="T32" fmla="*/ 31 w 65"/>
                    <a:gd name="T33" fmla="*/ 0 h 65"/>
                    <a:gd name="T34" fmla="*/ 39 w 65"/>
                    <a:gd name="T35" fmla="*/ 0 h 65"/>
                    <a:gd name="T36" fmla="*/ 45 w 65"/>
                    <a:gd name="T37" fmla="*/ 2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4 h 65"/>
                    <a:gd name="T44" fmla="*/ 63 w 65"/>
                    <a:gd name="T45" fmla="*/ 19 h 65"/>
                    <a:gd name="T46" fmla="*/ 63 w 65"/>
                    <a:gd name="T47" fmla="*/ 25 h 65"/>
                    <a:gd name="T48" fmla="*/ 65 w 65"/>
                    <a:gd name="T49" fmla="*/ 31 h 65"/>
                    <a:gd name="T50" fmla="*/ 63 w 65"/>
                    <a:gd name="T51" fmla="*/ 39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1 h 65"/>
                    <a:gd name="T62" fmla="*/ 39 w 65"/>
                    <a:gd name="T63" fmla="*/ 63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5" name="Freeform 743"/>
                <p:cNvSpPr>
                  <a:spLocks/>
                </p:cNvSpPr>
                <p:nvPr/>
              </p:nvSpPr>
              <p:spPr bwMode="auto">
                <a:xfrm>
                  <a:off x="5113" y="2479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5 w 65"/>
                    <a:gd name="T5" fmla="*/ 63 h 65"/>
                    <a:gd name="T6" fmla="*/ 19 w 65"/>
                    <a:gd name="T7" fmla="*/ 61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2 w 65"/>
                    <a:gd name="T15" fmla="*/ 45 h 65"/>
                    <a:gd name="T16" fmla="*/ 2 w 65"/>
                    <a:gd name="T17" fmla="*/ 39 h 65"/>
                    <a:gd name="T18" fmla="*/ 0 w 65"/>
                    <a:gd name="T19" fmla="*/ 31 h 65"/>
                    <a:gd name="T20" fmla="*/ 2 w 65"/>
                    <a:gd name="T21" fmla="*/ 25 h 65"/>
                    <a:gd name="T22" fmla="*/ 2 w 65"/>
                    <a:gd name="T23" fmla="*/ 19 h 65"/>
                    <a:gd name="T24" fmla="*/ 6 w 65"/>
                    <a:gd name="T25" fmla="*/ 14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19 w 65"/>
                    <a:gd name="T31" fmla="*/ 2 h 65"/>
                    <a:gd name="T32" fmla="*/ 25 w 65"/>
                    <a:gd name="T33" fmla="*/ 0 h 65"/>
                    <a:gd name="T34" fmla="*/ 31 w 65"/>
                    <a:gd name="T35" fmla="*/ 0 h 65"/>
                    <a:gd name="T36" fmla="*/ 39 w 65"/>
                    <a:gd name="T37" fmla="*/ 0 h 65"/>
                    <a:gd name="T38" fmla="*/ 45 w 65"/>
                    <a:gd name="T39" fmla="*/ 2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4 h 65"/>
                    <a:gd name="T46" fmla="*/ 63 w 65"/>
                    <a:gd name="T47" fmla="*/ 19 h 65"/>
                    <a:gd name="T48" fmla="*/ 63 w 65"/>
                    <a:gd name="T49" fmla="*/ 25 h 65"/>
                    <a:gd name="T50" fmla="*/ 65 w 65"/>
                    <a:gd name="T51" fmla="*/ 31 h 65"/>
                    <a:gd name="T52" fmla="*/ 63 w 65"/>
                    <a:gd name="T53" fmla="*/ 39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1 h 65"/>
                    <a:gd name="T64" fmla="*/ 39 w 65"/>
                    <a:gd name="T65" fmla="*/ 63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6" name="Freeform 744"/>
                <p:cNvSpPr>
                  <a:spLocks/>
                </p:cNvSpPr>
                <p:nvPr/>
              </p:nvSpPr>
              <p:spPr bwMode="auto">
                <a:xfrm>
                  <a:off x="5103" y="2504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25 w 63"/>
                    <a:gd name="T3" fmla="*/ 63 h 65"/>
                    <a:gd name="T4" fmla="*/ 20 w 63"/>
                    <a:gd name="T5" fmla="*/ 61 h 65"/>
                    <a:gd name="T6" fmla="*/ 14 w 63"/>
                    <a:gd name="T7" fmla="*/ 59 h 65"/>
                    <a:gd name="T8" fmla="*/ 10 w 63"/>
                    <a:gd name="T9" fmla="*/ 55 h 65"/>
                    <a:gd name="T10" fmla="*/ 6 w 63"/>
                    <a:gd name="T11" fmla="*/ 50 h 65"/>
                    <a:gd name="T12" fmla="*/ 2 w 63"/>
                    <a:gd name="T13" fmla="*/ 46 h 65"/>
                    <a:gd name="T14" fmla="*/ 0 w 63"/>
                    <a:gd name="T15" fmla="*/ 40 h 65"/>
                    <a:gd name="T16" fmla="*/ 0 w 63"/>
                    <a:gd name="T17" fmla="*/ 32 h 65"/>
                    <a:gd name="T18" fmla="*/ 0 w 63"/>
                    <a:gd name="T19" fmla="*/ 26 h 65"/>
                    <a:gd name="T20" fmla="*/ 2 w 63"/>
                    <a:gd name="T21" fmla="*/ 20 h 65"/>
                    <a:gd name="T22" fmla="*/ 6 w 63"/>
                    <a:gd name="T23" fmla="*/ 14 h 65"/>
                    <a:gd name="T24" fmla="*/ 10 w 63"/>
                    <a:gd name="T25" fmla="*/ 10 h 65"/>
                    <a:gd name="T26" fmla="*/ 14 w 63"/>
                    <a:gd name="T27" fmla="*/ 6 h 65"/>
                    <a:gd name="T28" fmla="*/ 20 w 63"/>
                    <a:gd name="T29" fmla="*/ 2 h 65"/>
                    <a:gd name="T30" fmla="*/ 25 w 63"/>
                    <a:gd name="T31" fmla="*/ 0 h 65"/>
                    <a:gd name="T32" fmla="*/ 31 w 63"/>
                    <a:gd name="T33" fmla="*/ 0 h 65"/>
                    <a:gd name="T34" fmla="*/ 39 w 63"/>
                    <a:gd name="T35" fmla="*/ 0 h 65"/>
                    <a:gd name="T36" fmla="*/ 45 w 63"/>
                    <a:gd name="T37" fmla="*/ 2 h 65"/>
                    <a:gd name="T38" fmla="*/ 49 w 63"/>
                    <a:gd name="T39" fmla="*/ 6 h 65"/>
                    <a:gd name="T40" fmla="*/ 55 w 63"/>
                    <a:gd name="T41" fmla="*/ 10 h 65"/>
                    <a:gd name="T42" fmla="*/ 59 w 63"/>
                    <a:gd name="T43" fmla="*/ 14 h 65"/>
                    <a:gd name="T44" fmla="*/ 61 w 63"/>
                    <a:gd name="T45" fmla="*/ 20 h 65"/>
                    <a:gd name="T46" fmla="*/ 63 w 63"/>
                    <a:gd name="T47" fmla="*/ 26 h 65"/>
                    <a:gd name="T48" fmla="*/ 63 w 63"/>
                    <a:gd name="T49" fmla="*/ 32 h 65"/>
                    <a:gd name="T50" fmla="*/ 63 w 63"/>
                    <a:gd name="T51" fmla="*/ 40 h 65"/>
                    <a:gd name="T52" fmla="*/ 61 w 63"/>
                    <a:gd name="T53" fmla="*/ 46 h 65"/>
                    <a:gd name="T54" fmla="*/ 59 w 63"/>
                    <a:gd name="T55" fmla="*/ 50 h 65"/>
                    <a:gd name="T56" fmla="*/ 55 w 63"/>
                    <a:gd name="T57" fmla="*/ 55 h 65"/>
                    <a:gd name="T58" fmla="*/ 49 w 63"/>
                    <a:gd name="T59" fmla="*/ 59 h 65"/>
                    <a:gd name="T60" fmla="*/ 45 w 63"/>
                    <a:gd name="T61" fmla="*/ 61 h 65"/>
                    <a:gd name="T62" fmla="*/ 39 w 63"/>
                    <a:gd name="T63" fmla="*/ 63 h 65"/>
                    <a:gd name="T64" fmla="*/ 31 w 63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65"/>
                      </a:move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0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0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7" name="Freeform 745"/>
                <p:cNvSpPr>
                  <a:spLocks/>
                </p:cNvSpPr>
                <p:nvPr/>
              </p:nvSpPr>
              <p:spPr bwMode="auto">
                <a:xfrm>
                  <a:off x="5103" y="2504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31 w 63"/>
                    <a:gd name="T3" fmla="*/ 65 h 65"/>
                    <a:gd name="T4" fmla="*/ 25 w 63"/>
                    <a:gd name="T5" fmla="*/ 63 h 65"/>
                    <a:gd name="T6" fmla="*/ 20 w 63"/>
                    <a:gd name="T7" fmla="*/ 61 h 65"/>
                    <a:gd name="T8" fmla="*/ 14 w 63"/>
                    <a:gd name="T9" fmla="*/ 59 h 65"/>
                    <a:gd name="T10" fmla="*/ 10 w 63"/>
                    <a:gd name="T11" fmla="*/ 55 h 65"/>
                    <a:gd name="T12" fmla="*/ 6 w 63"/>
                    <a:gd name="T13" fmla="*/ 50 h 65"/>
                    <a:gd name="T14" fmla="*/ 2 w 63"/>
                    <a:gd name="T15" fmla="*/ 46 h 65"/>
                    <a:gd name="T16" fmla="*/ 0 w 63"/>
                    <a:gd name="T17" fmla="*/ 40 h 65"/>
                    <a:gd name="T18" fmla="*/ 0 w 63"/>
                    <a:gd name="T19" fmla="*/ 32 h 65"/>
                    <a:gd name="T20" fmla="*/ 0 w 63"/>
                    <a:gd name="T21" fmla="*/ 26 h 65"/>
                    <a:gd name="T22" fmla="*/ 2 w 63"/>
                    <a:gd name="T23" fmla="*/ 20 h 65"/>
                    <a:gd name="T24" fmla="*/ 6 w 63"/>
                    <a:gd name="T25" fmla="*/ 14 h 65"/>
                    <a:gd name="T26" fmla="*/ 10 w 63"/>
                    <a:gd name="T27" fmla="*/ 10 h 65"/>
                    <a:gd name="T28" fmla="*/ 14 w 63"/>
                    <a:gd name="T29" fmla="*/ 6 h 65"/>
                    <a:gd name="T30" fmla="*/ 20 w 63"/>
                    <a:gd name="T31" fmla="*/ 2 h 65"/>
                    <a:gd name="T32" fmla="*/ 25 w 63"/>
                    <a:gd name="T33" fmla="*/ 0 h 65"/>
                    <a:gd name="T34" fmla="*/ 31 w 63"/>
                    <a:gd name="T35" fmla="*/ 0 h 65"/>
                    <a:gd name="T36" fmla="*/ 39 w 63"/>
                    <a:gd name="T37" fmla="*/ 0 h 65"/>
                    <a:gd name="T38" fmla="*/ 45 w 63"/>
                    <a:gd name="T39" fmla="*/ 2 h 65"/>
                    <a:gd name="T40" fmla="*/ 49 w 63"/>
                    <a:gd name="T41" fmla="*/ 6 h 65"/>
                    <a:gd name="T42" fmla="*/ 55 w 63"/>
                    <a:gd name="T43" fmla="*/ 10 h 65"/>
                    <a:gd name="T44" fmla="*/ 59 w 63"/>
                    <a:gd name="T45" fmla="*/ 14 h 65"/>
                    <a:gd name="T46" fmla="*/ 61 w 63"/>
                    <a:gd name="T47" fmla="*/ 20 h 65"/>
                    <a:gd name="T48" fmla="*/ 63 w 63"/>
                    <a:gd name="T49" fmla="*/ 26 h 65"/>
                    <a:gd name="T50" fmla="*/ 63 w 63"/>
                    <a:gd name="T51" fmla="*/ 32 h 65"/>
                    <a:gd name="T52" fmla="*/ 63 w 63"/>
                    <a:gd name="T53" fmla="*/ 40 h 65"/>
                    <a:gd name="T54" fmla="*/ 61 w 63"/>
                    <a:gd name="T55" fmla="*/ 46 h 65"/>
                    <a:gd name="T56" fmla="*/ 59 w 63"/>
                    <a:gd name="T57" fmla="*/ 50 h 65"/>
                    <a:gd name="T58" fmla="*/ 55 w 63"/>
                    <a:gd name="T59" fmla="*/ 55 h 65"/>
                    <a:gd name="T60" fmla="*/ 49 w 63"/>
                    <a:gd name="T61" fmla="*/ 59 h 65"/>
                    <a:gd name="T62" fmla="*/ 45 w 63"/>
                    <a:gd name="T63" fmla="*/ 61 h 65"/>
                    <a:gd name="T64" fmla="*/ 39 w 63"/>
                    <a:gd name="T65" fmla="*/ 63 h 65"/>
                    <a:gd name="T66" fmla="*/ 31 w 63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0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0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8" name="Freeform 746"/>
                <p:cNvSpPr>
                  <a:spLocks/>
                </p:cNvSpPr>
                <p:nvPr/>
              </p:nvSpPr>
              <p:spPr bwMode="auto">
                <a:xfrm>
                  <a:off x="5138" y="2540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8 w 63"/>
                    <a:gd name="T3" fmla="*/ 2 h 65"/>
                    <a:gd name="T4" fmla="*/ 46 w 63"/>
                    <a:gd name="T5" fmla="*/ 4 h 65"/>
                    <a:gd name="T6" fmla="*/ 50 w 63"/>
                    <a:gd name="T7" fmla="*/ 6 h 65"/>
                    <a:gd name="T8" fmla="*/ 55 w 63"/>
                    <a:gd name="T9" fmla="*/ 10 h 65"/>
                    <a:gd name="T10" fmla="*/ 59 w 63"/>
                    <a:gd name="T11" fmla="*/ 14 h 65"/>
                    <a:gd name="T12" fmla="*/ 61 w 63"/>
                    <a:gd name="T13" fmla="*/ 19 h 65"/>
                    <a:gd name="T14" fmla="*/ 63 w 63"/>
                    <a:gd name="T15" fmla="*/ 25 h 65"/>
                    <a:gd name="T16" fmla="*/ 63 w 63"/>
                    <a:gd name="T17" fmla="*/ 33 h 65"/>
                    <a:gd name="T18" fmla="*/ 63 w 63"/>
                    <a:gd name="T19" fmla="*/ 39 h 65"/>
                    <a:gd name="T20" fmla="*/ 61 w 63"/>
                    <a:gd name="T21" fmla="*/ 45 h 65"/>
                    <a:gd name="T22" fmla="*/ 59 w 63"/>
                    <a:gd name="T23" fmla="*/ 51 h 65"/>
                    <a:gd name="T24" fmla="*/ 55 w 63"/>
                    <a:gd name="T25" fmla="*/ 55 h 65"/>
                    <a:gd name="T26" fmla="*/ 50 w 63"/>
                    <a:gd name="T27" fmla="*/ 59 h 65"/>
                    <a:gd name="T28" fmla="*/ 46 w 63"/>
                    <a:gd name="T29" fmla="*/ 63 h 65"/>
                    <a:gd name="T30" fmla="*/ 38 w 63"/>
                    <a:gd name="T31" fmla="*/ 65 h 65"/>
                    <a:gd name="T32" fmla="*/ 32 w 63"/>
                    <a:gd name="T33" fmla="*/ 65 h 65"/>
                    <a:gd name="T34" fmla="*/ 26 w 63"/>
                    <a:gd name="T35" fmla="*/ 65 h 65"/>
                    <a:gd name="T36" fmla="*/ 20 w 63"/>
                    <a:gd name="T37" fmla="*/ 63 h 65"/>
                    <a:gd name="T38" fmla="*/ 14 w 63"/>
                    <a:gd name="T39" fmla="*/ 59 h 65"/>
                    <a:gd name="T40" fmla="*/ 10 w 63"/>
                    <a:gd name="T41" fmla="*/ 55 h 65"/>
                    <a:gd name="T42" fmla="*/ 6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39 h 65"/>
                    <a:gd name="T48" fmla="*/ 0 w 63"/>
                    <a:gd name="T49" fmla="*/ 33 h 65"/>
                    <a:gd name="T50" fmla="*/ 0 w 63"/>
                    <a:gd name="T51" fmla="*/ 25 h 65"/>
                    <a:gd name="T52" fmla="*/ 2 w 63"/>
                    <a:gd name="T53" fmla="*/ 19 h 65"/>
                    <a:gd name="T54" fmla="*/ 6 w 63"/>
                    <a:gd name="T55" fmla="*/ 14 h 65"/>
                    <a:gd name="T56" fmla="*/ 10 w 63"/>
                    <a:gd name="T57" fmla="*/ 10 h 65"/>
                    <a:gd name="T58" fmla="*/ 14 w 63"/>
                    <a:gd name="T59" fmla="*/ 6 h 65"/>
                    <a:gd name="T60" fmla="*/ 20 w 63"/>
                    <a:gd name="T61" fmla="*/ 4 h 65"/>
                    <a:gd name="T62" fmla="*/ 26 w 63"/>
                    <a:gd name="T63" fmla="*/ 2 h 65"/>
                    <a:gd name="T64" fmla="*/ 32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0"/>
                      </a:moveTo>
                      <a:lnTo>
                        <a:pt x="38" y="2"/>
                      </a:lnTo>
                      <a:lnTo>
                        <a:pt x="46" y="4"/>
                      </a:lnTo>
                      <a:lnTo>
                        <a:pt x="50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0" y="59"/>
                      </a:lnTo>
                      <a:lnTo>
                        <a:pt x="46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49" name="Freeform 747"/>
                <p:cNvSpPr>
                  <a:spLocks/>
                </p:cNvSpPr>
                <p:nvPr/>
              </p:nvSpPr>
              <p:spPr bwMode="auto">
                <a:xfrm>
                  <a:off x="5138" y="2540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2 w 63"/>
                    <a:gd name="T3" fmla="*/ 0 h 65"/>
                    <a:gd name="T4" fmla="*/ 38 w 63"/>
                    <a:gd name="T5" fmla="*/ 2 h 65"/>
                    <a:gd name="T6" fmla="*/ 46 w 63"/>
                    <a:gd name="T7" fmla="*/ 4 h 65"/>
                    <a:gd name="T8" fmla="*/ 50 w 63"/>
                    <a:gd name="T9" fmla="*/ 6 h 65"/>
                    <a:gd name="T10" fmla="*/ 55 w 63"/>
                    <a:gd name="T11" fmla="*/ 10 h 65"/>
                    <a:gd name="T12" fmla="*/ 59 w 63"/>
                    <a:gd name="T13" fmla="*/ 14 h 65"/>
                    <a:gd name="T14" fmla="*/ 61 w 63"/>
                    <a:gd name="T15" fmla="*/ 19 h 65"/>
                    <a:gd name="T16" fmla="*/ 63 w 63"/>
                    <a:gd name="T17" fmla="*/ 25 h 65"/>
                    <a:gd name="T18" fmla="*/ 63 w 63"/>
                    <a:gd name="T19" fmla="*/ 33 h 65"/>
                    <a:gd name="T20" fmla="*/ 63 w 63"/>
                    <a:gd name="T21" fmla="*/ 39 h 65"/>
                    <a:gd name="T22" fmla="*/ 61 w 63"/>
                    <a:gd name="T23" fmla="*/ 45 h 65"/>
                    <a:gd name="T24" fmla="*/ 59 w 63"/>
                    <a:gd name="T25" fmla="*/ 51 h 65"/>
                    <a:gd name="T26" fmla="*/ 55 w 63"/>
                    <a:gd name="T27" fmla="*/ 55 h 65"/>
                    <a:gd name="T28" fmla="*/ 50 w 63"/>
                    <a:gd name="T29" fmla="*/ 59 h 65"/>
                    <a:gd name="T30" fmla="*/ 46 w 63"/>
                    <a:gd name="T31" fmla="*/ 63 h 65"/>
                    <a:gd name="T32" fmla="*/ 38 w 63"/>
                    <a:gd name="T33" fmla="*/ 65 h 65"/>
                    <a:gd name="T34" fmla="*/ 32 w 63"/>
                    <a:gd name="T35" fmla="*/ 65 h 65"/>
                    <a:gd name="T36" fmla="*/ 26 w 63"/>
                    <a:gd name="T37" fmla="*/ 65 h 65"/>
                    <a:gd name="T38" fmla="*/ 20 w 63"/>
                    <a:gd name="T39" fmla="*/ 63 h 65"/>
                    <a:gd name="T40" fmla="*/ 14 w 63"/>
                    <a:gd name="T41" fmla="*/ 59 h 65"/>
                    <a:gd name="T42" fmla="*/ 10 w 63"/>
                    <a:gd name="T43" fmla="*/ 55 h 65"/>
                    <a:gd name="T44" fmla="*/ 6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39 h 65"/>
                    <a:gd name="T50" fmla="*/ 0 w 63"/>
                    <a:gd name="T51" fmla="*/ 33 h 65"/>
                    <a:gd name="T52" fmla="*/ 0 w 63"/>
                    <a:gd name="T53" fmla="*/ 25 h 65"/>
                    <a:gd name="T54" fmla="*/ 2 w 63"/>
                    <a:gd name="T55" fmla="*/ 19 h 65"/>
                    <a:gd name="T56" fmla="*/ 6 w 63"/>
                    <a:gd name="T57" fmla="*/ 14 h 65"/>
                    <a:gd name="T58" fmla="*/ 10 w 63"/>
                    <a:gd name="T59" fmla="*/ 10 h 65"/>
                    <a:gd name="T60" fmla="*/ 14 w 63"/>
                    <a:gd name="T61" fmla="*/ 6 h 65"/>
                    <a:gd name="T62" fmla="*/ 20 w 63"/>
                    <a:gd name="T63" fmla="*/ 4 h 65"/>
                    <a:gd name="T64" fmla="*/ 26 w 63"/>
                    <a:gd name="T65" fmla="*/ 2 h 65"/>
                    <a:gd name="T66" fmla="*/ 32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6" y="4"/>
                      </a:lnTo>
                      <a:lnTo>
                        <a:pt x="50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0" y="59"/>
                      </a:lnTo>
                      <a:lnTo>
                        <a:pt x="46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0" name="Freeform 748"/>
                <p:cNvSpPr>
                  <a:spLocks/>
                </p:cNvSpPr>
                <p:nvPr/>
              </p:nvSpPr>
              <p:spPr bwMode="auto">
                <a:xfrm>
                  <a:off x="5162" y="2516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7 w 63"/>
                    <a:gd name="T3" fmla="*/ 0 h 65"/>
                    <a:gd name="T4" fmla="*/ 43 w 63"/>
                    <a:gd name="T5" fmla="*/ 2 h 65"/>
                    <a:gd name="T6" fmla="*/ 49 w 63"/>
                    <a:gd name="T7" fmla="*/ 6 h 65"/>
                    <a:gd name="T8" fmla="*/ 55 w 63"/>
                    <a:gd name="T9" fmla="*/ 10 h 65"/>
                    <a:gd name="T10" fmla="*/ 59 w 63"/>
                    <a:gd name="T11" fmla="*/ 14 h 65"/>
                    <a:gd name="T12" fmla="*/ 61 w 63"/>
                    <a:gd name="T13" fmla="*/ 20 h 65"/>
                    <a:gd name="T14" fmla="*/ 63 w 63"/>
                    <a:gd name="T15" fmla="*/ 26 h 65"/>
                    <a:gd name="T16" fmla="*/ 63 w 63"/>
                    <a:gd name="T17" fmla="*/ 32 h 65"/>
                    <a:gd name="T18" fmla="*/ 63 w 63"/>
                    <a:gd name="T19" fmla="*/ 40 h 65"/>
                    <a:gd name="T20" fmla="*/ 61 w 63"/>
                    <a:gd name="T21" fmla="*/ 45 h 65"/>
                    <a:gd name="T22" fmla="*/ 59 w 63"/>
                    <a:gd name="T23" fmla="*/ 49 h 65"/>
                    <a:gd name="T24" fmla="*/ 55 w 63"/>
                    <a:gd name="T25" fmla="*/ 55 h 65"/>
                    <a:gd name="T26" fmla="*/ 49 w 63"/>
                    <a:gd name="T27" fmla="*/ 59 h 65"/>
                    <a:gd name="T28" fmla="*/ 43 w 63"/>
                    <a:gd name="T29" fmla="*/ 63 h 65"/>
                    <a:gd name="T30" fmla="*/ 37 w 63"/>
                    <a:gd name="T31" fmla="*/ 63 h 65"/>
                    <a:gd name="T32" fmla="*/ 31 w 63"/>
                    <a:gd name="T33" fmla="*/ 65 h 65"/>
                    <a:gd name="T34" fmla="*/ 26 w 63"/>
                    <a:gd name="T35" fmla="*/ 63 h 65"/>
                    <a:gd name="T36" fmla="*/ 20 w 63"/>
                    <a:gd name="T37" fmla="*/ 63 h 65"/>
                    <a:gd name="T38" fmla="*/ 14 w 63"/>
                    <a:gd name="T39" fmla="*/ 59 h 65"/>
                    <a:gd name="T40" fmla="*/ 10 w 63"/>
                    <a:gd name="T41" fmla="*/ 55 h 65"/>
                    <a:gd name="T42" fmla="*/ 4 w 63"/>
                    <a:gd name="T43" fmla="*/ 49 h 65"/>
                    <a:gd name="T44" fmla="*/ 2 w 63"/>
                    <a:gd name="T45" fmla="*/ 45 h 65"/>
                    <a:gd name="T46" fmla="*/ 0 w 63"/>
                    <a:gd name="T47" fmla="*/ 40 h 65"/>
                    <a:gd name="T48" fmla="*/ 0 w 63"/>
                    <a:gd name="T49" fmla="*/ 32 h 65"/>
                    <a:gd name="T50" fmla="*/ 0 w 63"/>
                    <a:gd name="T51" fmla="*/ 26 h 65"/>
                    <a:gd name="T52" fmla="*/ 2 w 63"/>
                    <a:gd name="T53" fmla="*/ 20 h 65"/>
                    <a:gd name="T54" fmla="*/ 4 w 63"/>
                    <a:gd name="T55" fmla="*/ 14 h 65"/>
                    <a:gd name="T56" fmla="*/ 10 w 63"/>
                    <a:gd name="T57" fmla="*/ 10 h 65"/>
                    <a:gd name="T58" fmla="*/ 14 w 63"/>
                    <a:gd name="T59" fmla="*/ 6 h 65"/>
                    <a:gd name="T60" fmla="*/ 20 w 63"/>
                    <a:gd name="T61" fmla="*/ 2 h 65"/>
                    <a:gd name="T62" fmla="*/ 26 w 63"/>
                    <a:gd name="T63" fmla="*/ 0 h 65"/>
                    <a:gd name="T64" fmla="*/ 31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0"/>
                      </a:move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49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1" name="Freeform 749"/>
                <p:cNvSpPr>
                  <a:spLocks/>
                </p:cNvSpPr>
                <p:nvPr/>
              </p:nvSpPr>
              <p:spPr bwMode="auto">
                <a:xfrm>
                  <a:off x="5162" y="2516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1 w 63"/>
                    <a:gd name="T3" fmla="*/ 0 h 65"/>
                    <a:gd name="T4" fmla="*/ 37 w 63"/>
                    <a:gd name="T5" fmla="*/ 0 h 65"/>
                    <a:gd name="T6" fmla="*/ 43 w 63"/>
                    <a:gd name="T7" fmla="*/ 2 h 65"/>
                    <a:gd name="T8" fmla="*/ 49 w 63"/>
                    <a:gd name="T9" fmla="*/ 6 h 65"/>
                    <a:gd name="T10" fmla="*/ 55 w 63"/>
                    <a:gd name="T11" fmla="*/ 10 h 65"/>
                    <a:gd name="T12" fmla="*/ 59 w 63"/>
                    <a:gd name="T13" fmla="*/ 14 h 65"/>
                    <a:gd name="T14" fmla="*/ 61 w 63"/>
                    <a:gd name="T15" fmla="*/ 20 h 65"/>
                    <a:gd name="T16" fmla="*/ 63 w 63"/>
                    <a:gd name="T17" fmla="*/ 26 h 65"/>
                    <a:gd name="T18" fmla="*/ 63 w 63"/>
                    <a:gd name="T19" fmla="*/ 32 h 65"/>
                    <a:gd name="T20" fmla="*/ 63 w 63"/>
                    <a:gd name="T21" fmla="*/ 40 h 65"/>
                    <a:gd name="T22" fmla="*/ 61 w 63"/>
                    <a:gd name="T23" fmla="*/ 45 h 65"/>
                    <a:gd name="T24" fmla="*/ 59 w 63"/>
                    <a:gd name="T25" fmla="*/ 49 h 65"/>
                    <a:gd name="T26" fmla="*/ 55 w 63"/>
                    <a:gd name="T27" fmla="*/ 55 h 65"/>
                    <a:gd name="T28" fmla="*/ 49 w 63"/>
                    <a:gd name="T29" fmla="*/ 59 h 65"/>
                    <a:gd name="T30" fmla="*/ 43 w 63"/>
                    <a:gd name="T31" fmla="*/ 63 h 65"/>
                    <a:gd name="T32" fmla="*/ 37 w 63"/>
                    <a:gd name="T33" fmla="*/ 63 h 65"/>
                    <a:gd name="T34" fmla="*/ 31 w 63"/>
                    <a:gd name="T35" fmla="*/ 65 h 65"/>
                    <a:gd name="T36" fmla="*/ 26 w 63"/>
                    <a:gd name="T37" fmla="*/ 63 h 65"/>
                    <a:gd name="T38" fmla="*/ 20 w 63"/>
                    <a:gd name="T39" fmla="*/ 63 h 65"/>
                    <a:gd name="T40" fmla="*/ 14 w 63"/>
                    <a:gd name="T41" fmla="*/ 59 h 65"/>
                    <a:gd name="T42" fmla="*/ 10 w 63"/>
                    <a:gd name="T43" fmla="*/ 55 h 65"/>
                    <a:gd name="T44" fmla="*/ 4 w 63"/>
                    <a:gd name="T45" fmla="*/ 49 h 65"/>
                    <a:gd name="T46" fmla="*/ 2 w 63"/>
                    <a:gd name="T47" fmla="*/ 45 h 65"/>
                    <a:gd name="T48" fmla="*/ 0 w 63"/>
                    <a:gd name="T49" fmla="*/ 40 h 65"/>
                    <a:gd name="T50" fmla="*/ 0 w 63"/>
                    <a:gd name="T51" fmla="*/ 32 h 65"/>
                    <a:gd name="T52" fmla="*/ 0 w 63"/>
                    <a:gd name="T53" fmla="*/ 26 h 65"/>
                    <a:gd name="T54" fmla="*/ 2 w 63"/>
                    <a:gd name="T55" fmla="*/ 20 h 65"/>
                    <a:gd name="T56" fmla="*/ 4 w 63"/>
                    <a:gd name="T57" fmla="*/ 14 h 65"/>
                    <a:gd name="T58" fmla="*/ 10 w 63"/>
                    <a:gd name="T59" fmla="*/ 10 h 65"/>
                    <a:gd name="T60" fmla="*/ 14 w 63"/>
                    <a:gd name="T61" fmla="*/ 6 h 65"/>
                    <a:gd name="T62" fmla="*/ 20 w 63"/>
                    <a:gd name="T63" fmla="*/ 2 h 65"/>
                    <a:gd name="T64" fmla="*/ 26 w 63"/>
                    <a:gd name="T65" fmla="*/ 0 h 65"/>
                    <a:gd name="T66" fmla="*/ 31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49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2" name="Freeform 750"/>
                <p:cNvSpPr>
                  <a:spLocks/>
                </p:cNvSpPr>
                <p:nvPr/>
              </p:nvSpPr>
              <p:spPr bwMode="auto">
                <a:xfrm>
                  <a:off x="5121" y="2528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25 w 65"/>
                    <a:gd name="T3" fmla="*/ 65 h 65"/>
                    <a:gd name="T4" fmla="*/ 19 w 65"/>
                    <a:gd name="T5" fmla="*/ 63 h 65"/>
                    <a:gd name="T6" fmla="*/ 13 w 65"/>
                    <a:gd name="T7" fmla="*/ 61 h 65"/>
                    <a:gd name="T8" fmla="*/ 9 w 65"/>
                    <a:gd name="T9" fmla="*/ 55 h 65"/>
                    <a:gd name="T10" fmla="*/ 6 w 65"/>
                    <a:gd name="T11" fmla="*/ 51 h 65"/>
                    <a:gd name="T12" fmla="*/ 4 w 65"/>
                    <a:gd name="T13" fmla="*/ 45 h 65"/>
                    <a:gd name="T14" fmla="*/ 2 w 65"/>
                    <a:gd name="T15" fmla="*/ 39 h 65"/>
                    <a:gd name="T16" fmla="*/ 0 w 65"/>
                    <a:gd name="T17" fmla="*/ 33 h 65"/>
                    <a:gd name="T18" fmla="*/ 2 w 65"/>
                    <a:gd name="T19" fmla="*/ 26 h 65"/>
                    <a:gd name="T20" fmla="*/ 4 w 65"/>
                    <a:gd name="T21" fmla="*/ 22 h 65"/>
                    <a:gd name="T22" fmla="*/ 6 w 65"/>
                    <a:gd name="T23" fmla="*/ 16 h 65"/>
                    <a:gd name="T24" fmla="*/ 9 w 65"/>
                    <a:gd name="T25" fmla="*/ 10 h 65"/>
                    <a:gd name="T26" fmla="*/ 13 w 65"/>
                    <a:gd name="T27" fmla="*/ 6 h 65"/>
                    <a:gd name="T28" fmla="*/ 19 w 65"/>
                    <a:gd name="T29" fmla="*/ 4 h 65"/>
                    <a:gd name="T30" fmla="*/ 25 w 65"/>
                    <a:gd name="T31" fmla="*/ 2 h 65"/>
                    <a:gd name="T32" fmla="*/ 33 w 65"/>
                    <a:gd name="T33" fmla="*/ 0 h 65"/>
                    <a:gd name="T34" fmla="*/ 39 w 65"/>
                    <a:gd name="T35" fmla="*/ 2 h 65"/>
                    <a:gd name="T36" fmla="*/ 45 w 65"/>
                    <a:gd name="T37" fmla="*/ 4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6 h 65"/>
                    <a:gd name="T44" fmla="*/ 63 w 65"/>
                    <a:gd name="T45" fmla="*/ 22 h 65"/>
                    <a:gd name="T46" fmla="*/ 65 w 65"/>
                    <a:gd name="T47" fmla="*/ 26 h 65"/>
                    <a:gd name="T48" fmla="*/ 65 w 65"/>
                    <a:gd name="T49" fmla="*/ 33 h 65"/>
                    <a:gd name="T50" fmla="*/ 65 w 65"/>
                    <a:gd name="T51" fmla="*/ 39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61 h 65"/>
                    <a:gd name="T60" fmla="*/ 45 w 65"/>
                    <a:gd name="T61" fmla="*/ 63 h 65"/>
                    <a:gd name="T62" fmla="*/ 39 w 65"/>
                    <a:gd name="T63" fmla="*/ 65 h 65"/>
                    <a:gd name="T64" fmla="*/ 33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65"/>
                      </a:move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61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6"/>
                      </a:lnTo>
                      <a:lnTo>
                        <a:pt x="4" y="22"/>
                      </a:lnTo>
                      <a:lnTo>
                        <a:pt x="6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2"/>
                      </a:lnTo>
                      <a:lnTo>
                        <a:pt x="65" y="26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61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3" name="Freeform 751"/>
                <p:cNvSpPr>
                  <a:spLocks/>
                </p:cNvSpPr>
                <p:nvPr/>
              </p:nvSpPr>
              <p:spPr bwMode="auto">
                <a:xfrm>
                  <a:off x="5121" y="2528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33 w 65"/>
                    <a:gd name="T3" fmla="*/ 65 h 65"/>
                    <a:gd name="T4" fmla="*/ 25 w 65"/>
                    <a:gd name="T5" fmla="*/ 65 h 65"/>
                    <a:gd name="T6" fmla="*/ 19 w 65"/>
                    <a:gd name="T7" fmla="*/ 63 h 65"/>
                    <a:gd name="T8" fmla="*/ 13 w 65"/>
                    <a:gd name="T9" fmla="*/ 61 h 65"/>
                    <a:gd name="T10" fmla="*/ 9 w 65"/>
                    <a:gd name="T11" fmla="*/ 55 h 65"/>
                    <a:gd name="T12" fmla="*/ 6 w 65"/>
                    <a:gd name="T13" fmla="*/ 51 h 65"/>
                    <a:gd name="T14" fmla="*/ 4 w 65"/>
                    <a:gd name="T15" fmla="*/ 45 h 65"/>
                    <a:gd name="T16" fmla="*/ 2 w 65"/>
                    <a:gd name="T17" fmla="*/ 39 h 65"/>
                    <a:gd name="T18" fmla="*/ 0 w 65"/>
                    <a:gd name="T19" fmla="*/ 33 h 65"/>
                    <a:gd name="T20" fmla="*/ 2 w 65"/>
                    <a:gd name="T21" fmla="*/ 26 h 65"/>
                    <a:gd name="T22" fmla="*/ 4 w 65"/>
                    <a:gd name="T23" fmla="*/ 22 h 65"/>
                    <a:gd name="T24" fmla="*/ 6 w 65"/>
                    <a:gd name="T25" fmla="*/ 16 h 65"/>
                    <a:gd name="T26" fmla="*/ 9 w 65"/>
                    <a:gd name="T27" fmla="*/ 10 h 65"/>
                    <a:gd name="T28" fmla="*/ 13 w 65"/>
                    <a:gd name="T29" fmla="*/ 6 h 65"/>
                    <a:gd name="T30" fmla="*/ 19 w 65"/>
                    <a:gd name="T31" fmla="*/ 4 h 65"/>
                    <a:gd name="T32" fmla="*/ 25 w 65"/>
                    <a:gd name="T33" fmla="*/ 2 h 65"/>
                    <a:gd name="T34" fmla="*/ 33 w 65"/>
                    <a:gd name="T35" fmla="*/ 0 h 65"/>
                    <a:gd name="T36" fmla="*/ 39 w 65"/>
                    <a:gd name="T37" fmla="*/ 2 h 65"/>
                    <a:gd name="T38" fmla="*/ 45 w 65"/>
                    <a:gd name="T39" fmla="*/ 4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6 h 65"/>
                    <a:gd name="T46" fmla="*/ 63 w 65"/>
                    <a:gd name="T47" fmla="*/ 22 h 65"/>
                    <a:gd name="T48" fmla="*/ 65 w 65"/>
                    <a:gd name="T49" fmla="*/ 26 h 65"/>
                    <a:gd name="T50" fmla="*/ 65 w 65"/>
                    <a:gd name="T51" fmla="*/ 33 h 65"/>
                    <a:gd name="T52" fmla="*/ 65 w 65"/>
                    <a:gd name="T53" fmla="*/ 39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61 h 65"/>
                    <a:gd name="T62" fmla="*/ 45 w 65"/>
                    <a:gd name="T63" fmla="*/ 63 h 65"/>
                    <a:gd name="T64" fmla="*/ 39 w 65"/>
                    <a:gd name="T65" fmla="*/ 65 h 65"/>
                    <a:gd name="T66" fmla="*/ 33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65"/>
                      </a:moveTo>
                      <a:lnTo>
                        <a:pt x="33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61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6"/>
                      </a:lnTo>
                      <a:lnTo>
                        <a:pt x="4" y="22"/>
                      </a:lnTo>
                      <a:lnTo>
                        <a:pt x="6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2"/>
                      </a:lnTo>
                      <a:lnTo>
                        <a:pt x="65" y="26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61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4" name="Freeform 752"/>
                <p:cNvSpPr>
                  <a:spLocks/>
                </p:cNvSpPr>
                <p:nvPr/>
              </p:nvSpPr>
              <p:spPr bwMode="auto">
                <a:xfrm>
                  <a:off x="5160" y="2522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26 w 65"/>
                    <a:gd name="T3" fmla="*/ 63 h 65"/>
                    <a:gd name="T4" fmla="*/ 20 w 65"/>
                    <a:gd name="T5" fmla="*/ 61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4 w 65"/>
                    <a:gd name="T13" fmla="*/ 45 h 65"/>
                    <a:gd name="T14" fmla="*/ 2 w 65"/>
                    <a:gd name="T15" fmla="*/ 39 h 65"/>
                    <a:gd name="T16" fmla="*/ 0 w 65"/>
                    <a:gd name="T17" fmla="*/ 32 h 65"/>
                    <a:gd name="T18" fmla="*/ 2 w 65"/>
                    <a:gd name="T19" fmla="*/ 26 h 65"/>
                    <a:gd name="T20" fmla="*/ 4 w 65"/>
                    <a:gd name="T21" fmla="*/ 20 h 65"/>
                    <a:gd name="T22" fmla="*/ 6 w 65"/>
                    <a:gd name="T23" fmla="*/ 14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2 h 65"/>
                    <a:gd name="T30" fmla="*/ 26 w 65"/>
                    <a:gd name="T31" fmla="*/ 0 h 65"/>
                    <a:gd name="T32" fmla="*/ 33 w 65"/>
                    <a:gd name="T33" fmla="*/ 0 h 65"/>
                    <a:gd name="T34" fmla="*/ 39 w 65"/>
                    <a:gd name="T35" fmla="*/ 0 h 65"/>
                    <a:gd name="T36" fmla="*/ 45 w 65"/>
                    <a:gd name="T37" fmla="*/ 2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4 h 65"/>
                    <a:gd name="T44" fmla="*/ 63 w 65"/>
                    <a:gd name="T45" fmla="*/ 20 h 65"/>
                    <a:gd name="T46" fmla="*/ 65 w 65"/>
                    <a:gd name="T47" fmla="*/ 26 h 65"/>
                    <a:gd name="T48" fmla="*/ 65 w 65"/>
                    <a:gd name="T49" fmla="*/ 32 h 65"/>
                    <a:gd name="T50" fmla="*/ 65 w 65"/>
                    <a:gd name="T51" fmla="*/ 39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1 h 65"/>
                    <a:gd name="T62" fmla="*/ 39 w 65"/>
                    <a:gd name="T63" fmla="*/ 63 h 65"/>
                    <a:gd name="T64" fmla="*/ 33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65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5" name="Freeform 753"/>
                <p:cNvSpPr>
                  <a:spLocks/>
                </p:cNvSpPr>
                <p:nvPr/>
              </p:nvSpPr>
              <p:spPr bwMode="auto">
                <a:xfrm>
                  <a:off x="5160" y="2522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33 w 65"/>
                    <a:gd name="T3" fmla="*/ 65 h 65"/>
                    <a:gd name="T4" fmla="*/ 26 w 65"/>
                    <a:gd name="T5" fmla="*/ 63 h 65"/>
                    <a:gd name="T6" fmla="*/ 20 w 65"/>
                    <a:gd name="T7" fmla="*/ 61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4 w 65"/>
                    <a:gd name="T15" fmla="*/ 45 h 65"/>
                    <a:gd name="T16" fmla="*/ 2 w 65"/>
                    <a:gd name="T17" fmla="*/ 39 h 65"/>
                    <a:gd name="T18" fmla="*/ 0 w 65"/>
                    <a:gd name="T19" fmla="*/ 32 h 65"/>
                    <a:gd name="T20" fmla="*/ 2 w 65"/>
                    <a:gd name="T21" fmla="*/ 26 h 65"/>
                    <a:gd name="T22" fmla="*/ 4 w 65"/>
                    <a:gd name="T23" fmla="*/ 20 h 65"/>
                    <a:gd name="T24" fmla="*/ 6 w 65"/>
                    <a:gd name="T25" fmla="*/ 14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2 h 65"/>
                    <a:gd name="T32" fmla="*/ 26 w 65"/>
                    <a:gd name="T33" fmla="*/ 0 h 65"/>
                    <a:gd name="T34" fmla="*/ 33 w 65"/>
                    <a:gd name="T35" fmla="*/ 0 h 65"/>
                    <a:gd name="T36" fmla="*/ 39 w 65"/>
                    <a:gd name="T37" fmla="*/ 0 h 65"/>
                    <a:gd name="T38" fmla="*/ 45 w 65"/>
                    <a:gd name="T39" fmla="*/ 2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4 h 65"/>
                    <a:gd name="T46" fmla="*/ 63 w 65"/>
                    <a:gd name="T47" fmla="*/ 20 h 65"/>
                    <a:gd name="T48" fmla="*/ 65 w 65"/>
                    <a:gd name="T49" fmla="*/ 26 h 65"/>
                    <a:gd name="T50" fmla="*/ 65 w 65"/>
                    <a:gd name="T51" fmla="*/ 32 h 65"/>
                    <a:gd name="T52" fmla="*/ 65 w 65"/>
                    <a:gd name="T53" fmla="*/ 39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1 h 65"/>
                    <a:gd name="T64" fmla="*/ 39 w 65"/>
                    <a:gd name="T65" fmla="*/ 63 h 65"/>
                    <a:gd name="T66" fmla="*/ 33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65"/>
                      </a:moveTo>
                      <a:lnTo>
                        <a:pt x="33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6" name="Freeform 754"/>
                <p:cNvSpPr>
                  <a:spLocks/>
                </p:cNvSpPr>
                <p:nvPr/>
              </p:nvSpPr>
              <p:spPr bwMode="auto">
                <a:xfrm>
                  <a:off x="5127" y="2487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25 w 63"/>
                    <a:gd name="T3" fmla="*/ 63 h 65"/>
                    <a:gd name="T4" fmla="*/ 19 w 63"/>
                    <a:gd name="T5" fmla="*/ 63 h 65"/>
                    <a:gd name="T6" fmla="*/ 13 w 63"/>
                    <a:gd name="T7" fmla="*/ 59 h 65"/>
                    <a:gd name="T8" fmla="*/ 9 w 63"/>
                    <a:gd name="T9" fmla="*/ 55 h 65"/>
                    <a:gd name="T10" fmla="*/ 5 w 63"/>
                    <a:gd name="T11" fmla="*/ 51 h 65"/>
                    <a:gd name="T12" fmla="*/ 1 w 63"/>
                    <a:gd name="T13" fmla="*/ 45 h 65"/>
                    <a:gd name="T14" fmla="*/ 0 w 63"/>
                    <a:gd name="T15" fmla="*/ 39 h 65"/>
                    <a:gd name="T16" fmla="*/ 0 w 63"/>
                    <a:gd name="T17" fmla="*/ 31 h 65"/>
                    <a:gd name="T18" fmla="*/ 0 w 63"/>
                    <a:gd name="T19" fmla="*/ 25 h 65"/>
                    <a:gd name="T20" fmla="*/ 1 w 63"/>
                    <a:gd name="T21" fmla="*/ 19 h 65"/>
                    <a:gd name="T22" fmla="*/ 5 w 63"/>
                    <a:gd name="T23" fmla="*/ 13 h 65"/>
                    <a:gd name="T24" fmla="*/ 9 w 63"/>
                    <a:gd name="T25" fmla="*/ 9 h 65"/>
                    <a:gd name="T26" fmla="*/ 13 w 63"/>
                    <a:gd name="T27" fmla="*/ 6 h 65"/>
                    <a:gd name="T28" fmla="*/ 19 w 63"/>
                    <a:gd name="T29" fmla="*/ 2 h 65"/>
                    <a:gd name="T30" fmla="*/ 25 w 63"/>
                    <a:gd name="T31" fmla="*/ 0 h 65"/>
                    <a:gd name="T32" fmla="*/ 31 w 63"/>
                    <a:gd name="T33" fmla="*/ 0 h 65"/>
                    <a:gd name="T34" fmla="*/ 37 w 63"/>
                    <a:gd name="T35" fmla="*/ 0 h 65"/>
                    <a:gd name="T36" fmla="*/ 43 w 63"/>
                    <a:gd name="T37" fmla="*/ 2 h 65"/>
                    <a:gd name="T38" fmla="*/ 49 w 63"/>
                    <a:gd name="T39" fmla="*/ 6 h 65"/>
                    <a:gd name="T40" fmla="*/ 55 w 63"/>
                    <a:gd name="T41" fmla="*/ 9 h 65"/>
                    <a:gd name="T42" fmla="*/ 57 w 63"/>
                    <a:gd name="T43" fmla="*/ 13 h 65"/>
                    <a:gd name="T44" fmla="*/ 61 w 63"/>
                    <a:gd name="T45" fmla="*/ 19 h 65"/>
                    <a:gd name="T46" fmla="*/ 63 w 63"/>
                    <a:gd name="T47" fmla="*/ 25 h 65"/>
                    <a:gd name="T48" fmla="*/ 63 w 63"/>
                    <a:gd name="T49" fmla="*/ 31 h 65"/>
                    <a:gd name="T50" fmla="*/ 63 w 63"/>
                    <a:gd name="T51" fmla="*/ 39 h 65"/>
                    <a:gd name="T52" fmla="*/ 61 w 63"/>
                    <a:gd name="T53" fmla="*/ 45 h 65"/>
                    <a:gd name="T54" fmla="*/ 57 w 63"/>
                    <a:gd name="T55" fmla="*/ 51 h 65"/>
                    <a:gd name="T56" fmla="*/ 55 w 63"/>
                    <a:gd name="T57" fmla="*/ 55 h 65"/>
                    <a:gd name="T58" fmla="*/ 49 w 63"/>
                    <a:gd name="T59" fmla="*/ 59 h 65"/>
                    <a:gd name="T60" fmla="*/ 43 w 63"/>
                    <a:gd name="T61" fmla="*/ 63 h 65"/>
                    <a:gd name="T62" fmla="*/ 37 w 63"/>
                    <a:gd name="T63" fmla="*/ 63 h 65"/>
                    <a:gd name="T64" fmla="*/ 31 w 63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65"/>
                      </a:move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1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1" y="19"/>
                      </a:lnTo>
                      <a:lnTo>
                        <a:pt x="5" y="13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9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7" name="Freeform 755"/>
                <p:cNvSpPr>
                  <a:spLocks/>
                </p:cNvSpPr>
                <p:nvPr/>
              </p:nvSpPr>
              <p:spPr bwMode="auto">
                <a:xfrm>
                  <a:off x="5127" y="2487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31 w 63"/>
                    <a:gd name="T3" fmla="*/ 65 h 65"/>
                    <a:gd name="T4" fmla="*/ 25 w 63"/>
                    <a:gd name="T5" fmla="*/ 63 h 65"/>
                    <a:gd name="T6" fmla="*/ 19 w 63"/>
                    <a:gd name="T7" fmla="*/ 63 h 65"/>
                    <a:gd name="T8" fmla="*/ 13 w 63"/>
                    <a:gd name="T9" fmla="*/ 59 h 65"/>
                    <a:gd name="T10" fmla="*/ 9 w 63"/>
                    <a:gd name="T11" fmla="*/ 55 h 65"/>
                    <a:gd name="T12" fmla="*/ 5 w 63"/>
                    <a:gd name="T13" fmla="*/ 51 h 65"/>
                    <a:gd name="T14" fmla="*/ 1 w 63"/>
                    <a:gd name="T15" fmla="*/ 45 h 65"/>
                    <a:gd name="T16" fmla="*/ 0 w 63"/>
                    <a:gd name="T17" fmla="*/ 39 h 65"/>
                    <a:gd name="T18" fmla="*/ 0 w 63"/>
                    <a:gd name="T19" fmla="*/ 31 h 65"/>
                    <a:gd name="T20" fmla="*/ 0 w 63"/>
                    <a:gd name="T21" fmla="*/ 25 h 65"/>
                    <a:gd name="T22" fmla="*/ 1 w 63"/>
                    <a:gd name="T23" fmla="*/ 19 h 65"/>
                    <a:gd name="T24" fmla="*/ 5 w 63"/>
                    <a:gd name="T25" fmla="*/ 13 h 65"/>
                    <a:gd name="T26" fmla="*/ 9 w 63"/>
                    <a:gd name="T27" fmla="*/ 9 h 65"/>
                    <a:gd name="T28" fmla="*/ 13 w 63"/>
                    <a:gd name="T29" fmla="*/ 6 h 65"/>
                    <a:gd name="T30" fmla="*/ 19 w 63"/>
                    <a:gd name="T31" fmla="*/ 2 h 65"/>
                    <a:gd name="T32" fmla="*/ 25 w 63"/>
                    <a:gd name="T33" fmla="*/ 0 h 65"/>
                    <a:gd name="T34" fmla="*/ 31 w 63"/>
                    <a:gd name="T35" fmla="*/ 0 h 65"/>
                    <a:gd name="T36" fmla="*/ 37 w 63"/>
                    <a:gd name="T37" fmla="*/ 0 h 65"/>
                    <a:gd name="T38" fmla="*/ 43 w 63"/>
                    <a:gd name="T39" fmla="*/ 2 h 65"/>
                    <a:gd name="T40" fmla="*/ 49 w 63"/>
                    <a:gd name="T41" fmla="*/ 6 h 65"/>
                    <a:gd name="T42" fmla="*/ 55 w 63"/>
                    <a:gd name="T43" fmla="*/ 9 h 65"/>
                    <a:gd name="T44" fmla="*/ 57 w 63"/>
                    <a:gd name="T45" fmla="*/ 13 h 65"/>
                    <a:gd name="T46" fmla="*/ 61 w 63"/>
                    <a:gd name="T47" fmla="*/ 19 h 65"/>
                    <a:gd name="T48" fmla="*/ 63 w 63"/>
                    <a:gd name="T49" fmla="*/ 25 h 65"/>
                    <a:gd name="T50" fmla="*/ 63 w 63"/>
                    <a:gd name="T51" fmla="*/ 31 h 65"/>
                    <a:gd name="T52" fmla="*/ 63 w 63"/>
                    <a:gd name="T53" fmla="*/ 39 h 65"/>
                    <a:gd name="T54" fmla="*/ 61 w 63"/>
                    <a:gd name="T55" fmla="*/ 45 h 65"/>
                    <a:gd name="T56" fmla="*/ 57 w 63"/>
                    <a:gd name="T57" fmla="*/ 51 h 65"/>
                    <a:gd name="T58" fmla="*/ 55 w 63"/>
                    <a:gd name="T59" fmla="*/ 55 h 65"/>
                    <a:gd name="T60" fmla="*/ 49 w 63"/>
                    <a:gd name="T61" fmla="*/ 59 h 65"/>
                    <a:gd name="T62" fmla="*/ 43 w 63"/>
                    <a:gd name="T63" fmla="*/ 63 h 65"/>
                    <a:gd name="T64" fmla="*/ 37 w 63"/>
                    <a:gd name="T65" fmla="*/ 63 h 65"/>
                    <a:gd name="T66" fmla="*/ 31 w 63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1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1" y="19"/>
                      </a:lnTo>
                      <a:lnTo>
                        <a:pt x="5" y="13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9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8" name="Freeform 756"/>
                <p:cNvSpPr>
                  <a:spLocks/>
                </p:cNvSpPr>
                <p:nvPr/>
              </p:nvSpPr>
              <p:spPr bwMode="auto">
                <a:xfrm>
                  <a:off x="5256" y="2473"/>
                  <a:ext cx="65" cy="63"/>
                </a:xfrm>
                <a:custGeom>
                  <a:avLst/>
                  <a:gdLst>
                    <a:gd name="T0" fmla="*/ 65 w 65"/>
                    <a:gd name="T1" fmla="*/ 31 h 63"/>
                    <a:gd name="T2" fmla="*/ 63 w 65"/>
                    <a:gd name="T3" fmla="*/ 39 h 63"/>
                    <a:gd name="T4" fmla="*/ 63 w 65"/>
                    <a:gd name="T5" fmla="*/ 43 h 63"/>
                    <a:gd name="T6" fmla="*/ 60 w 65"/>
                    <a:gd name="T7" fmla="*/ 49 h 63"/>
                    <a:gd name="T8" fmla="*/ 56 w 65"/>
                    <a:gd name="T9" fmla="*/ 55 h 63"/>
                    <a:gd name="T10" fmla="*/ 50 w 65"/>
                    <a:gd name="T11" fmla="*/ 59 h 63"/>
                    <a:gd name="T12" fmla="*/ 46 w 65"/>
                    <a:gd name="T13" fmla="*/ 61 h 63"/>
                    <a:gd name="T14" fmla="*/ 40 w 65"/>
                    <a:gd name="T15" fmla="*/ 63 h 63"/>
                    <a:gd name="T16" fmla="*/ 32 w 65"/>
                    <a:gd name="T17" fmla="*/ 63 h 63"/>
                    <a:gd name="T18" fmla="*/ 26 w 65"/>
                    <a:gd name="T19" fmla="*/ 63 h 63"/>
                    <a:gd name="T20" fmla="*/ 20 w 65"/>
                    <a:gd name="T21" fmla="*/ 61 h 63"/>
                    <a:gd name="T22" fmla="*/ 14 w 65"/>
                    <a:gd name="T23" fmla="*/ 59 h 63"/>
                    <a:gd name="T24" fmla="*/ 10 w 65"/>
                    <a:gd name="T25" fmla="*/ 55 h 63"/>
                    <a:gd name="T26" fmla="*/ 6 w 65"/>
                    <a:gd name="T27" fmla="*/ 49 h 63"/>
                    <a:gd name="T28" fmla="*/ 2 w 65"/>
                    <a:gd name="T29" fmla="*/ 43 h 63"/>
                    <a:gd name="T30" fmla="*/ 0 w 65"/>
                    <a:gd name="T31" fmla="*/ 39 h 63"/>
                    <a:gd name="T32" fmla="*/ 0 w 65"/>
                    <a:gd name="T33" fmla="*/ 31 h 63"/>
                    <a:gd name="T34" fmla="*/ 0 w 65"/>
                    <a:gd name="T35" fmla="*/ 25 h 63"/>
                    <a:gd name="T36" fmla="*/ 2 w 65"/>
                    <a:gd name="T37" fmla="*/ 20 h 63"/>
                    <a:gd name="T38" fmla="*/ 6 w 65"/>
                    <a:gd name="T39" fmla="*/ 14 h 63"/>
                    <a:gd name="T40" fmla="*/ 10 w 65"/>
                    <a:gd name="T41" fmla="*/ 10 h 63"/>
                    <a:gd name="T42" fmla="*/ 14 w 65"/>
                    <a:gd name="T43" fmla="*/ 6 h 63"/>
                    <a:gd name="T44" fmla="*/ 20 w 65"/>
                    <a:gd name="T45" fmla="*/ 2 h 63"/>
                    <a:gd name="T46" fmla="*/ 26 w 65"/>
                    <a:gd name="T47" fmla="*/ 0 h 63"/>
                    <a:gd name="T48" fmla="*/ 32 w 65"/>
                    <a:gd name="T49" fmla="*/ 0 h 63"/>
                    <a:gd name="T50" fmla="*/ 40 w 65"/>
                    <a:gd name="T51" fmla="*/ 0 h 63"/>
                    <a:gd name="T52" fmla="*/ 46 w 65"/>
                    <a:gd name="T53" fmla="*/ 2 h 63"/>
                    <a:gd name="T54" fmla="*/ 50 w 65"/>
                    <a:gd name="T55" fmla="*/ 6 h 63"/>
                    <a:gd name="T56" fmla="*/ 56 w 65"/>
                    <a:gd name="T57" fmla="*/ 10 h 63"/>
                    <a:gd name="T58" fmla="*/ 60 w 65"/>
                    <a:gd name="T59" fmla="*/ 14 h 63"/>
                    <a:gd name="T60" fmla="*/ 63 w 65"/>
                    <a:gd name="T61" fmla="*/ 20 h 63"/>
                    <a:gd name="T62" fmla="*/ 63 w 65"/>
                    <a:gd name="T63" fmla="*/ 25 h 63"/>
                    <a:gd name="T64" fmla="*/ 65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65" y="31"/>
                      </a:moveTo>
                      <a:lnTo>
                        <a:pt x="63" y="39"/>
                      </a:lnTo>
                      <a:lnTo>
                        <a:pt x="63" y="43"/>
                      </a:lnTo>
                      <a:lnTo>
                        <a:pt x="60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3" y="20"/>
                      </a:lnTo>
                      <a:lnTo>
                        <a:pt x="63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59" name="Freeform 757"/>
                <p:cNvSpPr>
                  <a:spLocks/>
                </p:cNvSpPr>
                <p:nvPr/>
              </p:nvSpPr>
              <p:spPr bwMode="auto">
                <a:xfrm>
                  <a:off x="5256" y="2473"/>
                  <a:ext cx="65" cy="63"/>
                </a:xfrm>
                <a:custGeom>
                  <a:avLst/>
                  <a:gdLst>
                    <a:gd name="T0" fmla="*/ 65 w 65"/>
                    <a:gd name="T1" fmla="*/ 31 h 63"/>
                    <a:gd name="T2" fmla="*/ 65 w 65"/>
                    <a:gd name="T3" fmla="*/ 31 h 63"/>
                    <a:gd name="T4" fmla="*/ 63 w 65"/>
                    <a:gd name="T5" fmla="*/ 39 h 63"/>
                    <a:gd name="T6" fmla="*/ 63 w 65"/>
                    <a:gd name="T7" fmla="*/ 43 h 63"/>
                    <a:gd name="T8" fmla="*/ 60 w 65"/>
                    <a:gd name="T9" fmla="*/ 49 h 63"/>
                    <a:gd name="T10" fmla="*/ 56 w 65"/>
                    <a:gd name="T11" fmla="*/ 55 h 63"/>
                    <a:gd name="T12" fmla="*/ 50 w 65"/>
                    <a:gd name="T13" fmla="*/ 59 h 63"/>
                    <a:gd name="T14" fmla="*/ 46 w 65"/>
                    <a:gd name="T15" fmla="*/ 61 h 63"/>
                    <a:gd name="T16" fmla="*/ 40 w 65"/>
                    <a:gd name="T17" fmla="*/ 63 h 63"/>
                    <a:gd name="T18" fmla="*/ 32 w 65"/>
                    <a:gd name="T19" fmla="*/ 63 h 63"/>
                    <a:gd name="T20" fmla="*/ 26 w 65"/>
                    <a:gd name="T21" fmla="*/ 63 h 63"/>
                    <a:gd name="T22" fmla="*/ 20 w 65"/>
                    <a:gd name="T23" fmla="*/ 61 h 63"/>
                    <a:gd name="T24" fmla="*/ 14 w 65"/>
                    <a:gd name="T25" fmla="*/ 59 h 63"/>
                    <a:gd name="T26" fmla="*/ 10 w 65"/>
                    <a:gd name="T27" fmla="*/ 55 h 63"/>
                    <a:gd name="T28" fmla="*/ 6 w 65"/>
                    <a:gd name="T29" fmla="*/ 49 h 63"/>
                    <a:gd name="T30" fmla="*/ 2 w 65"/>
                    <a:gd name="T31" fmla="*/ 43 h 63"/>
                    <a:gd name="T32" fmla="*/ 0 w 65"/>
                    <a:gd name="T33" fmla="*/ 39 h 63"/>
                    <a:gd name="T34" fmla="*/ 0 w 65"/>
                    <a:gd name="T35" fmla="*/ 31 h 63"/>
                    <a:gd name="T36" fmla="*/ 0 w 65"/>
                    <a:gd name="T37" fmla="*/ 25 h 63"/>
                    <a:gd name="T38" fmla="*/ 2 w 65"/>
                    <a:gd name="T39" fmla="*/ 20 h 63"/>
                    <a:gd name="T40" fmla="*/ 6 w 65"/>
                    <a:gd name="T41" fmla="*/ 14 h 63"/>
                    <a:gd name="T42" fmla="*/ 10 w 65"/>
                    <a:gd name="T43" fmla="*/ 10 h 63"/>
                    <a:gd name="T44" fmla="*/ 14 w 65"/>
                    <a:gd name="T45" fmla="*/ 6 h 63"/>
                    <a:gd name="T46" fmla="*/ 20 w 65"/>
                    <a:gd name="T47" fmla="*/ 2 h 63"/>
                    <a:gd name="T48" fmla="*/ 26 w 65"/>
                    <a:gd name="T49" fmla="*/ 0 h 63"/>
                    <a:gd name="T50" fmla="*/ 32 w 65"/>
                    <a:gd name="T51" fmla="*/ 0 h 63"/>
                    <a:gd name="T52" fmla="*/ 40 w 65"/>
                    <a:gd name="T53" fmla="*/ 0 h 63"/>
                    <a:gd name="T54" fmla="*/ 46 w 65"/>
                    <a:gd name="T55" fmla="*/ 2 h 63"/>
                    <a:gd name="T56" fmla="*/ 50 w 65"/>
                    <a:gd name="T57" fmla="*/ 6 h 63"/>
                    <a:gd name="T58" fmla="*/ 56 w 65"/>
                    <a:gd name="T59" fmla="*/ 10 h 63"/>
                    <a:gd name="T60" fmla="*/ 60 w 65"/>
                    <a:gd name="T61" fmla="*/ 14 h 63"/>
                    <a:gd name="T62" fmla="*/ 63 w 65"/>
                    <a:gd name="T63" fmla="*/ 20 h 63"/>
                    <a:gd name="T64" fmla="*/ 63 w 65"/>
                    <a:gd name="T65" fmla="*/ 25 h 63"/>
                    <a:gd name="T66" fmla="*/ 65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65" y="31"/>
                      </a:move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3"/>
                      </a:lnTo>
                      <a:lnTo>
                        <a:pt x="60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3" y="20"/>
                      </a:lnTo>
                      <a:lnTo>
                        <a:pt x="63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0" name="Freeform 758"/>
                <p:cNvSpPr>
                  <a:spLocks/>
                </p:cNvSpPr>
                <p:nvPr/>
              </p:nvSpPr>
              <p:spPr bwMode="auto">
                <a:xfrm>
                  <a:off x="5207" y="2544"/>
                  <a:ext cx="65" cy="65"/>
                </a:xfrm>
                <a:custGeom>
                  <a:avLst/>
                  <a:gdLst>
                    <a:gd name="T0" fmla="*/ 65 w 65"/>
                    <a:gd name="T1" fmla="*/ 31 h 65"/>
                    <a:gd name="T2" fmla="*/ 63 w 65"/>
                    <a:gd name="T3" fmla="*/ 39 h 65"/>
                    <a:gd name="T4" fmla="*/ 63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49 w 65"/>
                    <a:gd name="T11" fmla="*/ 59 h 65"/>
                    <a:gd name="T12" fmla="*/ 46 w 65"/>
                    <a:gd name="T13" fmla="*/ 63 h 65"/>
                    <a:gd name="T14" fmla="*/ 40 w 65"/>
                    <a:gd name="T15" fmla="*/ 63 h 65"/>
                    <a:gd name="T16" fmla="*/ 32 w 65"/>
                    <a:gd name="T17" fmla="*/ 65 h 65"/>
                    <a:gd name="T18" fmla="*/ 26 w 65"/>
                    <a:gd name="T19" fmla="*/ 63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5 h 65"/>
                    <a:gd name="T30" fmla="*/ 0 w 65"/>
                    <a:gd name="T31" fmla="*/ 39 h 65"/>
                    <a:gd name="T32" fmla="*/ 0 w 65"/>
                    <a:gd name="T33" fmla="*/ 31 h 65"/>
                    <a:gd name="T34" fmla="*/ 0 w 65"/>
                    <a:gd name="T35" fmla="*/ 25 h 65"/>
                    <a:gd name="T36" fmla="*/ 2 w 65"/>
                    <a:gd name="T37" fmla="*/ 19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2 h 65"/>
                    <a:gd name="T46" fmla="*/ 26 w 65"/>
                    <a:gd name="T47" fmla="*/ 2 h 65"/>
                    <a:gd name="T48" fmla="*/ 32 w 65"/>
                    <a:gd name="T49" fmla="*/ 0 h 65"/>
                    <a:gd name="T50" fmla="*/ 40 w 65"/>
                    <a:gd name="T51" fmla="*/ 2 h 65"/>
                    <a:gd name="T52" fmla="*/ 46 w 65"/>
                    <a:gd name="T53" fmla="*/ 2 h 65"/>
                    <a:gd name="T54" fmla="*/ 49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3 w 65"/>
                    <a:gd name="T61" fmla="*/ 19 h 65"/>
                    <a:gd name="T62" fmla="*/ 63 w 65"/>
                    <a:gd name="T63" fmla="*/ 25 h 65"/>
                    <a:gd name="T64" fmla="*/ 65 w 65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1"/>
                      </a:move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1" name="Freeform 759"/>
                <p:cNvSpPr>
                  <a:spLocks/>
                </p:cNvSpPr>
                <p:nvPr/>
              </p:nvSpPr>
              <p:spPr bwMode="auto">
                <a:xfrm>
                  <a:off x="5207" y="2544"/>
                  <a:ext cx="65" cy="65"/>
                </a:xfrm>
                <a:custGeom>
                  <a:avLst/>
                  <a:gdLst>
                    <a:gd name="T0" fmla="*/ 65 w 65"/>
                    <a:gd name="T1" fmla="*/ 31 h 65"/>
                    <a:gd name="T2" fmla="*/ 65 w 65"/>
                    <a:gd name="T3" fmla="*/ 31 h 65"/>
                    <a:gd name="T4" fmla="*/ 63 w 65"/>
                    <a:gd name="T5" fmla="*/ 39 h 65"/>
                    <a:gd name="T6" fmla="*/ 63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49 w 65"/>
                    <a:gd name="T13" fmla="*/ 59 h 65"/>
                    <a:gd name="T14" fmla="*/ 46 w 65"/>
                    <a:gd name="T15" fmla="*/ 63 h 65"/>
                    <a:gd name="T16" fmla="*/ 40 w 65"/>
                    <a:gd name="T17" fmla="*/ 63 h 65"/>
                    <a:gd name="T18" fmla="*/ 32 w 65"/>
                    <a:gd name="T19" fmla="*/ 65 h 65"/>
                    <a:gd name="T20" fmla="*/ 26 w 65"/>
                    <a:gd name="T21" fmla="*/ 63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5 h 65"/>
                    <a:gd name="T32" fmla="*/ 0 w 65"/>
                    <a:gd name="T33" fmla="*/ 39 h 65"/>
                    <a:gd name="T34" fmla="*/ 0 w 65"/>
                    <a:gd name="T35" fmla="*/ 31 h 65"/>
                    <a:gd name="T36" fmla="*/ 0 w 65"/>
                    <a:gd name="T37" fmla="*/ 25 h 65"/>
                    <a:gd name="T38" fmla="*/ 2 w 65"/>
                    <a:gd name="T39" fmla="*/ 19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2 h 65"/>
                    <a:gd name="T48" fmla="*/ 26 w 65"/>
                    <a:gd name="T49" fmla="*/ 2 h 65"/>
                    <a:gd name="T50" fmla="*/ 32 w 65"/>
                    <a:gd name="T51" fmla="*/ 0 h 65"/>
                    <a:gd name="T52" fmla="*/ 40 w 65"/>
                    <a:gd name="T53" fmla="*/ 2 h 65"/>
                    <a:gd name="T54" fmla="*/ 46 w 65"/>
                    <a:gd name="T55" fmla="*/ 2 h 65"/>
                    <a:gd name="T56" fmla="*/ 49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3 w 65"/>
                    <a:gd name="T63" fmla="*/ 19 h 65"/>
                    <a:gd name="T64" fmla="*/ 63 w 65"/>
                    <a:gd name="T65" fmla="*/ 25 h 65"/>
                    <a:gd name="T66" fmla="*/ 65 w 65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1"/>
                      </a:move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2" name="Freeform 760"/>
                <p:cNvSpPr>
                  <a:spLocks/>
                </p:cNvSpPr>
                <p:nvPr/>
              </p:nvSpPr>
              <p:spPr bwMode="auto">
                <a:xfrm>
                  <a:off x="5255" y="2500"/>
                  <a:ext cx="63" cy="63"/>
                </a:xfrm>
                <a:custGeom>
                  <a:avLst/>
                  <a:gdLst>
                    <a:gd name="T0" fmla="*/ 0 w 63"/>
                    <a:gd name="T1" fmla="*/ 32 h 63"/>
                    <a:gd name="T2" fmla="*/ 0 w 63"/>
                    <a:gd name="T3" fmla="*/ 26 h 63"/>
                    <a:gd name="T4" fmla="*/ 1 w 63"/>
                    <a:gd name="T5" fmla="*/ 18 h 63"/>
                    <a:gd name="T6" fmla="*/ 3 w 63"/>
                    <a:gd name="T7" fmla="*/ 14 h 63"/>
                    <a:gd name="T8" fmla="*/ 7 w 63"/>
                    <a:gd name="T9" fmla="*/ 8 h 63"/>
                    <a:gd name="T10" fmla="*/ 13 w 63"/>
                    <a:gd name="T11" fmla="*/ 4 h 63"/>
                    <a:gd name="T12" fmla="*/ 19 w 63"/>
                    <a:gd name="T13" fmla="*/ 2 h 63"/>
                    <a:gd name="T14" fmla="*/ 25 w 63"/>
                    <a:gd name="T15" fmla="*/ 0 h 63"/>
                    <a:gd name="T16" fmla="*/ 31 w 63"/>
                    <a:gd name="T17" fmla="*/ 0 h 63"/>
                    <a:gd name="T18" fmla="*/ 37 w 63"/>
                    <a:gd name="T19" fmla="*/ 0 h 63"/>
                    <a:gd name="T20" fmla="*/ 43 w 63"/>
                    <a:gd name="T21" fmla="*/ 2 h 63"/>
                    <a:gd name="T22" fmla="*/ 49 w 63"/>
                    <a:gd name="T23" fmla="*/ 4 h 63"/>
                    <a:gd name="T24" fmla="*/ 55 w 63"/>
                    <a:gd name="T25" fmla="*/ 8 h 63"/>
                    <a:gd name="T26" fmla="*/ 57 w 63"/>
                    <a:gd name="T27" fmla="*/ 14 h 63"/>
                    <a:gd name="T28" fmla="*/ 61 w 63"/>
                    <a:gd name="T29" fmla="*/ 18 h 63"/>
                    <a:gd name="T30" fmla="*/ 63 w 63"/>
                    <a:gd name="T31" fmla="*/ 26 h 63"/>
                    <a:gd name="T32" fmla="*/ 63 w 63"/>
                    <a:gd name="T33" fmla="*/ 32 h 63"/>
                    <a:gd name="T34" fmla="*/ 63 w 63"/>
                    <a:gd name="T35" fmla="*/ 38 h 63"/>
                    <a:gd name="T36" fmla="*/ 61 w 63"/>
                    <a:gd name="T37" fmla="*/ 44 h 63"/>
                    <a:gd name="T38" fmla="*/ 57 w 63"/>
                    <a:gd name="T39" fmla="*/ 50 h 63"/>
                    <a:gd name="T40" fmla="*/ 55 w 63"/>
                    <a:gd name="T41" fmla="*/ 54 h 63"/>
                    <a:gd name="T42" fmla="*/ 49 w 63"/>
                    <a:gd name="T43" fmla="*/ 58 h 63"/>
                    <a:gd name="T44" fmla="*/ 43 w 63"/>
                    <a:gd name="T45" fmla="*/ 61 h 63"/>
                    <a:gd name="T46" fmla="*/ 37 w 63"/>
                    <a:gd name="T47" fmla="*/ 63 h 63"/>
                    <a:gd name="T48" fmla="*/ 31 w 63"/>
                    <a:gd name="T49" fmla="*/ 63 h 63"/>
                    <a:gd name="T50" fmla="*/ 25 w 63"/>
                    <a:gd name="T51" fmla="*/ 63 h 63"/>
                    <a:gd name="T52" fmla="*/ 19 w 63"/>
                    <a:gd name="T53" fmla="*/ 61 h 63"/>
                    <a:gd name="T54" fmla="*/ 13 w 63"/>
                    <a:gd name="T55" fmla="*/ 58 h 63"/>
                    <a:gd name="T56" fmla="*/ 7 w 63"/>
                    <a:gd name="T57" fmla="*/ 54 h 63"/>
                    <a:gd name="T58" fmla="*/ 3 w 63"/>
                    <a:gd name="T59" fmla="*/ 50 h 63"/>
                    <a:gd name="T60" fmla="*/ 1 w 63"/>
                    <a:gd name="T61" fmla="*/ 44 h 63"/>
                    <a:gd name="T62" fmla="*/ 0 w 63"/>
                    <a:gd name="T63" fmla="*/ 38 h 63"/>
                    <a:gd name="T64" fmla="*/ 0 w 63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0" y="32"/>
                      </a:move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4"/>
                      </a:lnTo>
                      <a:lnTo>
                        <a:pt x="7" y="8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18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5" y="54"/>
                      </a:lnTo>
                      <a:lnTo>
                        <a:pt x="49" y="58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8"/>
                      </a:lnTo>
                      <a:lnTo>
                        <a:pt x="7" y="54"/>
                      </a:lnTo>
                      <a:lnTo>
                        <a:pt x="3" y="50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3" name="Freeform 761"/>
                <p:cNvSpPr>
                  <a:spLocks/>
                </p:cNvSpPr>
                <p:nvPr/>
              </p:nvSpPr>
              <p:spPr bwMode="auto">
                <a:xfrm>
                  <a:off x="5255" y="2500"/>
                  <a:ext cx="63" cy="63"/>
                </a:xfrm>
                <a:custGeom>
                  <a:avLst/>
                  <a:gdLst>
                    <a:gd name="T0" fmla="*/ 0 w 63"/>
                    <a:gd name="T1" fmla="*/ 32 h 63"/>
                    <a:gd name="T2" fmla="*/ 0 w 63"/>
                    <a:gd name="T3" fmla="*/ 32 h 63"/>
                    <a:gd name="T4" fmla="*/ 0 w 63"/>
                    <a:gd name="T5" fmla="*/ 26 h 63"/>
                    <a:gd name="T6" fmla="*/ 1 w 63"/>
                    <a:gd name="T7" fmla="*/ 18 h 63"/>
                    <a:gd name="T8" fmla="*/ 3 w 63"/>
                    <a:gd name="T9" fmla="*/ 14 h 63"/>
                    <a:gd name="T10" fmla="*/ 7 w 63"/>
                    <a:gd name="T11" fmla="*/ 8 h 63"/>
                    <a:gd name="T12" fmla="*/ 13 w 63"/>
                    <a:gd name="T13" fmla="*/ 4 h 63"/>
                    <a:gd name="T14" fmla="*/ 19 w 63"/>
                    <a:gd name="T15" fmla="*/ 2 h 63"/>
                    <a:gd name="T16" fmla="*/ 25 w 63"/>
                    <a:gd name="T17" fmla="*/ 0 h 63"/>
                    <a:gd name="T18" fmla="*/ 31 w 63"/>
                    <a:gd name="T19" fmla="*/ 0 h 63"/>
                    <a:gd name="T20" fmla="*/ 37 w 63"/>
                    <a:gd name="T21" fmla="*/ 0 h 63"/>
                    <a:gd name="T22" fmla="*/ 43 w 63"/>
                    <a:gd name="T23" fmla="*/ 2 h 63"/>
                    <a:gd name="T24" fmla="*/ 49 w 63"/>
                    <a:gd name="T25" fmla="*/ 4 h 63"/>
                    <a:gd name="T26" fmla="*/ 55 w 63"/>
                    <a:gd name="T27" fmla="*/ 8 h 63"/>
                    <a:gd name="T28" fmla="*/ 57 w 63"/>
                    <a:gd name="T29" fmla="*/ 14 h 63"/>
                    <a:gd name="T30" fmla="*/ 61 w 63"/>
                    <a:gd name="T31" fmla="*/ 18 h 63"/>
                    <a:gd name="T32" fmla="*/ 63 w 63"/>
                    <a:gd name="T33" fmla="*/ 26 h 63"/>
                    <a:gd name="T34" fmla="*/ 63 w 63"/>
                    <a:gd name="T35" fmla="*/ 32 h 63"/>
                    <a:gd name="T36" fmla="*/ 63 w 63"/>
                    <a:gd name="T37" fmla="*/ 38 h 63"/>
                    <a:gd name="T38" fmla="*/ 61 w 63"/>
                    <a:gd name="T39" fmla="*/ 44 h 63"/>
                    <a:gd name="T40" fmla="*/ 57 w 63"/>
                    <a:gd name="T41" fmla="*/ 50 h 63"/>
                    <a:gd name="T42" fmla="*/ 55 w 63"/>
                    <a:gd name="T43" fmla="*/ 54 h 63"/>
                    <a:gd name="T44" fmla="*/ 49 w 63"/>
                    <a:gd name="T45" fmla="*/ 58 h 63"/>
                    <a:gd name="T46" fmla="*/ 43 w 63"/>
                    <a:gd name="T47" fmla="*/ 61 h 63"/>
                    <a:gd name="T48" fmla="*/ 37 w 63"/>
                    <a:gd name="T49" fmla="*/ 63 h 63"/>
                    <a:gd name="T50" fmla="*/ 31 w 63"/>
                    <a:gd name="T51" fmla="*/ 63 h 63"/>
                    <a:gd name="T52" fmla="*/ 25 w 63"/>
                    <a:gd name="T53" fmla="*/ 63 h 63"/>
                    <a:gd name="T54" fmla="*/ 19 w 63"/>
                    <a:gd name="T55" fmla="*/ 61 h 63"/>
                    <a:gd name="T56" fmla="*/ 13 w 63"/>
                    <a:gd name="T57" fmla="*/ 58 h 63"/>
                    <a:gd name="T58" fmla="*/ 7 w 63"/>
                    <a:gd name="T59" fmla="*/ 54 h 63"/>
                    <a:gd name="T60" fmla="*/ 3 w 63"/>
                    <a:gd name="T61" fmla="*/ 50 h 63"/>
                    <a:gd name="T62" fmla="*/ 1 w 63"/>
                    <a:gd name="T63" fmla="*/ 44 h 63"/>
                    <a:gd name="T64" fmla="*/ 0 w 63"/>
                    <a:gd name="T65" fmla="*/ 38 h 63"/>
                    <a:gd name="T66" fmla="*/ 0 w 63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4"/>
                      </a:lnTo>
                      <a:lnTo>
                        <a:pt x="7" y="8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18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5" y="54"/>
                      </a:lnTo>
                      <a:lnTo>
                        <a:pt x="49" y="58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8"/>
                      </a:lnTo>
                      <a:lnTo>
                        <a:pt x="7" y="54"/>
                      </a:lnTo>
                      <a:lnTo>
                        <a:pt x="3" y="50"/>
                      </a:lnTo>
                      <a:lnTo>
                        <a:pt x="1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4" name="Freeform 762"/>
                <p:cNvSpPr>
                  <a:spLocks/>
                </p:cNvSpPr>
                <p:nvPr/>
              </p:nvSpPr>
              <p:spPr bwMode="auto">
                <a:xfrm>
                  <a:off x="5229" y="2477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2 w 65"/>
                    <a:gd name="T3" fmla="*/ 25 h 63"/>
                    <a:gd name="T4" fmla="*/ 2 w 65"/>
                    <a:gd name="T5" fmla="*/ 19 h 63"/>
                    <a:gd name="T6" fmla="*/ 6 w 65"/>
                    <a:gd name="T7" fmla="*/ 14 h 63"/>
                    <a:gd name="T8" fmla="*/ 10 w 65"/>
                    <a:gd name="T9" fmla="*/ 8 h 63"/>
                    <a:gd name="T10" fmla="*/ 14 w 65"/>
                    <a:gd name="T11" fmla="*/ 6 h 63"/>
                    <a:gd name="T12" fmla="*/ 20 w 65"/>
                    <a:gd name="T13" fmla="*/ 2 h 63"/>
                    <a:gd name="T14" fmla="*/ 26 w 65"/>
                    <a:gd name="T15" fmla="*/ 0 h 63"/>
                    <a:gd name="T16" fmla="*/ 33 w 65"/>
                    <a:gd name="T17" fmla="*/ 0 h 63"/>
                    <a:gd name="T18" fmla="*/ 39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6 h 63"/>
                    <a:gd name="T24" fmla="*/ 55 w 65"/>
                    <a:gd name="T25" fmla="*/ 8 h 63"/>
                    <a:gd name="T26" fmla="*/ 59 w 65"/>
                    <a:gd name="T27" fmla="*/ 14 h 63"/>
                    <a:gd name="T28" fmla="*/ 63 w 65"/>
                    <a:gd name="T29" fmla="*/ 19 h 63"/>
                    <a:gd name="T30" fmla="*/ 63 w 65"/>
                    <a:gd name="T31" fmla="*/ 25 h 63"/>
                    <a:gd name="T32" fmla="*/ 65 w 65"/>
                    <a:gd name="T33" fmla="*/ 31 h 63"/>
                    <a:gd name="T34" fmla="*/ 63 w 65"/>
                    <a:gd name="T35" fmla="*/ 37 h 63"/>
                    <a:gd name="T36" fmla="*/ 63 w 65"/>
                    <a:gd name="T37" fmla="*/ 45 h 63"/>
                    <a:gd name="T38" fmla="*/ 59 w 65"/>
                    <a:gd name="T39" fmla="*/ 49 h 63"/>
                    <a:gd name="T40" fmla="*/ 55 w 65"/>
                    <a:gd name="T41" fmla="*/ 55 h 63"/>
                    <a:gd name="T42" fmla="*/ 51 w 65"/>
                    <a:gd name="T43" fmla="*/ 59 h 63"/>
                    <a:gd name="T44" fmla="*/ 45 w 65"/>
                    <a:gd name="T45" fmla="*/ 61 h 63"/>
                    <a:gd name="T46" fmla="*/ 39 w 65"/>
                    <a:gd name="T47" fmla="*/ 63 h 63"/>
                    <a:gd name="T48" fmla="*/ 33 w 65"/>
                    <a:gd name="T49" fmla="*/ 63 h 63"/>
                    <a:gd name="T50" fmla="*/ 26 w 65"/>
                    <a:gd name="T51" fmla="*/ 63 h 63"/>
                    <a:gd name="T52" fmla="*/ 20 w 65"/>
                    <a:gd name="T53" fmla="*/ 61 h 63"/>
                    <a:gd name="T54" fmla="*/ 14 w 65"/>
                    <a:gd name="T55" fmla="*/ 59 h 63"/>
                    <a:gd name="T56" fmla="*/ 10 w 65"/>
                    <a:gd name="T57" fmla="*/ 55 h 63"/>
                    <a:gd name="T58" fmla="*/ 6 w 65"/>
                    <a:gd name="T59" fmla="*/ 49 h 63"/>
                    <a:gd name="T60" fmla="*/ 2 w 65"/>
                    <a:gd name="T61" fmla="*/ 45 h 63"/>
                    <a:gd name="T62" fmla="*/ 2 w 65"/>
                    <a:gd name="T63" fmla="*/ 37 h 63"/>
                    <a:gd name="T64" fmla="*/ 0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1"/>
                      </a:move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5" name="Freeform 763"/>
                <p:cNvSpPr>
                  <a:spLocks/>
                </p:cNvSpPr>
                <p:nvPr/>
              </p:nvSpPr>
              <p:spPr bwMode="auto">
                <a:xfrm>
                  <a:off x="5229" y="2477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31 h 63"/>
                    <a:gd name="T4" fmla="*/ 2 w 65"/>
                    <a:gd name="T5" fmla="*/ 25 h 63"/>
                    <a:gd name="T6" fmla="*/ 2 w 65"/>
                    <a:gd name="T7" fmla="*/ 19 h 63"/>
                    <a:gd name="T8" fmla="*/ 6 w 65"/>
                    <a:gd name="T9" fmla="*/ 14 h 63"/>
                    <a:gd name="T10" fmla="*/ 10 w 65"/>
                    <a:gd name="T11" fmla="*/ 8 h 63"/>
                    <a:gd name="T12" fmla="*/ 14 w 65"/>
                    <a:gd name="T13" fmla="*/ 6 h 63"/>
                    <a:gd name="T14" fmla="*/ 20 w 65"/>
                    <a:gd name="T15" fmla="*/ 2 h 63"/>
                    <a:gd name="T16" fmla="*/ 26 w 65"/>
                    <a:gd name="T17" fmla="*/ 0 h 63"/>
                    <a:gd name="T18" fmla="*/ 33 w 65"/>
                    <a:gd name="T19" fmla="*/ 0 h 63"/>
                    <a:gd name="T20" fmla="*/ 39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6 h 63"/>
                    <a:gd name="T26" fmla="*/ 55 w 65"/>
                    <a:gd name="T27" fmla="*/ 8 h 63"/>
                    <a:gd name="T28" fmla="*/ 59 w 65"/>
                    <a:gd name="T29" fmla="*/ 14 h 63"/>
                    <a:gd name="T30" fmla="*/ 63 w 65"/>
                    <a:gd name="T31" fmla="*/ 19 h 63"/>
                    <a:gd name="T32" fmla="*/ 63 w 65"/>
                    <a:gd name="T33" fmla="*/ 25 h 63"/>
                    <a:gd name="T34" fmla="*/ 65 w 65"/>
                    <a:gd name="T35" fmla="*/ 31 h 63"/>
                    <a:gd name="T36" fmla="*/ 63 w 65"/>
                    <a:gd name="T37" fmla="*/ 37 h 63"/>
                    <a:gd name="T38" fmla="*/ 63 w 65"/>
                    <a:gd name="T39" fmla="*/ 45 h 63"/>
                    <a:gd name="T40" fmla="*/ 59 w 65"/>
                    <a:gd name="T41" fmla="*/ 49 h 63"/>
                    <a:gd name="T42" fmla="*/ 55 w 65"/>
                    <a:gd name="T43" fmla="*/ 55 h 63"/>
                    <a:gd name="T44" fmla="*/ 51 w 65"/>
                    <a:gd name="T45" fmla="*/ 59 h 63"/>
                    <a:gd name="T46" fmla="*/ 45 w 65"/>
                    <a:gd name="T47" fmla="*/ 61 h 63"/>
                    <a:gd name="T48" fmla="*/ 39 w 65"/>
                    <a:gd name="T49" fmla="*/ 63 h 63"/>
                    <a:gd name="T50" fmla="*/ 33 w 65"/>
                    <a:gd name="T51" fmla="*/ 63 h 63"/>
                    <a:gd name="T52" fmla="*/ 26 w 65"/>
                    <a:gd name="T53" fmla="*/ 63 h 63"/>
                    <a:gd name="T54" fmla="*/ 20 w 65"/>
                    <a:gd name="T55" fmla="*/ 61 h 63"/>
                    <a:gd name="T56" fmla="*/ 14 w 65"/>
                    <a:gd name="T57" fmla="*/ 59 h 63"/>
                    <a:gd name="T58" fmla="*/ 10 w 65"/>
                    <a:gd name="T59" fmla="*/ 55 h 63"/>
                    <a:gd name="T60" fmla="*/ 6 w 65"/>
                    <a:gd name="T61" fmla="*/ 49 h 63"/>
                    <a:gd name="T62" fmla="*/ 2 w 65"/>
                    <a:gd name="T63" fmla="*/ 45 h 63"/>
                    <a:gd name="T64" fmla="*/ 2 w 65"/>
                    <a:gd name="T65" fmla="*/ 37 h 63"/>
                    <a:gd name="T66" fmla="*/ 0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6" name="Freeform 764"/>
                <p:cNvSpPr>
                  <a:spLocks/>
                </p:cNvSpPr>
                <p:nvPr/>
              </p:nvSpPr>
              <p:spPr bwMode="auto">
                <a:xfrm>
                  <a:off x="5229" y="2532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26 h 63"/>
                    <a:gd name="T4" fmla="*/ 2 w 65"/>
                    <a:gd name="T5" fmla="*/ 20 h 63"/>
                    <a:gd name="T6" fmla="*/ 6 w 65"/>
                    <a:gd name="T7" fmla="*/ 14 h 63"/>
                    <a:gd name="T8" fmla="*/ 10 w 65"/>
                    <a:gd name="T9" fmla="*/ 10 h 63"/>
                    <a:gd name="T10" fmla="*/ 14 w 65"/>
                    <a:gd name="T11" fmla="*/ 6 h 63"/>
                    <a:gd name="T12" fmla="*/ 20 w 65"/>
                    <a:gd name="T13" fmla="*/ 2 h 63"/>
                    <a:gd name="T14" fmla="*/ 26 w 65"/>
                    <a:gd name="T15" fmla="*/ 0 h 63"/>
                    <a:gd name="T16" fmla="*/ 31 w 65"/>
                    <a:gd name="T17" fmla="*/ 0 h 63"/>
                    <a:gd name="T18" fmla="*/ 39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6 h 63"/>
                    <a:gd name="T24" fmla="*/ 55 w 65"/>
                    <a:gd name="T25" fmla="*/ 10 h 63"/>
                    <a:gd name="T26" fmla="*/ 59 w 65"/>
                    <a:gd name="T27" fmla="*/ 14 h 63"/>
                    <a:gd name="T28" fmla="*/ 61 w 65"/>
                    <a:gd name="T29" fmla="*/ 20 h 63"/>
                    <a:gd name="T30" fmla="*/ 63 w 65"/>
                    <a:gd name="T31" fmla="*/ 26 h 63"/>
                    <a:gd name="T32" fmla="*/ 65 w 65"/>
                    <a:gd name="T33" fmla="*/ 31 h 63"/>
                    <a:gd name="T34" fmla="*/ 63 w 65"/>
                    <a:gd name="T35" fmla="*/ 37 h 63"/>
                    <a:gd name="T36" fmla="*/ 61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5 h 63"/>
                    <a:gd name="T42" fmla="*/ 51 w 65"/>
                    <a:gd name="T43" fmla="*/ 59 h 63"/>
                    <a:gd name="T44" fmla="*/ 45 w 65"/>
                    <a:gd name="T45" fmla="*/ 61 h 63"/>
                    <a:gd name="T46" fmla="*/ 39 w 65"/>
                    <a:gd name="T47" fmla="*/ 63 h 63"/>
                    <a:gd name="T48" fmla="*/ 31 w 65"/>
                    <a:gd name="T49" fmla="*/ 63 h 63"/>
                    <a:gd name="T50" fmla="*/ 26 w 65"/>
                    <a:gd name="T51" fmla="*/ 63 h 63"/>
                    <a:gd name="T52" fmla="*/ 20 w 65"/>
                    <a:gd name="T53" fmla="*/ 61 h 63"/>
                    <a:gd name="T54" fmla="*/ 14 w 65"/>
                    <a:gd name="T55" fmla="*/ 59 h 63"/>
                    <a:gd name="T56" fmla="*/ 10 w 65"/>
                    <a:gd name="T57" fmla="*/ 55 h 63"/>
                    <a:gd name="T58" fmla="*/ 6 w 65"/>
                    <a:gd name="T59" fmla="*/ 49 h 63"/>
                    <a:gd name="T60" fmla="*/ 2 w 65"/>
                    <a:gd name="T61" fmla="*/ 43 h 63"/>
                    <a:gd name="T62" fmla="*/ 0 w 65"/>
                    <a:gd name="T63" fmla="*/ 37 h 63"/>
                    <a:gd name="T64" fmla="*/ 0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1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7" name="Freeform 765"/>
                <p:cNvSpPr>
                  <a:spLocks/>
                </p:cNvSpPr>
                <p:nvPr/>
              </p:nvSpPr>
              <p:spPr bwMode="auto">
                <a:xfrm>
                  <a:off x="5229" y="2532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31 h 63"/>
                    <a:gd name="T4" fmla="*/ 0 w 65"/>
                    <a:gd name="T5" fmla="*/ 26 h 63"/>
                    <a:gd name="T6" fmla="*/ 2 w 65"/>
                    <a:gd name="T7" fmla="*/ 20 h 63"/>
                    <a:gd name="T8" fmla="*/ 6 w 65"/>
                    <a:gd name="T9" fmla="*/ 14 h 63"/>
                    <a:gd name="T10" fmla="*/ 10 w 65"/>
                    <a:gd name="T11" fmla="*/ 10 h 63"/>
                    <a:gd name="T12" fmla="*/ 14 w 65"/>
                    <a:gd name="T13" fmla="*/ 6 h 63"/>
                    <a:gd name="T14" fmla="*/ 20 w 65"/>
                    <a:gd name="T15" fmla="*/ 2 h 63"/>
                    <a:gd name="T16" fmla="*/ 26 w 65"/>
                    <a:gd name="T17" fmla="*/ 0 h 63"/>
                    <a:gd name="T18" fmla="*/ 31 w 65"/>
                    <a:gd name="T19" fmla="*/ 0 h 63"/>
                    <a:gd name="T20" fmla="*/ 39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6 h 63"/>
                    <a:gd name="T26" fmla="*/ 55 w 65"/>
                    <a:gd name="T27" fmla="*/ 10 h 63"/>
                    <a:gd name="T28" fmla="*/ 59 w 65"/>
                    <a:gd name="T29" fmla="*/ 14 h 63"/>
                    <a:gd name="T30" fmla="*/ 61 w 65"/>
                    <a:gd name="T31" fmla="*/ 20 h 63"/>
                    <a:gd name="T32" fmla="*/ 63 w 65"/>
                    <a:gd name="T33" fmla="*/ 26 h 63"/>
                    <a:gd name="T34" fmla="*/ 65 w 65"/>
                    <a:gd name="T35" fmla="*/ 31 h 63"/>
                    <a:gd name="T36" fmla="*/ 63 w 65"/>
                    <a:gd name="T37" fmla="*/ 37 h 63"/>
                    <a:gd name="T38" fmla="*/ 61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5 h 63"/>
                    <a:gd name="T44" fmla="*/ 51 w 65"/>
                    <a:gd name="T45" fmla="*/ 59 h 63"/>
                    <a:gd name="T46" fmla="*/ 45 w 65"/>
                    <a:gd name="T47" fmla="*/ 61 h 63"/>
                    <a:gd name="T48" fmla="*/ 39 w 65"/>
                    <a:gd name="T49" fmla="*/ 63 h 63"/>
                    <a:gd name="T50" fmla="*/ 31 w 65"/>
                    <a:gd name="T51" fmla="*/ 63 h 63"/>
                    <a:gd name="T52" fmla="*/ 26 w 65"/>
                    <a:gd name="T53" fmla="*/ 63 h 63"/>
                    <a:gd name="T54" fmla="*/ 20 w 65"/>
                    <a:gd name="T55" fmla="*/ 61 h 63"/>
                    <a:gd name="T56" fmla="*/ 14 w 65"/>
                    <a:gd name="T57" fmla="*/ 59 h 63"/>
                    <a:gd name="T58" fmla="*/ 10 w 65"/>
                    <a:gd name="T59" fmla="*/ 55 h 63"/>
                    <a:gd name="T60" fmla="*/ 6 w 65"/>
                    <a:gd name="T61" fmla="*/ 49 h 63"/>
                    <a:gd name="T62" fmla="*/ 2 w 65"/>
                    <a:gd name="T63" fmla="*/ 43 h 63"/>
                    <a:gd name="T64" fmla="*/ 0 w 65"/>
                    <a:gd name="T65" fmla="*/ 37 h 63"/>
                    <a:gd name="T66" fmla="*/ 0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8" name="Freeform 766"/>
                <p:cNvSpPr>
                  <a:spLocks/>
                </p:cNvSpPr>
                <p:nvPr/>
              </p:nvSpPr>
              <p:spPr bwMode="auto">
                <a:xfrm>
                  <a:off x="5245" y="2487"/>
                  <a:ext cx="63" cy="65"/>
                </a:xfrm>
                <a:custGeom>
                  <a:avLst/>
                  <a:gdLst>
                    <a:gd name="T0" fmla="*/ 63 w 63"/>
                    <a:gd name="T1" fmla="*/ 33 h 65"/>
                    <a:gd name="T2" fmla="*/ 63 w 63"/>
                    <a:gd name="T3" fmla="*/ 39 h 65"/>
                    <a:gd name="T4" fmla="*/ 61 w 63"/>
                    <a:gd name="T5" fmla="*/ 45 h 65"/>
                    <a:gd name="T6" fmla="*/ 57 w 63"/>
                    <a:gd name="T7" fmla="*/ 51 h 65"/>
                    <a:gd name="T8" fmla="*/ 55 w 63"/>
                    <a:gd name="T9" fmla="*/ 55 h 65"/>
                    <a:gd name="T10" fmla="*/ 49 w 63"/>
                    <a:gd name="T11" fmla="*/ 59 h 65"/>
                    <a:gd name="T12" fmla="*/ 43 w 63"/>
                    <a:gd name="T13" fmla="*/ 63 h 65"/>
                    <a:gd name="T14" fmla="*/ 37 w 63"/>
                    <a:gd name="T15" fmla="*/ 65 h 65"/>
                    <a:gd name="T16" fmla="*/ 31 w 63"/>
                    <a:gd name="T17" fmla="*/ 65 h 65"/>
                    <a:gd name="T18" fmla="*/ 25 w 63"/>
                    <a:gd name="T19" fmla="*/ 65 h 65"/>
                    <a:gd name="T20" fmla="*/ 19 w 63"/>
                    <a:gd name="T21" fmla="*/ 63 h 65"/>
                    <a:gd name="T22" fmla="*/ 13 w 63"/>
                    <a:gd name="T23" fmla="*/ 59 h 65"/>
                    <a:gd name="T24" fmla="*/ 8 w 63"/>
                    <a:gd name="T25" fmla="*/ 55 h 65"/>
                    <a:gd name="T26" fmla="*/ 6 w 63"/>
                    <a:gd name="T27" fmla="*/ 51 h 65"/>
                    <a:gd name="T28" fmla="*/ 2 w 63"/>
                    <a:gd name="T29" fmla="*/ 45 h 65"/>
                    <a:gd name="T30" fmla="*/ 0 w 63"/>
                    <a:gd name="T31" fmla="*/ 39 h 65"/>
                    <a:gd name="T32" fmla="*/ 0 w 63"/>
                    <a:gd name="T33" fmla="*/ 33 h 65"/>
                    <a:gd name="T34" fmla="*/ 0 w 63"/>
                    <a:gd name="T35" fmla="*/ 25 h 65"/>
                    <a:gd name="T36" fmla="*/ 2 w 63"/>
                    <a:gd name="T37" fmla="*/ 19 h 65"/>
                    <a:gd name="T38" fmla="*/ 6 w 63"/>
                    <a:gd name="T39" fmla="*/ 15 h 65"/>
                    <a:gd name="T40" fmla="*/ 8 w 63"/>
                    <a:gd name="T41" fmla="*/ 9 h 65"/>
                    <a:gd name="T42" fmla="*/ 13 w 63"/>
                    <a:gd name="T43" fmla="*/ 6 h 65"/>
                    <a:gd name="T44" fmla="*/ 19 w 63"/>
                    <a:gd name="T45" fmla="*/ 4 h 65"/>
                    <a:gd name="T46" fmla="*/ 25 w 63"/>
                    <a:gd name="T47" fmla="*/ 2 h 65"/>
                    <a:gd name="T48" fmla="*/ 31 w 63"/>
                    <a:gd name="T49" fmla="*/ 0 h 65"/>
                    <a:gd name="T50" fmla="*/ 37 w 63"/>
                    <a:gd name="T51" fmla="*/ 2 h 65"/>
                    <a:gd name="T52" fmla="*/ 43 w 63"/>
                    <a:gd name="T53" fmla="*/ 4 h 65"/>
                    <a:gd name="T54" fmla="*/ 49 w 63"/>
                    <a:gd name="T55" fmla="*/ 6 h 65"/>
                    <a:gd name="T56" fmla="*/ 55 w 63"/>
                    <a:gd name="T57" fmla="*/ 9 h 65"/>
                    <a:gd name="T58" fmla="*/ 57 w 63"/>
                    <a:gd name="T59" fmla="*/ 15 h 65"/>
                    <a:gd name="T60" fmla="*/ 61 w 63"/>
                    <a:gd name="T61" fmla="*/ 19 h 65"/>
                    <a:gd name="T62" fmla="*/ 63 w 63"/>
                    <a:gd name="T63" fmla="*/ 25 h 65"/>
                    <a:gd name="T64" fmla="*/ 63 w 63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3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8" y="9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9"/>
                      </a:lnTo>
                      <a:lnTo>
                        <a:pt x="57" y="15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69" name="Freeform 767"/>
                <p:cNvSpPr>
                  <a:spLocks/>
                </p:cNvSpPr>
                <p:nvPr/>
              </p:nvSpPr>
              <p:spPr bwMode="auto">
                <a:xfrm>
                  <a:off x="5245" y="2487"/>
                  <a:ext cx="63" cy="65"/>
                </a:xfrm>
                <a:custGeom>
                  <a:avLst/>
                  <a:gdLst>
                    <a:gd name="T0" fmla="*/ 63 w 63"/>
                    <a:gd name="T1" fmla="*/ 33 h 65"/>
                    <a:gd name="T2" fmla="*/ 63 w 63"/>
                    <a:gd name="T3" fmla="*/ 33 h 65"/>
                    <a:gd name="T4" fmla="*/ 63 w 63"/>
                    <a:gd name="T5" fmla="*/ 39 h 65"/>
                    <a:gd name="T6" fmla="*/ 61 w 63"/>
                    <a:gd name="T7" fmla="*/ 45 h 65"/>
                    <a:gd name="T8" fmla="*/ 57 w 63"/>
                    <a:gd name="T9" fmla="*/ 51 h 65"/>
                    <a:gd name="T10" fmla="*/ 55 w 63"/>
                    <a:gd name="T11" fmla="*/ 55 h 65"/>
                    <a:gd name="T12" fmla="*/ 49 w 63"/>
                    <a:gd name="T13" fmla="*/ 59 h 65"/>
                    <a:gd name="T14" fmla="*/ 43 w 63"/>
                    <a:gd name="T15" fmla="*/ 63 h 65"/>
                    <a:gd name="T16" fmla="*/ 37 w 63"/>
                    <a:gd name="T17" fmla="*/ 65 h 65"/>
                    <a:gd name="T18" fmla="*/ 31 w 63"/>
                    <a:gd name="T19" fmla="*/ 65 h 65"/>
                    <a:gd name="T20" fmla="*/ 25 w 63"/>
                    <a:gd name="T21" fmla="*/ 65 h 65"/>
                    <a:gd name="T22" fmla="*/ 19 w 63"/>
                    <a:gd name="T23" fmla="*/ 63 h 65"/>
                    <a:gd name="T24" fmla="*/ 13 w 63"/>
                    <a:gd name="T25" fmla="*/ 59 h 65"/>
                    <a:gd name="T26" fmla="*/ 8 w 63"/>
                    <a:gd name="T27" fmla="*/ 55 h 65"/>
                    <a:gd name="T28" fmla="*/ 6 w 63"/>
                    <a:gd name="T29" fmla="*/ 51 h 65"/>
                    <a:gd name="T30" fmla="*/ 2 w 63"/>
                    <a:gd name="T31" fmla="*/ 45 h 65"/>
                    <a:gd name="T32" fmla="*/ 0 w 63"/>
                    <a:gd name="T33" fmla="*/ 39 h 65"/>
                    <a:gd name="T34" fmla="*/ 0 w 63"/>
                    <a:gd name="T35" fmla="*/ 33 h 65"/>
                    <a:gd name="T36" fmla="*/ 0 w 63"/>
                    <a:gd name="T37" fmla="*/ 25 h 65"/>
                    <a:gd name="T38" fmla="*/ 2 w 63"/>
                    <a:gd name="T39" fmla="*/ 19 h 65"/>
                    <a:gd name="T40" fmla="*/ 6 w 63"/>
                    <a:gd name="T41" fmla="*/ 15 h 65"/>
                    <a:gd name="T42" fmla="*/ 8 w 63"/>
                    <a:gd name="T43" fmla="*/ 9 h 65"/>
                    <a:gd name="T44" fmla="*/ 13 w 63"/>
                    <a:gd name="T45" fmla="*/ 6 h 65"/>
                    <a:gd name="T46" fmla="*/ 19 w 63"/>
                    <a:gd name="T47" fmla="*/ 4 h 65"/>
                    <a:gd name="T48" fmla="*/ 25 w 63"/>
                    <a:gd name="T49" fmla="*/ 2 h 65"/>
                    <a:gd name="T50" fmla="*/ 31 w 63"/>
                    <a:gd name="T51" fmla="*/ 0 h 65"/>
                    <a:gd name="T52" fmla="*/ 37 w 63"/>
                    <a:gd name="T53" fmla="*/ 2 h 65"/>
                    <a:gd name="T54" fmla="*/ 43 w 63"/>
                    <a:gd name="T55" fmla="*/ 4 h 65"/>
                    <a:gd name="T56" fmla="*/ 49 w 63"/>
                    <a:gd name="T57" fmla="*/ 6 h 65"/>
                    <a:gd name="T58" fmla="*/ 55 w 63"/>
                    <a:gd name="T59" fmla="*/ 9 h 65"/>
                    <a:gd name="T60" fmla="*/ 57 w 63"/>
                    <a:gd name="T61" fmla="*/ 15 h 65"/>
                    <a:gd name="T62" fmla="*/ 61 w 63"/>
                    <a:gd name="T63" fmla="*/ 19 h 65"/>
                    <a:gd name="T64" fmla="*/ 63 w 63"/>
                    <a:gd name="T65" fmla="*/ 25 h 65"/>
                    <a:gd name="T66" fmla="*/ 63 w 63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3"/>
                      </a:move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8" y="9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9"/>
                      </a:lnTo>
                      <a:lnTo>
                        <a:pt x="57" y="15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0" name="Freeform 768"/>
                <p:cNvSpPr>
                  <a:spLocks/>
                </p:cNvSpPr>
                <p:nvPr/>
              </p:nvSpPr>
              <p:spPr bwMode="auto">
                <a:xfrm>
                  <a:off x="5201" y="2500"/>
                  <a:ext cx="63" cy="65"/>
                </a:xfrm>
                <a:custGeom>
                  <a:avLst/>
                  <a:gdLst>
                    <a:gd name="T0" fmla="*/ 63 w 63"/>
                    <a:gd name="T1" fmla="*/ 32 h 65"/>
                    <a:gd name="T2" fmla="*/ 63 w 63"/>
                    <a:gd name="T3" fmla="*/ 40 h 65"/>
                    <a:gd name="T4" fmla="*/ 61 w 63"/>
                    <a:gd name="T5" fmla="*/ 46 h 65"/>
                    <a:gd name="T6" fmla="*/ 59 w 63"/>
                    <a:gd name="T7" fmla="*/ 52 h 65"/>
                    <a:gd name="T8" fmla="*/ 55 w 63"/>
                    <a:gd name="T9" fmla="*/ 56 h 65"/>
                    <a:gd name="T10" fmla="*/ 50 w 63"/>
                    <a:gd name="T11" fmla="*/ 59 h 65"/>
                    <a:gd name="T12" fmla="*/ 44 w 63"/>
                    <a:gd name="T13" fmla="*/ 61 h 65"/>
                    <a:gd name="T14" fmla="*/ 40 w 63"/>
                    <a:gd name="T15" fmla="*/ 63 h 65"/>
                    <a:gd name="T16" fmla="*/ 32 w 63"/>
                    <a:gd name="T17" fmla="*/ 65 h 65"/>
                    <a:gd name="T18" fmla="*/ 26 w 63"/>
                    <a:gd name="T19" fmla="*/ 63 h 65"/>
                    <a:gd name="T20" fmla="*/ 20 w 63"/>
                    <a:gd name="T21" fmla="*/ 61 h 65"/>
                    <a:gd name="T22" fmla="*/ 14 w 63"/>
                    <a:gd name="T23" fmla="*/ 59 h 65"/>
                    <a:gd name="T24" fmla="*/ 10 w 63"/>
                    <a:gd name="T25" fmla="*/ 56 h 65"/>
                    <a:gd name="T26" fmla="*/ 6 w 63"/>
                    <a:gd name="T27" fmla="*/ 52 h 65"/>
                    <a:gd name="T28" fmla="*/ 2 w 63"/>
                    <a:gd name="T29" fmla="*/ 46 h 65"/>
                    <a:gd name="T30" fmla="*/ 0 w 63"/>
                    <a:gd name="T31" fmla="*/ 40 h 65"/>
                    <a:gd name="T32" fmla="*/ 0 w 63"/>
                    <a:gd name="T33" fmla="*/ 32 h 65"/>
                    <a:gd name="T34" fmla="*/ 0 w 63"/>
                    <a:gd name="T35" fmla="*/ 26 h 65"/>
                    <a:gd name="T36" fmla="*/ 2 w 63"/>
                    <a:gd name="T37" fmla="*/ 20 h 65"/>
                    <a:gd name="T38" fmla="*/ 6 w 63"/>
                    <a:gd name="T39" fmla="*/ 14 h 65"/>
                    <a:gd name="T40" fmla="*/ 10 w 63"/>
                    <a:gd name="T41" fmla="*/ 10 h 65"/>
                    <a:gd name="T42" fmla="*/ 14 w 63"/>
                    <a:gd name="T43" fmla="*/ 6 h 65"/>
                    <a:gd name="T44" fmla="*/ 20 w 63"/>
                    <a:gd name="T45" fmla="*/ 2 h 65"/>
                    <a:gd name="T46" fmla="*/ 26 w 63"/>
                    <a:gd name="T47" fmla="*/ 0 h 65"/>
                    <a:gd name="T48" fmla="*/ 32 w 63"/>
                    <a:gd name="T49" fmla="*/ 0 h 65"/>
                    <a:gd name="T50" fmla="*/ 40 w 63"/>
                    <a:gd name="T51" fmla="*/ 0 h 65"/>
                    <a:gd name="T52" fmla="*/ 44 w 63"/>
                    <a:gd name="T53" fmla="*/ 2 h 65"/>
                    <a:gd name="T54" fmla="*/ 50 w 63"/>
                    <a:gd name="T55" fmla="*/ 6 h 65"/>
                    <a:gd name="T56" fmla="*/ 55 w 63"/>
                    <a:gd name="T57" fmla="*/ 10 h 65"/>
                    <a:gd name="T58" fmla="*/ 59 w 63"/>
                    <a:gd name="T59" fmla="*/ 14 h 65"/>
                    <a:gd name="T60" fmla="*/ 61 w 63"/>
                    <a:gd name="T61" fmla="*/ 20 h 65"/>
                    <a:gd name="T62" fmla="*/ 63 w 63"/>
                    <a:gd name="T63" fmla="*/ 26 h 65"/>
                    <a:gd name="T64" fmla="*/ 63 w 63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2"/>
                      </a:move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1" name="Freeform 769"/>
                <p:cNvSpPr>
                  <a:spLocks/>
                </p:cNvSpPr>
                <p:nvPr/>
              </p:nvSpPr>
              <p:spPr bwMode="auto">
                <a:xfrm>
                  <a:off x="5201" y="2500"/>
                  <a:ext cx="63" cy="65"/>
                </a:xfrm>
                <a:custGeom>
                  <a:avLst/>
                  <a:gdLst>
                    <a:gd name="T0" fmla="*/ 63 w 63"/>
                    <a:gd name="T1" fmla="*/ 32 h 65"/>
                    <a:gd name="T2" fmla="*/ 63 w 63"/>
                    <a:gd name="T3" fmla="*/ 32 h 65"/>
                    <a:gd name="T4" fmla="*/ 63 w 63"/>
                    <a:gd name="T5" fmla="*/ 40 h 65"/>
                    <a:gd name="T6" fmla="*/ 61 w 63"/>
                    <a:gd name="T7" fmla="*/ 46 h 65"/>
                    <a:gd name="T8" fmla="*/ 59 w 63"/>
                    <a:gd name="T9" fmla="*/ 52 h 65"/>
                    <a:gd name="T10" fmla="*/ 55 w 63"/>
                    <a:gd name="T11" fmla="*/ 56 h 65"/>
                    <a:gd name="T12" fmla="*/ 50 w 63"/>
                    <a:gd name="T13" fmla="*/ 59 h 65"/>
                    <a:gd name="T14" fmla="*/ 44 w 63"/>
                    <a:gd name="T15" fmla="*/ 61 h 65"/>
                    <a:gd name="T16" fmla="*/ 40 w 63"/>
                    <a:gd name="T17" fmla="*/ 63 h 65"/>
                    <a:gd name="T18" fmla="*/ 32 w 63"/>
                    <a:gd name="T19" fmla="*/ 65 h 65"/>
                    <a:gd name="T20" fmla="*/ 26 w 63"/>
                    <a:gd name="T21" fmla="*/ 63 h 65"/>
                    <a:gd name="T22" fmla="*/ 20 w 63"/>
                    <a:gd name="T23" fmla="*/ 61 h 65"/>
                    <a:gd name="T24" fmla="*/ 14 w 63"/>
                    <a:gd name="T25" fmla="*/ 59 h 65"/>
                    <a:gd name="T26" fmla="*/ 10 w 63"/>
                    <a:gd name="T27" fmla="*/ 56 h 65"/>
                    <a:gd name="T28" fmla="*/ 6 w 63"/>
                    <a:gd name="T29" fmla="*/ 52 h 65"/>
                    <a:gd name="T30" fmla="*/ 2 w 63"/>
                    <a:gd name="T31" fmla="*/ 46 h 65"/>
                    <a:gd name="T32" fmla="*/ 0 w 63"/>
                    <a:gd name="T33" fmla="*/ 40 h 65"/>
                    <a:gd name="T34" fmla="*/ 0 w 63"/>
                    <a:gd name="T35" fmla="*/ 32 h 65"/>
                    <a:gd name="T36" fmla="*/ 0 w 63"/>
                    <a:gd name="T37" fmla="*/ 26 h 65"/>
                    <a:gd name="T38" fmla="*/ 2 w 63"/>
                    <a:gd name="T39" fmla="*/ 20 h 65"/>
                    <a:gd name="T40" fmla="*/ 6 w 63"/>
                    <a:gd name="T41" fmla="*/ 14 h 65"/>
                    <a:gd name="T42" fmla="*/ 10 w 63"/>
                    <a:gd name="T43" fmla="*/ 10 h 65"/>
                    <a:gd name="T44" fmla="*/ 14 w 63"/>
                    <a:gd name="T45" fmla="*/ 6 h 65"/>
                    <a:gd name="T46" fmla="*/ 20 w 63"/>
                    <a:gd name="T47" fmla="*/ 2 h 65"/>
                    <a:gd name="T48" fmla="*/ 26 w 63"/>
                    <a:gd name="T49" fmla="*/ 0 h 65"/>
                    <a:gd name="T50" fmla="*/ 32 w 63"/>
                    <a:gd name="T51" fmla="*/ 0 h 65"/>
                    <a:gd name="T52" fmla="*/ 40 w 63"/>
                    <a:gd name="T53" fmla="*/ 0 h 65"/>
                    <a:gd name="T54" fmla="*/ 44 w 63"/>
                    <a:gd name="T55" fmla="*/ 2 h 65"/>
                    <a:gd name="T56" fmla="*/ 50 w 63"/>
                    <a:gd name="T57" fmla="*/ 6 h 65"/>
                    <a:gd name="T58" fmla="*/ 55 w 63"/>
                    <a:gd name="T59" fmla="*/ 10 h 65"/>
                    <a:gd name="T60" fmla="*/ 59 w 63"/>
                    <a:gd name="T61" fmla="*/ 14 h 65"/>
                    <a:gd name="T62" fmla="*/ 61 w 63"/>
                    <a:gd name="T63" fmla="*/ 20 h 65"/>
                    <a:gd name="T64" fmla="*/ 63 w 63"/>
                    <a:gd name="T65" fmla="*/ 26 h 65"/>
                    <a:gd name="T66" fmla="*/ 63 w 63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2"/>
                      </a:move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2" name="Freeform 770"/>
                <p:cNvSpPr>
                  <a:spLocks/>
                </p:cNvSpPr>
                <p:nvPr/>
              </p:nvSpPr>
              <p:spPr bwMode="auto">
                <a:xfrm>
                  <a:off x="5186" y="2380"/>
                  <a:ext cx="65" cy="65"/>
                </a:xfrm>
                <a:custGeom>
                  <a:avLst/>
                  <a:gdLst>
                    <a:gd name="T0" fmla="*/ 31 w 65"/>
                    <a:gd name="T1" fmla="*/ 0 h 65"/>
                    <a:gd name="T2" fmla="*/ 39 w 65"/>
                    <a:gd name="T3" fmla="*/ 2 h 65"/>
                    <a:gd name="T4" fmla="*/ 45 w 65"/>
                    <a:gd name="T5" fmla="*/ 4 h 65"/>
                    <a:gd name="T6" fmla="*/ 49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6 h 65"/>
                    <a:gd name="T12" fmla="*/ 61 w 65"/>
                    <a:gd name="T13" fmla="*/ 20 h 65"/>
                    <a:gd name="T14" fmla="*/ 63 w 65"/>
                    <a:gd name="T15" fmla="*/ 26 h 65"/>
                    <a:gd name="T16" fmla="*/ 65 w 65"/>
                    <a:gd name="T17" fmla="*/ 34 h 65"/>
                    <a:gd name="T18" fmla="*/ 63 w 65"/>
                    <a:gd name="T19" fmla="*/ 40 h 65"/>
                    <a:gd name="T20" fmla="*/ 61 w 65"/>
                    <a:gd name="T21" fmla="*/ 46 h 65"/>
                    <a:gd name="T22" fmla="*/ 59 w 65"/>
                    <a:gd name="T23" fmla="*/ 52 h 65"/>
                    <a:gd name="T24" fmla="*/ 55 w 65"/>
                    <a:gd name="T25" fmla="*/ 55 h 65"/>
                    <a:gd name="T26" fmla="*/ 49 w 65"/>
                    <a:gd name="T27" fmla="*/ 59 h 65"/>
                    <a:gd name="T28" fmla="*/ 45 w 65"/>
                    <a:gd name="T29" fmla="*/ 63 h 65"/>
                    <a:gd name="T30" fmla="*/ 39 w 65"/>
                    <a:gd name="T31" fmla="*/ 65 h 65"/>
                    <a:gd name="T32" fmla="*/ 31 w 65"/>
                    <a:gd name="T33" fmla="*/ 65 h 65"/>
                    <a:gd name="T34" fmla="*/ 25 w 65"/>
                    <a:gd name="T35" fmla="*/ 65 h 65"/>
                    <a:gd name="T36" fmla="*/ 19 w 65"/>
                    <a:gd name="T37" fmla="*/ 63 h 65"/>
                    <a:gd name="T38" fmla="*/ 13 w 65"/>
                    <a:gd name="T39" fmla="*/ 59 h 65"/>
                    <a:gd name="T40" fmla="*/ 9 w 65"/>
                    <a:gd name="T41" fmla="*/ 55 h 65"/>
                    <a:gd name="T42" fmla="*/ 6 w 65"/>
                    <a:gd name="T43" fmla="*/ 52 h 65"/>
                    <a:gd name="T44" fmla="*/ 2 w 65"/>
                    <a:gd name="T45" fmla="*/ 46 h 65"/>
                    <a:gd name="T46" fmla="*/ 0 w 65"/>
                    <a:gd name="T47" fmla="*/ 40 h 65"/>
                    <a:gd name="T48" fmla="*/ 0 w 65"/>
                    <a:gd name="T49" fmla="*/ 34 h 65"/>
                    <a:gd name="T50" fmla="*/ 0 w 65"/>
                    <a:gd name="T51" fmla="*/ 26 h 65"/>
                    <a:gd name="T52" fmla="*/ 2 w 65"/>
                    <a:gd name="T53" fmla="*/ 20 h 65"/>
                    <a:gd name="T54" fmla="*/ 6 w 65"/>
                    <a:gd name="T55" fmla="*/ 16 h 65"/>
                    <a:gd name="T56" fmla="*/ 9 w 65"/>
                    <a:gd name="T57" fmla="*/ 10 h 65"/>
                    <a:gd name="T58" fmla="*/ 13 w 65"/>
                    <a:gd name="T59" fmla="*/ 6 h 65"/>
                    <a:gd name="T60" fmla="*/ 19 w 65"/>
                    <a:gd name="T61" fmla="*/ 4 h 65"/>
                    <a:gd name="T62" fmla="*/ 25 w 65"/>
                    <a:gd name="T63" fmla="*/ 2 h 65"/>
                    <a:gd name="T64" fmla="*/ 31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0"/>
                      </a:move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3" name="Freeform 771"/>
                <p:cNvSpPr>
                  <a:spLocks/>
                </p:cNvSpPr>
                <p:nvPr/>
              </p:nvSpPr>
              <p:spPr bwMode="auto">
                <a:xfrm>
                  <a:off x="5186" y="2380"/>
                  <a:ext cx="65" cy="65"/>
                </a:xfrm>
                <a:custGeom>
                  <a:avLst/>
                  <a:gdLst>
                    <a:gd name="T0" fmla="*/ 31 w 65"/>
                    <a:gd name="T1" fmla="*/ 0 h 65"/>
                    <a:gd name="T2" fmla="*/ 31 w 65"/>
                    <a:gd name="T3" fmla="*/ 0 h 65"/>
                    <a:gd name="T4" fmla="*/ 39 w 65"/>
                    <a:gd name="T5" fmla="*/ 2 h 65"/>
                    <a:gd name="T6" fmla="*/ 45 w 65"/>
                    <a:gd name="T7" fmla="*/ 4 h 65"/>
                    <a:gd name="T8" fmla="*/ 49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6 h 65"/>
                    <a:gd name="T14" fmla="*/ 61 w 65"/>
                    <a:gd name="T15" fmla="*/ 20 h 65"/>
                    <a:gd name="T16" fmla="*/ 63 w 65"/>
                    <a:gd name="T17" fmla="*/ 26 h 65"/>
                    <a:gd name="T18" fmla="*/ 65 w 65"/>
                    <a:gd name="T19" fmla="*/ 34 h 65"/>
                    <a:gd name="T20" fmla="*/ 63 w 65"/>
                    <a:gd name="T21" fmla="*/ 40 h 65"/>
                    <a:gd name="T22" fmla="*/ 61 w 65"/>
                    <a:gd name="T23" fmla="*/ 46 h 65"/>
                    <a:gd name="T24" fmla="*/ 59 w 65"/>
                    <a:gd name="T25" fmla="*/ 52 h 65"/>
                    <a:gd name="T26" fmla="*/ 55 w 65"/>
                    <a:gd name="T27" fmla="*/ 55 h 65"/>
                    <a:gd name="T28" fmla="*/ 49 w 65"/>
                    <a:gd name="T29" fmla="*/ 59 h 65"/>
                    <a:gd name="T30" fmla="*/ 45 w 65"/>
                    <a:gd name="T31" fmla="*/ 63 h 65"/>
                    <a:gd name="T32" fmla="*/ 39 w 65"/>
                    <a:gd name="T33" fmla="*/ 65 h 65"/>
                    <a:gd name="T34" fmla="*/ 31 w 65"/>
                    <a:gd name="T35" fmla="*/ 65 h 65"/>
                    <a:gd name="T36" fmla="*/ 25 w 65"/>
                    <a:gd name="T37" fmla="*/ 65 h 65"/>
                    <a:gd name="T38" fmla="*/ 19 w 65"/>
                    <a:gd name="T39" fmla="*/ 63 h 65"/>
                    <a:gd name="T40" fmla="*/ 13 w 65"/>
                    <a:gd name="T41" fmla="*/ 59 h 65"/>
                    <a:gd name="T42" fmla="*/ 9 w 65"/>
                    <a:gd name="T43" fmla="*/ 55 h 65"/>
                    <a:gd name="T44" fmla="*/ 6 w 65"/>
                    <a:gd name="T45" fmla="*/ 52 h 65"/>
                    <a:gd name="T46" fmla="*/ 2 w 65"/>
                    <a:gd name="T47" fmla="*/ 46 h 65"/>
                    <a:gd name="T48" fmla="*/ 0 w 65"/>
                    <a:gd name="T49" fmla="*/ 40 h 65"/>
                    <a:gd name="T50" fmla="*/ 0 w 65"/>
                    <a:gd name="T51" fmla="*/ 34 h 65"/>
                    <a:gd name="T52" fmla="*/ 0 w 65"/>
                    <a:gd name="T53" fmla="*/ 26 h 65"/>
                    <a:gd name="T54" fmla="*/ 2 w 65"/>
                    <a:gd name="T55" fmla="*/ 20 h 65"/>
                    <a:gd name="T56" fmla="*/ 6 w 65"/>
                    <a:gd name="T57" fmla="*/ 16 h 65"/>
                    <a:gd name="T58" fmla="*/ 9 w 65"/>
                    <a:gd name="T59" fmla="*/ 10 h 65"/>
                    <a:gd name="T60" fmla="*/ 13 w 65"/>
                    <a:gd name="T61" fmla="*/ 6 h 65"/>
                    <a:gd name="T62" fmla="*/ 19 w 65"/>
                    <a:gd name="T63" fmla="*/ 4 h 65"/>
                    <a:gd name="T64" fmla="*/ 25 w 65"/>
                    <a:gd name="T65" fmla="*/ 2 h 65"/>
                    <a:gd name="T66" fmla="*/ 31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4" name="Freeform 772"/>
                <p:cNvSpPr>
                  <a:spLocks/>
                </p:cNvSpPr>
                <p:nvPr/>
              </p:nvSpPr>
              <p:spPr bwMode="auto">
                <a:xfrm>
                  <a:off x="5237" y="2445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9 w 65"/>
                    <a:gd name="T3" fmla="*/ 2 h 65"/>
                    <a:gd name="T4" fmla="*/ 45 w 65"/>
                    <a:gd name="T5" fmla="*/ 2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4 h 65"/>
                    <a:gd name="T12" fmla="*/ 63 w 65"/>
                    <a:gd name="T13" fmla="*/ 20 h 65"/>
                    <a:gd name="T14" fmla="*/ 65 w 65"/>
                    <a:gd name="T15" fmla="*/ 26 h 65"/>
                    <a:gd name="T16" fmla="*/ 65 w 65"/>
                    <a:gd name="T17" fmla="*/ 34 h 65"/>
                    <a:gd name="T18" fmla="*/ 65 w 65"/>
                    <a:gd name="T19" fmla="*/ 40 h 65"/>
                    <a:gd name="T20" fmla="*/ 63 w 65"/>
                    <a:gd name="T21" fmla="*/ 46 h 65"/>
                    <a:gd name="T22" fmla="*/ 59 w 65"/>
                    <a:gd name="T23" fmla="*/ 51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3 h 65"/>
                    <a:gd name="T30" fmla="*/ 39 w 65"/>
                    <a:gd name="T31" fmla="*/ 63 h 65"/>
                    <a:gd name="T32" fmla="*/ 33 w 65"/>
                    <a:gd name="T33" fmla="*/ 65 h 65"/>
                    <a:gd name="T34" fmla="*/ 27 w 65"/>
                    <a:gd name="T35" fmla="*/ 63 h 65"/>
                    <a:gd name="T36" fmla="*/ 21 w 65"/>
                    <a:gd name="T37" fmla="*/ 63 h 65"/>
                    <a:gd name="T38" fmla="*/ 16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51 h 65"/>
                    <a:gd name="T44" fmla="*/ 4 w 65"/>
                    <a:gd name="T45" fmla="*/ 46 h 65"/>
                    <a:gd name="T46" fmla="*/ 2 w 65"/>
                    <a:gd name="T47" fmla="*/ 40 h 65"/>
                    <a:gd name="T48" fmla="*/ 0 w 65"/>
                    <a:gd name="T49" fmla="*/ 34 h 65"/>
                    <a:gd name="T50" fmla="*/ 2 w 65"/>
                    <a:gd name="T51" fmla="*/ 26 h 65"/>
                    <a:gd name="T52" fmla="*/ 4 w 65"/>
                    <a:gd name="T53" fmla="*/ 20 h 65"/>
                    <a:gd name="T54" fmla="*/ 6 w 65"/>
                    <a:gd name="T55" fmla="*/ 14 h 65"/>
                    <a:gd name="T56" fmla="*/ 10 w 65"/>
                    <a:gd name="T57" fmla="*/ 10 h 65"/>
                    <a:gd name="T58" fmla="*/ 16 w 65"/>
                    <a:gd name="T59" fmla="*/ 6 h 65"/>
                    <a:gd name="T60" fmla="*/ 21 w 65"/>
                    <a:gd name="T61" fmla="*/ 2 h 65"/>
                    <a:gd name="T62" fmla="*/ 27 w 65"/>
                    <a:gd name="T63" fmla="*/ 2 h 65"/>
                    <a:gd name="T64" fmla="*/ 33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0"/>
                      </a:move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7" y="63"/>
                      </a:lnTo>
                      <a:lnTo>
                        <a:pt x="21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1" y="2"/>
                      </a:lnTo>
                      <a:lnTo>
                        <a:pt x="27" y="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5" name="Freeform 773"/>
                <p:cNvSpPr>
                  <a:spLocks/>
                </p:cNvSpPr>
                <p:nvPr/>
              </p:nvSpPr>
              <p:spPr bwMode="auto">
                <a:xfrm>
                  <a:off x="5237" y="2445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3 w 65"/>
                    <a:gd name="T3" fmla="*/ 0 h 65"/>
                    <a:gd name="T4" fmla="*/ 39 w 65"/>
                    <a:gd name="T5" fmla="*/ 2 h 65"/>
                    <a:gd name="T6" fmla="*/ 45 w 65"/>
                    <a:gd name="T7" fmla="*/ 2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4 h 65"/>
                    <a:gd name="T14" fmla="*/ 63 w 65"/>
                    <a:gd name="T15" fmla="*/ 20 h 65"/>
                    <a:gd name="T16" fmla="*/ 65 w 65"/>
                    <a:gd name="T17" fmla="*/ 26 h 65"/>
                    <a:gd name="T18" fmla="*/ 65 w 65"/>
                    <a:gd name="T19" fmla="*/ 34 h 65"/>
                    <a:gd name="T20" fmla="*/ 65 w 65"/>
                    <a:gd name="T21" fmla="*/ 40 h 65"/>
                    <a:gd name="T22" fmla="*/ 63 w 65"/>
                    <a:gd name="T23" fmla="*/ 46 h 65"/>
                    <a:gd name="T24" fmla="*/ 59 w 65"/>
                    <a:gd name="T25" fmla="*/ 51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3 h 65"/>
                    <a:gd name="T32" fmla="*/ 39 w 65"/>
                    <a:gd name="T33" fmla="*/ 63 h 65"/>
                    <a:gd name="T34" fmla="*/ 33 w 65"/>
                    <a:gd name="T35" fmla="*/ 65 h 65"/>
                    <a:gd name="T36" fmla="*/ 27 w 65"/>
                    <a:gd name="T37" fmla="*/ 63 h 65"/>
                    <a:gd name="T38" fmla="*/ 21 w 65"/>
                    <a:gd name="T39" fmla="*/ 63 h 65"/>
                    <a:gd name="T40" fmla="*/ 16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51 h 65"/>
                    <a:gd name="T46" fmla="*/ 4 w 65"/>
                    <a:gd name="T47" fmla="*/ 46 h 65"/>
                    <a:gd name="T48" fmla="*/ 2 w 65"/>
                    <a:gd name="T49" fmla="*/ 40 h 65"/>
                    <a:gd name="T50" fmla="*/ 0 w 65"/>
                    <a:gd name="T51" fmla="*/ 34 h 65"/>
                    <a:gd name="T52" fmla="*/ 2 w 65"/>
                    <a:gd name="T53" fmla="*/ 26 h 65"/>
                    <a:gd name="T54" fmla="*/ 4 w 65"/>
                    <a:gd name="T55" fmla="*/ 20 h 65"/>
                    <a:gd name="T56" fmla="*/ 6 w 65"/>
                    <a:gd name="T57" fmla="*/ 14 h 65"/>
                    <a:gd name="T58" fmla="*/ 10 w 65"/>
                    <a:gd name="T59" fmla="*/ 10 h 65"/>
                    <a:gd name="T60" fmla="*/ 16 w 65"/>
                    <a:gd name="T61" fmla="*/ 6 h 65"/>
                    <a:gd name="T62" fmla="*/ 21 w 65"/>
                    <a:gd name="T63" fmla="*/ 2 h 65"/>
                    <a:gd name="T64" fmla="*/ 27 w 65"/>
                    <a:gd name="T65" fmla="*/ 2 h 65"/>
                    <a:gd name="T66" fmla="*/ 33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7" y="63"/>
                      </a:lnTo>
                      <a:lnTo>
                        <a:pt x="21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1" y="2"/>
                      </a:lnTo>
                      <a:lnTo>
                        <a:pt x="27" y="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6" name="Freeform 774"/>
                <p:cNvSpPr>
                  <a:spLocks/>
                </p:cNvSpPr>
                <p:nvPr/>
              </p:nvSpPr>
              <p:spPr bwMode="auto">
                <a:xfrm>
                  <a:off x="5258" y="2445"/>
                  <a:ext cx="63" cy="65"/>
                </a:xfrm>
                <a:custGeom>
                  <a:avLst/>
                  <a:gdLst>
                    <a:gd name="T0" fmla="*/ 32 w 63"/>
                    <a:gd name="T1" fmla="*/ 65 h 65"/>
                    <a:gd name="T2" fmla="*/ 26 w 63"/>
                    <a:gd name="T3" fmla="*/ 63 h 65"/>
                    <a:gd name="T4" fmla="*/ 20 w 63"/>
                    <a:gd name="T5" fmla="*/ 63 h 65"/>
                    <a:gd name="T6" fmla="*/ 14 w 63"/>
                    <a:gd name="T7" fmla="*/ 59 h 65"/>
                    <a:gd name="T8" fmla="*/ 8 w 63"/>
                    <a:gd name="T9" fmla="*/ 55 h 65"/>
                    <a:gd name="T10" fmla="*/ 6 w 63"/>
                    <a:gd name="T11" fmla="*/ 51 h 65"/>
                    <a:gd name="T12" fmla="*/ 2 w 63"/>
                    <a:gd name="T13" fmla="*/ 46 h 65"/>
                    <a:gd name="T14" fmla="*/ 0 w 63"/>
                    <a:gd name="T15" fmla="*/ 40 h 65"/>
                    <a:gd name="T16" fmla="*/ 0 w 63"/>
                    <a:gd name="T17" fmla="*/ 34 h 65"/>
                    <a:gd name="T18" fmla="*/ 0 w 63"/>
                    <a:gd name="T19" fmla="*/ 26 h 65"/>
                    <a:gd name="T20" fmla="*/ 2 w 63"/>
                    <a:gd name="T21" fmla="*/ 20 h 65"/>
                    <a:gd name="T22" fmla="*/ 6 w 63"/>
                    <a:gd name="T23" fmla="*/ 14 h 65"/>
                    <a:gd name="T24" fmla="*/ 8 w 63"/>
                    <a:gd name="T25" fmla="*/ 10 h 65"/>
                    <a:gd name="T26" fmla="*/ 14 w 63"/>
                    <a:gd name="T27" fmla="*/ 6 h 65"/>
                    <a:gd name="T28" fmla="*/ 20 w 63"/>
                    <a:gd name="T29" fmla="*/ 2 h 65"/>
                    <a:gd name="T30" fmla="*/ 26 w 63"/>
                    <a:gd name="T31" fmla="*/ 2 h 65"/>
                    <a:gd name="T32" fmla="*/ 32 w 63"/>
                    <a:gd name="T33" fmla="*/ 0 h 65"/>
                    <a:gd name="T34" fmla="*/ 38 w 63"/>
                    <a:gd name="T35" fmla="*/ 2 h 65"/>
                    <a:gd name="T36" fmla="*/ 44 w 63"/>
                    <a:gd name="T37" fmla="*/ 2 h 65"/>
                    <a:gd name="T38" fmla="*/ 50 w 63"/>
                    <a:gd name="T39" fmla="*/ 6 h 65"/>
                    <a:gd name="T40" fmla="*/ 56 w 63"/>
                    <a:gd name="T41" fmla="*/ 10 h 65"/>
                    <a:gd name="T42" fmla="*/ 58 w 63"/>
                    <a:gd name="T43" fmla="*/ 14 h 65"/>
                    <a:gd name="T44" fmla="*/ 61 w 63"/>
                    <a:gd name="T45" fmla="*/ 20 h 65"/>
                    <a:gd name="T46" fmla="*/ 63 w 63"/>
                    <a:gd name="T47" fmla="*/ 26 h 65"/>
                    <a:gd name="T48" fmla="*/ 63 w 63"/>
                    <a:gd name="T49" fmla="*/ 34 h 65"/>
                    <a:gd name="T50" fmla="*/ 63 w 63"/>
                    <a:gd name="T51" fmla="*/ 40 h 65"/>
                    <a:gd name="T52" fmla="*/ 61 w 63"/>
                    <a:gd name="T53" fmla="*/ 46 h 65"/>
                    <a:gd name="T54" fmla="*/ 58 w 63"/>
                    <a:gd name="T55" fmla="*/ 51 h 65"/>
                    <a:gd name="T56" fmla="*/ 56 w 63"/>
                    <a:gd name="T57" fmla="*/ 55 h 65"/>
                    <a:gd name="T58" fmla="*/ 50 w 63"/>
                    <a:gd name="T59" fmla="*/ 59 h 65"/>
                    <a:gd name="T60" fmla="*/ 44 w 63"/>
                    <a:gd name="T61" fmla="*/ 63 h 65"/>
                    <a:gd name="T62" fmla="*/ 38 w 63"/>
                    <a:gd name="T63" fmla="*/ 63 h 65"/>
                    <a:gd name="T64" fmla="*/ 32 w 63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65"/>
                      </a:move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8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8" y="51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38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7" name="Freeform 775"/>
                <p:cNvSpPr>
                  <a:spLocks/>
                </p:cNvSpPr>
                <p:nvPr/>
              </p:nvSpPr>
              <p:spPr bwMode="auto">
                <a:xfrm>
                  <a:off x="5258" y="2445"/>
                  <a:ext cx="63" cy="65"/>
                </a:xfrm>
                <a:custGeom>
                  <a:avLst/>
                  <a:gdLst>
                    <a:gd name="T0" fmla="*/ 32 w 63"/>
                    <a:gd name="T1" fmla="*/ 65 h 65"/>
                    <a:gd name="T2" fmla="*/ 32 w 63"/>
                    <a:gd name="T3" fmla="*/ 65 h 65"/>
                    <a:gd name="T4" fmla="*/ 26 w 63"/>
                    <a:gd name="T5" fmla="*/ 63 h 65"/>
                    <a:gd name="T6" fmla="*/ 20 w 63"/>
                    <a:gd name="T7" fmla="*/ 63 h 65"/>
                    <a:gd name="T8" fmla="*/ 14 w 63"/>
                    <a:gd name="T9" fmla="*/ 59 h 65"/>
                    <a:gd name="T10" fmla="*/ 8 w 63"/>
                    <a:gd name="T11" fmla="*/ 55 h 65"/>
                    <a:gd name="T12" fmla="*/ 6 w 63"/>
                    <a:gd name="T13" fmla="*/ 51 h 65"/>
                    <a:gd name="T14" fmla="*/ 2 w 63"/>
                    <a:gd name="T15" fmla="*/ 46 h 65"/>
                    <a:gd name="T16" fmla="*/ 0 w 63"/>
                    <a:gd name="T17" fmla="*/ 40 h 65"/>
                    <a:gd name="T18" fmla="*/ 0 w 63"/>
                    <a:gd name="T19" fmla="*/ 34 h 65"/>
                    <a:gd name="T20" fmla="*/ 0 w 63"/>
                    <a:gd name="T21" fmla="*/ 26 h 65"/>
                    <a:gd name="T22" fmla="*/ 2 w 63"/>
                    <a:gd name="T23" fmla="*/ 20 h 65"/>
                    <a:gd name="T24" fmla="*/ 6 w 63"/>
                    <a:gd name="T25" fmla="*/ 14 h 65"/>
                    <a:gd name="T26" fmla="*/ 8 w 63"/>
                    <a:gd name="T27" fmla="*/ 10 h 65"/>
                    <a:gd name="T28" fmla="*/ 14 w 63"/>
                    <a:gd name="T29" fmla="*/ 6 h 65"/>
                    <a:gd name="T30" fmla="*/ 20 w 63"/>
                    <a:gd name="T31" fmla="*/ 2 h 65"/>
                    <a:gd name="T32" fmla="*/ 26 w 63"/>
                    <a:gd name="T33" fmla="*/ 2 h 65"/>
                    <a:gd name="T34" fmla="*/ 32 w 63"/>
                    <a:gd name="T35" fmla="*/ 0 h 65"/>
                    <a:gd name="T36" fmla="*/ 38 w 63"/>
                    <a:gd name="T37" fmla="*/ 2 h 65"/>
                    <a:gd name="T38" fmla="*/ 44 w 63"/>
                    <a:gd name="T39" fmla="*/ 2 h 65"/>
                    <a:gd name="T40" fmla="*/ 50 w 63"/>
                    <a:gd name="T41" fmla="*/ 6 h 65"/>
                    <a:gd name="T42" fmla="*/ 56 w 63"/>
                    <a:gd name="T43" fmla="*/ 10 h 65"/>
                    <a:gd name="T44" fmla="*/ 58 w 63"/>
                    <a:gd name="T45" fmla="*/ 14 h 65"/>
                    <a:gd name="T46" fmla="*/ 61 w 63"/>
                    <a:gd name="T47" fmla="*/ 20 h 65"/>
                    <a:gd name="T48" fmla="*/ 63 w 63"/>
                    <a:gd name="T49" fmla="*/ 26 h 65"/>
                    <a:gd name="T50" fmla="*/ 63 w 63"/>
                    <a:gd name="T51" fmla="*/ 34 h 65"/>
                    <a:gd name="T52" fmla="*/ 63 w 63"/>
                    <a:gd name="T53" fmla="*/ 40 h 65"/>
                    <a:gd name="T54" fmla="*/ 61 w 63"/>
                    <a:gd name="T55" fmla="*/ 46 h 65"/>
                    <a:gd name="T56" fmla="*/ 58 w 63"/>
                    <a:gd name="T57" fmla="*/ 51 h 65"/>
                    <a:gd name="T58" fmla="*/ 56 w 63"/>
                    <a:gd name="T59" fmla="*/ 55 h 65"/>
                    <a:gd name="T60" fmla="*/ 50 w 63"/>
                    <a:gd name="T61" fmla="*/ 59 h 65"/>
                    <a:gd name="T62" fmla="*/ 44 w 63"/>
                    <a:gd name="T63" fmla="*/ 63 h 65"/>
                    <a:gd name="T64" fmla="*/ 38 w 63"/>
                    <a:gd name="T65" fmla="*/ 63 h 65"/>
                    <a:gd name="T66" fmla="*/ 32 w 63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65"/>
                      </a:move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8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8" y="51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38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8" name="Freeform 776"/>
                <p:cNvSpPr>
                  <a:spLocks/>
                </p:cNvSpPr>
                <p:nvPr/>
              </p:nvSpPr>
              <p:spPr bwMode="auto">
                <a:xfrm>
                  <a:off x="5213" y="2384"/>
                  <a:ext cx="63" cy="63"/>
                </a:xfrm>
                <a:custGeom>
                  <a:avLst/>
                  <a:gdLst>
                    <a:gd name="T0" fmla="*/ 32 w 63"/>
                    <a:gd name="T1" fmla="*/ 63 h 63"/>
                    <a:gd name="T2" fmla="*/ 26 w 63"/>
                    <a:gd name="T3" fmla="*/ 63 h 63"/>
                    <a:gd name="T4" fmla="*/ 20 w 63"/>
                    <a:gd name="T5" fmla="*/ 61 h 63"/>
                    <a:gd name="T6" fmla="*/ 14 w 63"/>
                    <a:gd name="T7" fmla="*/ 59 h 63"/>
                    <a:gd name="T8" fmla="*/ 10 w 63"/>
                    <a:gd name="T9" fmla="*/ 55 h 63"/>
                    <a:gd name="T10" fmla="*/ 6 w 63"/>
                    <a:gd name="T11" fmla="*/ 49 h 63"/>
                    <a:gd name="T12" fmla="*/ 2 w 63"/>
                    <a:gd name="T13" fmla="*/ 44 h 63"/>
                    <a:gd name="T14" fmla="*/ 0 w 63"/>
                    <a:gd name="T15" fmla="*/ 40 h 63"/>
                    <a:gd name="T16" fmla="*/ 0 w 63"/>
                    <a:gd name="T17" fmla="*/ 32 h 63"/>
                    <a:gd name="T18" fmla="*/ 0 w 63"/>
                    <a:gd name="T19" fmla="*/ 26 h 63"/>
                    <a:gd name="T20" fmla="*/ 2 w 63"/>
                    <a:gd name="T21" fmla="*/ 20 h 63"/>
                    <a:gd name="T22" fmla="*/ 6 w 63"/>
                    <a:gd name="T23" fmla="*/ 14 h 63"/>
                    <a:gd name="T24" fmla="*/ 10 w 63"/>
                    <a:gd name="T25" fmla="*/ 10 h 63"/>
                    <a:gd name="T26" fmla="*/ 14 w 63"/>
                    <a:gd name="T27" fmla="*/ 6 h 63"/>
                    <a:gd name="T28" fmla="*/ 20 w 63"/>
                    <a:gd name="T29" fmla="*/ 2 h 63"/>
                    <a:gd name="T30" fmla="*/ 26 w 63"/>
                    <a:gd name="T31" fmla="*/ 0 h 63"/>
                    <a:gd name="T32" fmla="*/ 32 w 63"/>
                    <a:gd name="T33" fmla="*/ 0 h 63"/>
                    <a:gd name="T34" fmla="*/ 40 w 63"/>
                    <a:gd name="T35" fmla="*/ 0 h 63"/>
                    <a:gd name="T36" fmla="*/ 43 w 63"/>
                    <a:gd name="T37" fmla="*/ 2 h 63"/>
                    <a:gd name="T38" fmla="*/ 49 w 63"/>
                    <a:gd name="T39" fmla="*/ 6 h 63"/>
                    <a:gd name="T40" fmla="*/ 55 w 63"/>
                    <a:gd name="T41" fmla="*/ 10 h 63"/>
                    <a:gd name="T42" fmla="*/ 59 w 63"/>
                    <a:gd name="T43" fmla="*/ 14 h 63"/>
                    <a:gd name="T44" fmla="*/ 61 w 63"/>
                    <a:gd name="T45" fmla="*/ 20 h 63"/>
                    <a:gd name="T46" fmla="*/ 63 w 63"/>
                    <a:gd name="T47" fmla="*/ 26 h 63"/>
                    <a:gd name="T48" fmla="*/ 63 w 63"/>
                    <a:gd name="T49" fmla="*/ 32 h 63"/>
                    <a:gd name="T50" fmla="*/ 63 w 63"/>
                    <a:gd name="T51" fmla="*/ 40 h 63"/>
                    <a:gd name="T52" fmla="*/ 61 w 63"/>
                    <a:gd name="T53" fmla="*/ 44 h 63"/>
                    <a:gd name="T54" fmla="*/ 59 w 63"/>
                    <a:gd name="T55" fmla="*/ 49 h 63"/>
                    <a:gd name="T56" fmla="*/ 55 w 63"/>
                    <a:gd name="T57" fmla="*/ 55 h 63"/>
                    <a:gd name="T58" fmla="*/ 49 w 63"/>
                    <a:gd name="T59" fmla="*/ 59 h 63"/>
                    <a:gd name="T60" fmla="*/ 43 w 63"/>
                    <a:gd name="T61" fmla="*/ 61 h 63"/>
                    <a:gd name="T62" fmla="*/ 40 w 63"/>
                    <a:gd name="T63" fmla="*/ 63 h 63"/>
                    <a:gd name="T64" fmla="*/ 32 w 63"/>
                    <a:gd name="T65" fmla="*/ 63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32" y="63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4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79" name="Freeform 777"/>
                <p:cNvSpPr>
                  <a:spLocks/>
                </p:cNvSpPr>
                <p:nvPr/>
              </p:nvSpPr>
              <p:spPr bwMode="auto">
                <a:xfrm>
                  <a:off x="5213" y="2384"/>
                  <a:ext cx="63" cy="63"/>
                </a:xfrm>
                <a:custGeom>
                  <a:avLst/>
                  <a:gdLst>
                    <a:gd name="T0" fmla="*/ 32 w 63"/>
                    <a:gd name="T1" fmla="*/ 63 h 63"/>
                    <a:gd name="T2" fmla="*/ 32 w 63"/>
                    <a:gd name="T3" fmla="*/ 63 h 63"/>
                    <a:gd name="T4" fmla="*/ 26 w 63"/>
                    <a:gd name="T5" fmla="*/ 63 h 63"/>
                    <a:gd name="T6" fmla="*/ 20 w 63"/>
                    <a:gd name="T7" fmla="*/ 61 h 63"/>
                    <a:gd name="T8" fmla="*/ 14 w 63"/>
                    <a:gd name="T9" fmla="*/ 59 h 63"/>
                    <a:gd name="T10" fmla="*/ 10 w 63"/>
                    <a:gd name="T11" fmla="*/ 55 h 63"/>
                    <a:gd name="T12" fmla="*/ 6 w 63"/>
                    <a:gd name="T13" fmla="*/ 49 h 63"/>
                    <a:gd name="T14" fmla="*/ 2 w 63"/>
                    <a:gd name="T15" fmla="*/ 44 h 63"/>
                    <a:gd name="T16" fmla="*/ 0 w 63"/>
                    <a:gd name="T17" fmla="*/ 40 h 63"/>
                    <a:gd name="T18" fmla="*/ 0 w 63"/>
                    <a:gd name="T19" fmla="*/ 32 h 63"/>
                    <a:gd name="T20" fmla="*/ 0 w 63"/>
                    <a:gd name="T21" fmla="*/ 26 h 63"/>
                    <a:gd name="T22" fmla="*/ 2 w 63"/>
                    <a:gd name="T23" fmla="*/ 20 h 63"/>
                    <a:gd name="T24" fmla="*/ 6 w 63"/>
                    <a:gd name="T25" fmla="*/ 14 h 63"/>
                    <a:gd name="T26" fmla="*/ 10 w 63"/>
                    <a:gd name="T27" fmla="*/ 10 h 63"/>
                    <a:gd name="T28" fmla="*/ 14 w 63"/>
                    <a:gd name="T29" fmla="*/ 6 h 63"/>
                    <a:gd name="T30" fmla="*/ 20 w 63"/>
                    <a:gd name="T31" fmla="*/ 2 h 63"/>
                    <a:gd name="T32" fmla="*/ 26 w 63"/>
                    <a:gd name="T33" fmla="*/ 0 h 63"/>
                    <a:gd name="T34" fmla="*/ 32 w 63"/>
                    <a:gd name="T35" fmla="*/ 0 h 63"/>
                    <a:gd name="T36" fmla="*/ 40 w 63"/>
                    <a:gd name="T37" fmla="*/ 0 h 63"/>
                    <a:gd name="T38" fmla="*/ 43 w 63"/>
                    <a:gd name="T39" fmla="*/ 2 h 63"/>
                    <a:gd name="T40" fmla="*/ 49 w 63"/>
                    <a:gd name="T41" fmla="*/ 6 h 63"/>
                    <a:gd name="T42" fmla="*/ 55 w 63"/>
                    <a:gd name="T43" fmla="*/ 10 h 63"/>
                    <a:gd name="T44" fmla="*/ 59 w 63"/>
                    <a:gd name="T45" fmla="*/ 14 h 63"/>
                    <a:gd name="T46" fmla="*/ 61 w 63"/>
                    <a:gd name="T47" fmla="*/ 20 h 63"/>
                    <a:gd name="T48" fmla="*/ 63 w 63"/>
                    <a:gd name="T49" fmla="*/ 26 h 63"/>
                    <a:gd name="T50" fmla="*/ 63 w 63"/>
                    <a:gd name="T51" fmla="*/ 32 h 63"/>
                    <a:gd name="T52" fmla="*/ 63 w 63"/>
                    <a:gd name="T53" fmla="*/ 40 h 63"/>
                    <a:gd name="T54" fmla="*/ 61 w 63"/>
                    <a:gd name="T55" fmla="*/ 44 h 63"/>
                    <a:gd name="T56" fmla="*/ 59 w 63"/>
                    <a:gd name="T57" fmla="*/ 49 h 63"/>
                    <a:gd name="T58" fmla="*/ 55 w 63"/>
                    <a:gd name="T59" fmla="*/ 55 h 63"/>
                    <a:gd name="T60" fmla="*/ 49 w 63"/>
                    <a:gd name="T61" fmla="*/ 59 h 63"/>
                    <a:gd name="T62" fmla="*/ 43 w 63"/>
                    <a:gd name="T63" fmla="*/ 61 h 63"/>
                    <a:gd name="T64" fmla="*/ 40 w 63"/>
                    <a:gd name="T65" fmla="*/ 63 h 63"/>
                    <a:gd name="T66" fmla="*/ 32 w 63"/>
                    <a:gd name="T67" fmla="*/ 63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32" y="63"/>
                      </a:move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4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0" name="Freeform 778"/>
                <p:cNvSpPr>
                  <a:spLocks/>
                </p:cNvSpPr>
                <p:nvPr/>
              </p:nvSpPr>
              <p:spPr bwMode="auto">
                <a:xfrm>
                  <a:off x="5190" y="2408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5 w 65"/>
                    <a:gd name="T3" fmla="*/ 65 h 65"/>
                    <a:gd name="T4" fmla="*/ 19 w 65"/>
                    <a:gd name="T5" fmla="*/ 63 h 65"/>
                    <a:gd name="T6" fmla="*/ 13 w 65"/>
                    <a:gd name="T7" fmla="*/ 59 h 65"/>
                    <a:gd name="T8" fmla="*/ 9 w 65"/>
                    <a:gd name="T9" fmla="*/ 55 h 65"/>
                    <a:gd name="T10" fmla="*/ 5 w 65"/>
                    <a:gd name="T11" fmla="*/ 51 h 65"/>
                    <a:gd name="T12" fmla="*/ 2 w 65"/>
                    <a:gd name="T13" fmla="*/ 45 h 65"/>
                    <a:gd name="T14" fmla="*/ 0 w 65"/>
                    <a:gd name="T15" fmla="*/ 39 h 65"/>
                    <a:gd name="T16" fmla="*/ 0 w 65"/>
                    <a:gd name="T17" fmla="*/ 33 h 65"/>
                    <a:gd name="T18" fmla="*/ 0 w 65"/>
                    <a:gd name="T19" fmla="*/ 25 h 65"/>
                    <a:gd name="T20" fmla="*/ 2 w 65"/>
                    <a:gd name="T21" fmla="*/ 20 h 65"/>
                    <a:gd name="T22" fmla="*/ 5 w 65"/>
                    <a:gd name="T23" fmla="*/ 16 h 65"/>
                    <a:gd name="T24" fmla="*/ 9 w 65"/>
                    <a:gd name="T25" fmla="*/ 10 h 65"/>
                    <a:gd name="T26" fmla="*/ 13 w 65"/>
                    <a:gd name="T27" fmla="*/ 6 h 65"/>
                    <a:gd name="T28" fmla="*/ 19 w 65"/>
                    <a:gd name="T29" fmla="*/ 4 h 65"/>
                    <a:gd name="T30" fmla="*/ 25 w 65"/>
                    <a:gd name="T31" fmla="*/ 2 h 65"/>
                    <a:gd name="T32" fmla="*/ 31 w 65"/>
                    <a:gd name="T33" fmla="*/ 0 h 65"/>
                    <a:gd name="T34" fmla="*/ 39 w 65"/>
                    <a:gd name="T35" fmla="*/ 2 h 65"/>
                    <a:gd name="T36" fmla="*/ 45 w 65"/>
                    <a:gd name="T37" fmla="*/ 4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6 h 65"/>
                    <a:gd name="T44" fmla="*/ 61 w 65"/>
                    <a:gd name="T45" fmla="*/ 20 h 65"/>
                    <a:gd name="T46" fmla="*/ 63 w 65"/>
                    <a:gd name="T47" fmla="*/ 25 h 65"/>
                    <a:gd name="T48" fmla="*/ 65 w 65"/>
                    <a:gd name="T49" fmla="*/ 33 h 65"/>
                    <a:gd name="T50" fmla="*/ 63 w 65"/>
                    <a:gd name="T51" fmla="*/ 39 h 65"/>
                    <a:gd name="T52" fmla="*/ 61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3 h 65"/>
                    <a:gd name="T62" fmla="*/ 39 w 65"/>
                    <a:gd name="T63" fmla="*/ 65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5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1" name="Freeform 779"/>
                <p:cNvSpPr>
                  <a:spLocks/>
                </p:cNvSpPr>
                <p:nvPr/>
              </p:nvSpPr>
              <p:spPr bwMode="auto">
                <a:xfrm>
                  <a:off x="5190" y="2408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5 w 65"/>
                    <a:gd name="T5" fmla="*/ 65 h 65"/>
                    <a:gd name="T6" fmla="*/ 19 w 65"/>
                    <a:gd name="T7" fmla="*/ 63 h 65"/>
                    <a:gd name="T8" fmla="*/ 13 w 65"/>
                    <a:gd name="T9" fmla="*/ 59 h 65"/>
                    <a:gd name="T10" fmla="*/ 9 w 65"/>
                    <a:gd name="T11" fmla="*/ 55 h 65"/>
                    <a:gd name="T12" fmla="*/ 5 w 65"/>
                    <a:gd name="T13" fmla="*/ 51 h 65"/>
                    <a:gd name="T14" fmla="*/ 2 w 65"/>
                    <a:gd name="T15" fmla="*/ 45 h 65"/>
                    <a:gd name="T16" fmla="*/ 0 w 65"/>
                    <a:gd name="T17" fmla="*/ 39 h 65"/>
                    <a:gd name="T18" fmla="*/ 0 w 65"/>
                    <a:gd name="T19" fmla="*/ 33 h 65"/>
                    <a:gd name="T20" fmla="*/ 0 w 65"/>
                    <a:gd name="T21" fmla="*/ 25 h 65"/>
                    <a:gd name="T22" fmla="*/ 2 w 65"/>
                    <a:gd name="T23" fmla="*/ 20 h 65"/>
                    <a:gd name="T24" fmla="*/ 5 w 65"/>
                    <a:gd name="T25" fmla="*/ 16 h 65"/>
                    <a:gd name="T26" fmla="*/ 9 w 65"/>
                    <a:gd name="T27" fmla="*/ 10 h 65"/>
                    <a:gd name="T28" fmla="*/ 13 w 65"/>
                    <a:gd name="T29" fmla="*/ 6 h 65"/>
                    <a:gd name="T30" fmla="*/ 19 w 65"/>
                    <a:gd name="T31" fmla="*/ 4 h 65"/>
                    <a:gd name="T32" fmla="*/ 25 w 65"/>
                    <a:gd name="T33" fmla="*/ 2 h 65"/>
                    <a:gd name="T34" fmla="*/ 31 w 65"/>
                    <a:gd name="T35" fmla="*/ 0 h 65"/>
                    <a:gd name="T36" fmla="*/ 39 w 65"/>
                    <a:gd name="T37" fmla="*/ 2 h 65"/>
                    <a:gd name="T38" fmla="*/ 45 w 65"/>
                    <a:gd name="T39" fmla="*/ 4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6 h 65"/>
                    <a:gd name="T46" fmla="*/ 61 w 65"/>
                    <a:gd name="T47" fmla="*/ 20 h 65"/>
                    <a:gd name="T48" fmla="*/ 63 w 65"/>
                    <a:gd name="T49" fmla="*/ 25 h 65"/>
                    <a:gd name="T50" fmla="*/ 65 w 65"/>
                    <a:gd name="T51" fmla="*/ 33 h 65"/>
                    <a:gd name="T52" fmla="*/ 63 w 65"/>
                    <a:gd name="T53" fmla="*/ 39 h 65"/>
                    <a:gd name="T54" fmla="*/ 61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3 h 65"/>
                    <a:gd name="T64" fmla="*/ 39 w 65"/>
                    <a:gd name="T65" fmla="*/ 65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5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2" name="Freeform 780"/>
                <p:cNvSpPr>
                  <a:spLocks/>
                </p:cNvSpPr>
                <p:nvPr/>
              </p:nvSpPr>
              <p:spPr bwMode="auto">
                <a:xfrm>
                  <a:off x="5229" y="2396"/>
                  <a:ext cx="65" cy="63"/>
                </a:xfrm>
                <a:custGeom>
                  <a:avLst/>
                  <a:gdLst>
                    <a:gd name="T0" fmla="*/ 33 w 65"/>
                    <a:gd name="T1" fmla="*/ 0 h 63"/>
                    <a:gd name="T2" fmla="*/ 39 w 65"/>
                    <a:gd name="T3" fmla="*/ 0 h 63"/>
                    <a:gd name="T4" fmla="*/ 45 w 65"/>
                    <a:gd name="T5" fmla="*/ 2 h 63"/>
                    <a:gd name="T6" fmla="*/ 51 w 65"/>
                    <a:gd name="T7" fmla="*/ 4 h 63"/>
                    <a:gd name="T8" fmla="*/ 55 w 65"/>
                    <a:gd name="T9" fmla="*/ 8 h 63"/>
                    <a:gd name="T10" fmla="*/ 59 w 65"/>
                    <a:gd name="T11" fmla="*/ 14 h 63"/>
                    <a:gd name="T12" fmla="*/ 63 w 65"/>
                    <a:gd name="T13" fmla="*/ 20 h 63"/>
                    <a:gd name="T14" fmla="*/ 65 w 65"/>
                    <a:gd name="T15" fmla="*/ 26 h 63"/>
                    <a:gd name="T16" fmla="*/ 65 w 65"/>
                    <a:gd name="T17" fmla="*/ 32 h 63"/>
                    <a:gd name="T18" fmla="*/ 65 w 65"/>
                    <a:gd name="T19" fmla="*/ 37 h 63"/>
                    <a:gd name="T20" fmla="*/ 63 w 65"/>
                    <a:gd name="T21" fmla="*/ 43 h 63"/>
                    <a:gd name="T22" fmla="*/ 59 w 65"/>
                    <a:gd name="T23" fmla="*/ 49 h 63"/>
                    <a:gd name="T24" fmla="*/ 55 w 65"/>
                    <a:gd name="T25" fmla="*/ 53 h 63"/>
                    <a:gd name="T26" fmla="*/ 51 w 65"/>
                    <a:gd name="T27" fmla="*/ 59 h 63"/>
                    <a:gd name="T28" fmla="*/ 45 w 65"/>
                    <a:gd name="T29" fmla="*/ 61 h 63"/>
                    <a:gd name="T30" fmla="*/ 39 w 65"/>
                    <a:gd name="T31" fmla="*/ 63 h 63"/>
                    <a:gd name="T32" fmla="*/ 33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1 h 63"/>
                    <a:gd name="T38" fmla="*/ 14 w 65"/>
                    <a:gd name="T39" fmla="*/ 59 h 63"/>
                    <a:gd name="T40" fmla="*/ 10 w 65"/>
                    <a:gd name="T41" fmla="*/ 53 h 63"/>
                    <a:gd name="T42" fmla="*/ 6 w 65"/>
                    <a:gd name="T43" fmla="*/ 49 h 63"/>
                    <a:gd name="T44" fmla="*/ 4 w 65"/>
                    <a:gd name="T45" fmla="*/ 43 h 63"/>
                    <a:gd name="T46" fmla="*/ 2 w 65"/>
                    <a:gd name="T47" fmla="*/ 37 h 63"/>
                    <a:gd name="T48" fmla="*/ 0 w 65"/>
                    <a:gd name="T49" fmla="*/ 32 h 63"/>
                    <a:gd name="T50" fmla="*/ 2 w 65"/>
                    <a:gd name="T51" fmla="*/ 26 h 63"/>
                    <a:gd name="T52" fmla="*/ 4 w 65"/>
                    <a:gd name="T53" fmla="*/ 20 h 63"/>
                    <a:gd name="T54" fmla="*/ 6 w 65"/>
                    <a:gd name="T55" fmla="*/ 14 h 63"/>
                    <a:gd name="T56" fmla="*/ 10 w 65"/>
                    <a:gd name="T57" fmla="*/ 8 h 63"/>
                    <a:gd name="T58" fmla="*/ 14 w 65"/>
                    <a:gd name="T59" fmla="*/ 4 h 63"/>
                    <a:gd name="T60" fmla="*/ 20 w 65"/>
                    <a:gd name="T61" fmla="*/ 2 h 63"/>
                    <a:gd name="T62" fmla="*/ 26 w 65"/>
                    <a:gd name="T63" fmla="*/ 0 h 63"/>
                    <a:gd name="T64" fmla="*/ 33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3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7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3" name="Freeform 781"/>
                <p:cNvSpPr>
                  <a:spLocks/>
                </p:cNvSpPr>
                <p:nvPr/>
              </p:nvSpPr>
              <p:spPr bwMode="auto">
                <a:xfrm>
                  <a:off x="5229" y="2396"/>
                  <a:ext cx="65" cy="63"/>
                </a:xfrm>
                <a:custGeom>
                  <a:avLst/>
                  <a:gdLst>
                    <a:gd name="T0" fmla="*/ 33 w 65"/>
                    <a:gd name="T1" fmla="*/ 0 h 63"/>
                    <a:gd name="T2" fmla="*/ 33 w 65"/>
                    <a:gd name="T3" fmla="*/ 0 h 63"/>
                    <a:gd name="T4" fmla="*/ 39 w 65"/>
                    <a:gd name="T5" fmla="*/ 0 h 63"/>
                    <a:gd name="T6" fmla="*/ 45 w 65"/>
                    <a:gd name="T7" fmla="*/ 2 h 63"/>
                    <a:gd name="T8" fmla="*/ 51 w 65"/>
                    <a:gd name="T9" fmla="*/ 4 h 63"/>
                    <a:gd name="T10" fmla="*/ 55 w 65"/>
                    <a:gd name="T11" fmla="*/ 8 h 63"/>
                    <a:gd name="T12" fmla="*/ 59 w 65"/>
                    <a:gd name="T13" fmla="*/ 14 h 63"/>
                    <a:gd name="T14" fmla="*/ 63 w 65"/>
                    <a:gd name="T15" fmla="*/ 20 h 63"/>
                    <a:gd name="T16" fmla="*/ 65 w 65"/>
                    <a:gd name="T17" fmla="*/ 26 h 63"/>
                    <a:gd name="T18" fmla="*/ 65 w 65"/>
                    <a:gd name="T19" fmla="*/ 32 h 63"/>
                    <a:gd name="T20" fmla="*/ 65 w 65"/>
                    <a:gd name="T21" fmla="*/ 37 h 63"/>
                    <a:gd name="T22" fmla="*/ 63 w 65"/>
                    <a:gd name="T23" fmla="*/ 43 h 63"/>
                    <a:gd name="T24" fmla="*/ 59 w 65"/>
                    <a:gd name="T25" fmla="*/ 49 h 63"/>
                    <a:gd name="T26" fmla="*/ 55 w 65"/>
                    <a:gd name="T27" fmla="*/ 53 h 63"/>
                    <a:gd name="T28" fmla="*/ 51 w 65"/>
                    <a:gd name="T29" fmla="*/ 59 h 63"/>
                    <a:gd name="T30" fmla="*/ 45 w 65"/>
                    <a:gd name="T31" fmla="*/ 61 h 63"/>
                    <a:gd name="T32" fmla="*/ 39 w 65"/>
                    <a:gd name="T33" fmla="*/ 63 h 63"/>
                    <a:gd name="T34" fmla="*/ 33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1 h 63"/>
                    <a:gd name="T40" fmla="*/ 14 w 65"/>
                    <a:gd name="T41" fmla="*/ 59 h 63"/>
                    <a:gd name="T42" fmla="*/ 10 w 65"/>
                    <a:gd name="T43" fmla="*/ 53 h 63"/>
                    <a:gd name="T44" fmla="*/ 6 w 65"/>
                    <a:gd name="T45" fmla="*/ 49 h 63"/>
                    <a:gd name="T46" fmla="*/ 4 w 65"/>
                    <a:gd name="T47" fmla="*/ 43 h 63"/>
                    <a:gd name="T48" fmla="*/ 2 w 65"/>
                    <a:gd name="T49" fmla="*/ 37 h 63"/>
                    <a:gd name="T50" fmla="*/ 0 w 65"/>
                    <a:gd name="T51" fmla="*/ 32 h 63"/>
                    <a:gd name="T52" fmla="*/ 2 w 65"/>
                    <a:gd name="T53" fmla="*/ 26 h 63"/>
                    <a:gd name="T54" fmla="*/ 4 w 65"/>
                    <a:gd name="T55" fmla="*/ 20 h 63"/>
                    <a:gd name="T56" fmla="*/ 6 w 65"/>
                    <a:gd name="T57" fmla="*/ 14 h 63"/>
                    <a:gd name="T58" fmla="*/ 10 w 65"/>
                    <a:gd name="T59" fmla="*/ 8 h 63"/>
                    <a:gd name="T60" fmla="*/ 14 w 65"/>
                    <a:gd name="T61" fmla="*/ 4 h 63"/>
                    <a:gd name="T62" fmla="*/ 20 w 65"/>
                    <a:gd name="T63" fmla="*/ 2 h 63"/>
                    <a:gd name="T64" fmla="*/ 26 w 65"/>
                    <a:gd name="T65" fmla="*/ 0 h 63"/>
                    <a:gd name="T66" fmla="*/ 33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7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4" name="Freeform 782"/>
                <p:cNvSpPr>
                  <a:spLocks/>
                </p:cNvSpPr>
                <p:nvPr/>
              </p:nvSpPr>
              <p:spPr bwMode="auto">
                <a:xfrm>
                  <a:off x="5195" y="2402"/>
                  <a:ext cx="65" cy="65"/>
                </a:xfrm>
                <a:custGeom>
                  <a:avLst/>
                  <a:gdLst>
                    <a:gd name="T0" fmla="*/ 34 w 65"/>
                    <a:gd name="T1" fmla="*/ 0 h 65"/>
                    <a:gd name="T2" fmla="*/ 40 w 65"/>
                    <a:gd name="T3" fmla="*/ 2 h 65"/>
                    <a:gd name="T4" fmla="*/ 46 w 65"/>
                    <a:gd name="T5" fmla="*/ 4 h 65"/>
                    <a:gd name="T6" fmla="*/ 52 w 65"/>
                    <a:gd name="T7" fmla="*/ 6 h 65"/>
                    <a:gd name="T8" fmla="*/ 56 w 65"/>
                    <a:gd name="T9" fmla="*/ 10 h 65"/>
                    <a:gd name="T10" fmla="*/ 60 w 65"/>
                    <a:gd name="T11" fmla="*/ 14 h 65"/>
                    <a:gd name="T12" fmla="*/ 63 w 65"/>
                    <a:gd name="T13" fmla="*/ 20 h 65"/>
                    <a:gd name="T14" fmla="*/ 65 w 65"/>
                    <a:gd name="T15" fmla="*/ 26 h 65"/>
                    <a:gd name="T16" fmla="*/ 65 w 65"/>
                    <a:gd name="T17" fmla="*/ 33 h 65"/>
                    <a:gd name="T18" fmla="*/ 65 w 65"/>
                    <a:gd name="T19" fmla="*/ 39 h 65"/>
                    <a:gd name="T20" fmla="*/ 63 w 65"/>
                    <a:gd name="T21" fmla="*/ 45 h 65"/>
                    <a:gd name="T22" fmla="*/ 60 w 65"/>
                    <a:gd name="T23" fmla="*/ 51 h 65"/>
                    <a:gd name="T24" fmla="*/ 56 w 65"/>
                    <a:gd name="T25" fmla="*/ 55 h 65"/>
                    <a:gd name="T26" fmla="*/ 52 w 65"/>
                    <a:gd name="T27" fmla="*/ 59 h 65"/>
                    <a:gd name="T28" fmla="*/ 46 w 65"/>
                    <a:gd name="T29" fmla="*/ 63 h 65"/>
                    <a:gd name="T30" fmla="*/ 40 w 65"/>
                    <a:gd name="T31" fmla="*/ 65 h 65"/>
                    <a:gd name="T32" fmla="*/ 34 w 65"/>
                    <a:gd name="T33" fmla="*/ 65 h 65"/>
                    <a:gd name="T34" fmla="*/ 26 w 65"/>
                    <a:gd name="T35" fmla="*/ 65 h 65"/>
                    <a:gd name="T36" fmla="*/ 20 w 65"/>
                    <a:gd name="T37" fmla="*/ 63 h 65"/>
                    <a:gd name="T38" fmla="*/ 16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51 h 65"/>
                    <a:gd name="T44" fmla="*/ 4 w 65"/>
                    <a:gd name="T45" fmla="*/ 45 h 65"/>
                    <a:gd name="T46" fmla="*/ 2 w 65"/>
                    <a:gd name="T47" fmla="*/ 39 h 65"/>
                    <a:gd name="T48" fmla="*/ 0 w 65"/>
                    <a:gd name="T49" fmla="*/ 33 h 65"/>
                    <a:gd name="T50" fmla="*/ 2 w 65"/>
                    <a:gd name="T51" fmla="*/ 26 h 65"/>
                    <a:gd name="T52" fmla="*/ 4 w 65"/>
                    <a:gd name="T53" fmla="*/ 20 h 65"/>
                    <a:gd name="T54" fmla="*/ 6 w 65"/>
                    <a:gd name="T55" fmla="*/ 14 h 65"/>
                    <a:gd name="T56" fmla="*/ 10 w 65"/>
                    <a:gd name="T57" fmla="*/ 10 h 65"/>
                    <a:gd name="T58" fmla="*/ 16 w 65"/>
                    <a:gd name="T59" fmla="*/ 6 h 65"/>
                    <a:gd name="T60" fmla="*/ 20 w 65"/>
                    <a:gd name="T61" fmla="*/ 4 h 65"/>
                    <a:gd name="T62" fmla="*/ 26 w 65"/>
                    <a:gd name="T63" fmla="*/ 2 h 65"/>
                    <a:gd name="T64" fmla="*/ 34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4" y="0"/>
                      </a:move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60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5" name="Freeform 783"/>
                <p:cNvSpPr>
                  <a:spLocks/>
                </p:cNvSpPr>
                <p:nvPr/>
              </p:nvSpPr>
              <p:spPr bwMode="auto">
                <a:xfrm>
                  <a:off x="5195" y="2402"/>
                  <a:ext cx="65" cy="65"/>
                </a:xfrm>
                <a:custGeom>
                  <a:avLst/>
                  <a:gdLst>
                    <a:gd name="T0" fmla="*/ 34 w 65"/>
                    <a:gd name="T1" fmla="*/ 0 h 65"/>
                    <a:gd name="T2" fmla="*/ 34 w 65"/>
                    <a:gd name="T3" fmla="*/ 0 h 65"/>
                    <a:gd name="T4" fmla="*/ 40 w 65"/>
                    <a:gd name="T5" fmla="*/ 2 h 65"/>
                    <a:gd name="T6" fmla="*/ 46 w 65"/>
                    <a:gd name="T7" fmla="*/ 4 h 65"/>
                    <a:gd name="T8" fmla="*/ 52 w 65"/>
                    <a:gd name="T9" fmla="*/ 6 h 65"/>
                    <a:gd name="T10" fmla="*/ 56 w 65"/>
                    <a:gd name="T11" fmla="*/ 10 h 65"/>
                    <a:gd name="T12" fmla="*/ 60 w 65"/>
                    <a:gd name="T13" fmla="*/ 14 h 65"/>
                    <a:gd name="T14" fmla="*/ 63 w 65"/>
                    <a:gd name="T15" fmla="*/ 20 h 65"/>
                    <a:gd name="T16" fmla="*/ 65 w 65"/>
                    <a:gd name="T17" fmla="*/ 26 h 65"/>
                    <a:gd name="T18" fmla="*/ 65 w 65"/>
                    <a:gd name="T19" fmla="*/ 33 h 65"/>
                    <a:gd name="T20" fmla="*/ 65 w 65"/>
                    <a:gd name="T21" fmla="*/ 39 h 65"/>
                    <a:gd name="T22" fmla="*/ 63 w 65"/>
                    <a:gd name="T23" fmla="*/ 45 h 65"/>
                    <a:gd name="T24" fmla="*/ 60 w 65"/>
                    <a:gd name="T25" fmla="*/ 51 h 65"/>
                    <a:gd name="T26" fmla="*/ 56 w 65"/>
                    <a:gd name="T27" fmla="*/ 55 h 65"/>
                    <a:gd name="T28" fmla="*/ 52 w 65"/>
                    <a:gd name="T29" fmla="*/ 59 h 65"/>
                    <a:gd name="T30" fmla="*/ 46 w 65"/>
                    <a:gd name="T31" fmla="*/ 63 h 65"/>
                    <a:gd name="T32" fmla="*/ 40 w 65"/>
                    <a:gd name="T33" fmla="*/ 65 h 65"/>
                    <a:gd name="T34" fmla="*/ 34 w 65"/>
                    <a:gd name="T35" fmla="*/ 65 h 65"/>
                    <a:gd name="T36" fmla="*/ 26 w 65"/>
                    <a:gd name="T37" fmla="*/ 65 h 65"/>
                    <a:gd name="T38" fmla="*/ 20 w 65"/>
                    <a:gd name="T39" fmla="*/ 63 h 65"/>
                    <a:gd name="T40" fmla="*/ 16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51 h 65"/>
                    <a:gd name="T46" fmla="*/ 4 w 65"/>
                    <a:gd name="T47" fmla="*/ 45 h 65"/>
                    <a:gd name="T48" fmla="*/ 2 w 65"/>
                    <a:gd name="T49" fmla="*/ 39 h 65"/>
                    <a:gd name="T50" fmla="*/ 0 w 65"/>
                    <a:gd name="T51" fmla="*/ 33 h 65"/>
                    <a:gd name="T52" fmla="*/ 2 w 65"/>
                    <a:gd name="T53" fmla="*/ 26 h 65"/>
                    <a:gd name="T54" fmla="*/ 4 w 65"/>
                    <a:gd name="T55" fmla="*/ 20 h 65"/>
                    <a:gd name="T56" fmla="*/ 6 w 65"/>
                    <a:gd name="T57" fmla="*/ 14 h 65"/>
                    <a:gd name="T58" fmla="*/ 10 w 65"/>
                    <a:gd name="T59" fmla="*/ 10 h 65"/>
                    <a:gd name="T60" fmla="*/ 16 w 65"/>
                    <a:gd name="T61" fmla="*/ 6 h 65"/>
                    <a:gd name="T62" fmla="*/ 20 w 65"/>
                    <a:gd name="T63" fmla="*/ 4 h 65"/>
                    <a:gd name="T64" fmla="*/ 26 w 65"/>
                    <a:gd name="T65" fmla="*/ 2 h 65"/>
                    <a:gd name="T66" fmla="*/ 34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60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6" name="Freeform 784"/>
                <p:cNvSpPr>
                  <a:spLocks/>
                </p:cNvSpPr>
                <p:nvPr/>
              </p:nvSpPr>
              <p:spPr bwMode="auto">
                <a:xfrm>
                  <a:off x="5164" y="2378"/>
                  <a:ext cx="63" cy="63"/>
                </a:xfrm>
                <a:custGeom>
                  <a:avLst/>
                  <a:gdLst>
                    <a:gd name="T0" fmla="*/ 63 w 63"/>
                    <a:gd name="T1" fmla="*/ 32 h 63"/>
                    <a:gd name="T2" fmla="*/ 63 w 63"/>
                    <a:gd name="T3" fmla="*/ 38 h 63"/>
                    <a:gd name="T4" fmla="*/ 61 w 63"/>
                    <a:gd name="T5" fmla="*/ 44 h 63"/>
                    <a:gd name="T6" fmla="*/ 57 w 63"/>
                    <a:gd name="T7" fmla="*/ 50 h 63"/>
                    <a:gd name="T8" fmla="*/ 53 w 63"/>
                    <a:gd name="T9" fmla="*/ 55 h 63"/>
                    <a:gd name="T10" fmla="*/ 49 w 63"/>
                    <a:gd name="T11" fmla="*/ 57 h 63"/>
                    <a:gd name="T12" fmla="*/ 43 w 63"/>
                    <a:gd name="T13" fmla="*/ 61 h 63"/>
                    <a:gd name="T14" fmla="*/ 37 w 63"/>
                    <a:gd name="T15" fmla="*/ 63 h 63"/>
                    <a:gd name="T16" fmla="*/ 31 w 63"/>
                    <a:gd name="T17" fmla="*/ 63 h 63"/>
                    <a:gd name="T18" fmla="*/ 24 w 63"/>
                    <a:gd name="T19" fmla="*/ 63 h 63"/>
                    <a:gd name="T20" fmla="*/ 20 w 63"/>
                    <a:gd name="T21" fmla="*/ 61 h 63"/>
                    <a:gd name="T22" fmla="*/ 14 w 63"/>
                    <a:gd name="T23" fmla="*/ 57 h 63"/>
                    <a:gd name="T24" fmla="*/ 8 w 63"/>
                    <a:gd name="T25" fmla="*/ 55 h 63"/>
                    <a:gd name="T26" fmla="*/ 4 w 63"/>
                    <a:gd name="T27" fmla="*/ 50 h 63"/>
                    <a:gd name="T28" fmla="*/ 2 w 63"/>
                    <a:gd name="T29" fmla="*/ 44 h 63"/>
                    <a:gd name="T30" fmla="*/ 0 w 63"/>
                    <a:gd name="T31" fmla="*/ 38 h 63"/>
                    <a:gd name="T32" fmla="*/ 0 w 63"/>
                    <a:gd name="T33" fmla="*/ 32 h 63"/>
                    <a:gd name="T34" fmla="*/ 0 w 63"/>
                    <a:gd name="T35" fmla="*/ 26 h 63"/>
                    <a:gd name="T36" fmla="*/ 2 w 63"/>
                    <a:gd name="T37" fmla="*/ 20 h 63"/>
                    <a:gd name="T38" fmla="*/ 4 w 63"/>
                    <a:gd name="T39" fmla="*/ 14 h 63"/>
                    <a:gd name="T40" fmla="*/ 8 w 63"/>
                    <a:gd name="T41" fmla="*/ 10 h 63"/>
                    <a:gd name="T42" fmla="*/ 14 w 63"/>
                    <a:gd name="T43" fmla="*/ 6 h 63"/>
                    <a:gd name="T44" fmla="*/ 20 w 63"/>
                    <a:gd name="T45" fmla="*/ 2 h 63"/>
                    <a:gd name="T46" fmla="*/ 24 w 63"/>
                    <a:gd name="T47" fmla="*/ 0 h 63"/>
                    <a:gd name="T48" fmla="*/ 31 w 63"/>
                    <a:gd name="T49" fmla="*/ 0 h 63"/>
                    <a:gd name="T50" fmla="*/ 37 w 63"/>
                    <a:gd name="T51" fmla="*/ 0 h 63"/>
                    <a:gd name="T52" fmla="*/ 43 w 63"/>
                    <a:gd name="T53" fmla="*/ 2 h 63"/>
                    <a:gd name="T54" fmla="*/ 49 w 63"/>
                    <a:gd name="T55" fmla="*/ 6 h 63"/>
                    <a:gd name="T56" fmla="*/ 53 w 63"/>
                    <a:gd name="T57" fmla="*/ 10 h 63"/>
                    <a:gd name="T58" fmla="*/ 57 w 63"/>
                    <a:gd name="T59" fmla="*/ 14 h 63"/>
                    <a:gd name="T60" fmla="*/ 61 w 63"/>
                    <a:gd name="T61" fmla="*/ 20 h 63"/>
                    <a:gd name="T62" fmla="*/ 63 w 63"/>
                    <a:gd name="T63" fmla="*/ 26 h 63"/>
                    <a:gd name="T64" fmla="*/ 63 w 63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63" y="32"/>
                      </a:move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3" y="55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4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4" y="50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7" name="Freeform 785"/>
                <p:cNvSpPr>
                  <a:spLocks/>
                </p:cNvSpPr>
                <p:nvPr/>
              </p:nvSpPr>
              <p:spPr bwMode="auto">
                <a:xfrm>
                  <a:off x="5164" y="2378"/>
                  <a:ext cx="63" cy="63"/>
                </a:xfrm>
                <a:custGeom>
                  <a:avLst/>
                  <a:gdLst>
                    <a:gd name="T0" fmla="*/ 63 w 63"/>
                    <a:gd name="T1" fmla="*/ 32 h 63"/>
                    <a:gd name="T2" fmla="*/ 63 w 63"/>
                    <a:gd name="T3" fmla="*/ 32 h 63"/>
                    <a:gd name="T4" fmla="*/ 63 w 63"/>
                    <a:gd name="T5" fmla="*/ 38 h 63"/>
                    <a:gd name="T6" fmla="*/ 61 w 63"/>
                    <a:gd name="T7" fmla="*/ 44 h 63"/>
                    <a:gd name="T8" fmla="*/ 57 w 63"/>
                    <a:gd name="T9" fmla="*/ 50 h 63"/>
                    <a:gd name="T10" fmla="*/ 53 w 63"/>
                    <a:gd name="T11" fmla="*/ 55 h 63"/>
                    <a:gd name="T12" fmla="*/ 49 w 63"/>
                    <a:gd name="T13" fmla="*/ 57 h 63"/>
                    <a:gd name="T14" fmla="*/ 43 w 63"/>
                    <a:gd name="T15" fmla="*/ 61 h 63"/>
                    <a:gd name="T16" fmla="*/ 37 w 63"/>
                    <a:gd name="T17" fmla="*/ 63 h 63"/>
                    <a:gd name="T18" fmla="*/ 31 w 63"/>
                    <a:gd name="T19" fmla="*/ 63 h 63"/>
                    <a:gd name="T20" fmla="*/ 24 w 63"/>
                    <a:gd name="T21" fmla="*/ 63 h 63"/>
                    <a:gd name="T22" fmla="*/ 20 w 63"/>
                    <a:gd name="T23" fmla="*/ 61 h 63"/>
                    <a:gd name="T24" fmla="*/ 14 w 63"/>
                    <a:gd name="T25" fmla="*/ 57 h 63"/>
                    <a:gd name="T26" fmla="*/ 8 w 63"/>
                    <a:gd name="T27" fmla="*/ 55 h 63"/>
                    <a:gd name="T28" fmla="*/ 4 w 63"/>
                    <a:gd name="T29" fmla="*/ 50 h 63"/>
                    <a:gd name="T30" fmla="*/ 2 w 63"/>
                    <a:gd name="T31" fmla="*/ 44 h 63"/>
                    <a:gd name="T32" fmla="*/ 0 w 63"/>
                    <a:gd name="T33" fmla="*/ 38 h 63"/>
                    <a:gd name="T34" fmla="*/ 0 w 63"/>
                    <a:gd name="T35" fmla="*/ 32 h 63"/>
                    <a:gd name="T36" fmla="*/ 0 w 63"/>
                    <a:gd name="T37" fmla="*/ 26 h 63"/>
                    <a:gd name="T38" fmla="*/ 2 w 63"/>
                    <a:gd name="T39" fmla="*/ 20 h 63"/>
                    <a:gd name="T40" fmla="*/ 4 w 63"/>
                    <a:gd name="T41" fmla="*/ 14 h 63"/>
                    <a:gd name="T42" fmla="*/ 8 w 63"/>
                    <a:gd name="T43" fmla="*/ 10 h 63"/>
                    <a:gd name="T44" fmla="*/ 14 w 63"/>
                    <a:gd name="T45" fmla="*/ 6 h 63"/>
                    <a:gd name="T46" fmla="*/ 20 w 63"/>
                    <a:gd name="T47" fmla="*/ 2 h 63"/>
                    <a:gd name="T48" fmla="*/ 24 w 63"/>
                    <a:gd name="T49" fmla="*/ 0 h 63"/>
                    <a:gd name="T50" fmla="*/ 31 w 63"/>
                    <a:gd name="T51" fmla="*/ 0 h 63"/>
                    <a:gd name="T52" fmla="*/ 37 w 63"/>
                    <a:gd name="T53" fmla="*/ 0 h 63"/>
                    <a:gd name="T54" fmla="*/ 43 w 63"/>
                    <a:gd name="T55" fmla="*/ 2 h 63"/>
                    <a:gd name="T56" fmla="*/ 49 w 63"/>
                    <a:gd name="T57" fmla="*/ 6 h 63"/>
                    <a:gd name="T58" fmla="*/ 53 w 63"/>
                    <a:gd name="T59" fmla="*/ 10 h 63"/>
                    <a:gd name="T60" fmla="*/ 57 w 63"/>
                    <a:gd name="T61" fmla="*/ 14 h 63"/>
                    <a:gd name="T62" fmla="*/ 61 w 63"/>
                    <a:gd name="T63" fmla="*/ 20 h 63"/>
                    <a:gd name="T64" fmla="*/ 63 w 63"/>
                    <a:gd name="T65" fmla="*/ 26 h 63"/>
                    <a:gd name="T66" fmla="*/ 63 w 63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63" y="32"/>
                      </a:moveTo>
                      <a:lnTo>
                        <a:pt x="63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7" y="50"/>
                      </a:lnTo>
                      <a:lnTo>
                        <a:pt x="53" y="55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4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4" y="50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4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8" name="Freeform 786"/>
                <p:cNvSpPr>
                  <a:spLocks/>
                </p:cNvSpPr>
                <p:nvPr/>
              </p:nvSpPr>
              <p:spPr bwMode="auto">
                <a:xfrm>
                  <a:off x="5128" y="2392"/>
                  <a:ext cx="64" cy="65"/>
                </a:xfrm>
                <a:custGeom>
                  <a:avLst/>
                  <a:gdLst>
                    <a:gd name="T0" fmla="*/ 0 w 64"/>
                    <a:gd name="T1" fmla="*/ 32 h 65"/>
                    <a:gd name="T2" fmla="*/ 0 w 64"/>
                    <a:gd name="T3" fmla="*/ 26 h 65"/>
                    <a:gd name="T4" fmla="*/ 2 w 64"/>
                    <a:gd name="T5" fmla="*/ 20 h 65"/>
                    <a:gd name="T6" fmla="*/ 4 w 64"/>
                    <a:gd name="T7" fmla="*/ 14 h 65"/>
                    <a:gd name="T8" fmla="*/ 8 w 64"/>
                    <a:gd name="T9" fmla="*/ 10 h 65"/>
                    <a:gd name="T10" fmla="*/ 14 w 64"/>
                    <a:gd name="T11" fmla="*/ 6 h 65"/>
                    <a:gd name="T12" fmla="*/ 20 w 64"/>
                    <a:gd name="T13" fmla="*/ 2 h 65"/>
                    <a:gd name="T14" fmla="*/ 26 w 64"/>
                    <a:gd name="T15" fmla="*/ 0 h 65"/>
                    <a:gd name="T16" fmla="*/ 32 w 64"/>
                    <a:gd name="T17" fmla="*/ 0 h 65"/>
                    <a:gd name="T18" fmla="*/ 38 w 64"/>
                    <a:gd name="T19" fmla="*/ 0 h 65"/>
                    <a:gd name="T20" fmla="*/ 44 w 64"/>
                    <a:gd name="T21" fmla="*/ 2 h 65"/>
                    <a:gd name="T22" fmla="*/ 50 w 64"/>
                    <a:gd name="T23" fmla="*/ 6 h 65"/>
                    <a:gd name="T24" fmla="*/ 56 w 64"/>
                    <a:gd name="T25" fmla="*/ 10 h 65"/>
                    <a:gd name="T26" fmla="*/ 58 w 64"/>
                    <a:gd name="T27" fmla="*/ 14 h 65"/>
                    <a:gd name="T28" fmla="*/ 62 w 64"/>
                    <a:gd name="T29" fmla="*/ 20 h 65"/>
                    <a:gd name="T30" fmla="*/ 64 w 64"/>
                    <a:gd name="T31" fmla="*/ 26 h 65"/>
                    <a:gd name="T32" fmla="*/ 64 w 64"/>
                    <a:gd name="T33" fmla="*/ 32 h 65"/>
                    <a:gd name="T34" fmla="*/ 64 w 64"/>
                    <a:gd name="T35" fmla="*/ 40 h 65"/>
                    <a:gd name="T36" fmla="*/ 62 w 64"/>
                    <a:gd name="T37" fmla="*/ 45 h 65"/>
                    <a:gd name="T38" fmla="*/ 58 w 64"/>
                    <a:gd name="T39" fmla="*/ 51 h 65"/>
                    <a:gd name="T40" fmla="*/ 56 w 64"/>
                    <a:gd name="T41" fmla="*/ 55 h 65"/>
                    <a:gd name="T42" fmla="*/ 50 w 64"/>
                    <a:gd name="T43" fmla="*/ 59 h 65"/>
                    <a:gd name="T44" fmla="*/ 44 w 64"/>
                    <a:gd name="T45" fmla="*/ 63 h 65"/>
                    <a:gd name="T46" fmla="*/ 38 w 64"/>
                    <a:gd name="T47" fmla="*/ 63 h 65"/>
                    <a:gd name="T48" fmla="*/ 32 w 64"/>
                    <a:gd name="T49" fmla="*/ 65 h 65"/>
                    <a:gd name="T50" fmla="*/ 26 w 64"/>
                    <a:gd name="T51" fmla="*/ 63 h 65"/>
                    <a:gd name="T52" fmla="*/ 20 w 64"/>
                    <a:gd name="T53" fmla="*/ 63 h 65"/>
                    <a:gd name="T54" fmla="*/ 14 w 64"/>
                    <a:gd name="T55" fmla="*/ 59 h 65"/>
                    <a:gd name="T56" fmla="*/ 8 w 64"/>
                    <a:gd name="T57" fmla="*/ 55 h 65"/>
                    <a:gd name="T58" fmla="*/ 4 w 64"/>
                    <a:gd name="T59" fmla="*/ 51 h 65"/>
                    <a:gd name="T60" fmla="*/ 2 w 64"/>
                    <a:gd name="T61" fmla="*/ 45 h 65"/>
                    <a:gd name="T62" fmla="*/ 0 w 64"/>
                    <a:gd name="T63" fmla="*/ 40 h 65"/>
                    <a:gd name="T64" fmla="*/ 0 w 64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4"/>
                    <a:gd name="T100" fmla="*/ 0 h 65"/>
                    <a:gd name="T101" fmla="*/ 64 w 64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4" h="65">
                      <a:moveTo>
                        <a:pt x="0" y="32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8" y="14"/>
                      </a:lnTo>
                      <a:lnTo>
                        <a:pt x="62" y="20"/>
                      </a:lnTo>
                      <a:lnTo>
                        <a:pt x="64" y="26"/>
                      </a:lnTo>
                      <a:lnTo>
                        <a:pt x="64" y="32"/>
                      </a:lnTo>
                      <a:lnTo>
                        <a:pt x="64" y="40"/>
                      </a:lnTo>
                      <a:lnTo>
                        <a:pt x="62" y="45"/>
                      </a:lnTo>
                      <a:lnTo>
                        <a:pt x="58" y="51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89" name="Freeform 787"/>
                <p:cNvSpPr>
                  <a:spLocks/>
                </p:cNvSpPr>
                <p:nvPr/>
              </p:nvSpPr>
              <p:spPr bwMode="auto">
                <a:xfrm>
                  <a:off x="5128" y="2392"/>
                  <a:ext cx="64" cy="65"/>
                </a:xfrm>
                <a:custGeom>
                  <a:avLst/>
                  <a:gdLst>
                    <a:gd name="T0" fmla="*/ 0 w 64"/>
                    <a:gd name="T1" fmla="*/ 32 h 65"/>
                    <a:gd name="T2" fmla="*/ 0 w 64"/>
                    <a:gd name="T3" fmla="*/ 32 h 65"/>
                    <a:gd name="T4" fmla="*/ 0 w 64"/>
                    <a:gd name="T5" fmla="*/ 26 h 65"/>
                    <a:gd name="T6" fmla="*/ 2 w 64"/>
                    <a:gd name="T7" fmla="*/ 20 h 65"/>
                    <a:gd name="T8" fmla="*/ 4 w 64"/>
                    <a:gd name="T9" fmla="*/ 14 h 65"/>
                    <a:gd name="T10" fmla="*/ 8 w 64"/>
                    <a:gd name="T11" fmla="*/ 10 h 65"/>
                    <a:gd name="T12" fmla="*/ 14 w 64"/>
                    <a:gd name="T13" fmla="*/ 6 h 65"/>
                    <a:gd name="T14" fmla="*/ 20 w 64"/>
                    <a:gd name="T15" fmla="*/ 2 h 65"/>
                    <a:gd name="T16" fmla="*/ 26 w 64"/>
                    <a:gd name="T17" fmla="*/ 0 h 65"/>
                    <a:gd name="T18" fmla="*/ 32 w 64"/>
                    <a:gd name="T19" fmla="*/ 0 h 65"/>
                    <a:gd name="T20" fmla="*/ 38 w 64"/>
                    <a:gd name="T21" fmla="*/ 0 h 65"/>
                    <a:gd name="T22" fmla="*/ 44 w 64"/>
                    <a:gd name="T23" fmla="*/ 2 h 65"/>
                    <a:gd name="T24" fmla="*/ 50 w 64"/>
                    <a:gd name="T25" fmla="*/ 6 h 65"/>
                    <a:gd name="T26" fmla="*/ 56 w 64"/>
                    <a:gd name="T27" fmla="*/ 10 h 65"/>
                    <a:gd name="T28" fmla="*/ 58 w 64"/>
                    <a:gd name="T29" fmla="*/ 14 h 65"/>
                    <a:gd name="T30" fmla="*/ 62 w 64"/>
                    <a:gd name="T31" fmla="*/ 20 h 65"/>
                    <a:gd name="T32" fmla="*/ 64 w 64"/>
                    <a:gd name="T33" fmla="*/ 26 h 65"/>
                    <a:gd name="T34" fmla="*/ 64 w 64"/>
                    <a:gd name="T35" fmla="*/ 32 h 65"/>
                    <a:gd name="T36" fmla="*/ 64 w 64"/>
                    <a:gd name="T37" fmla="*/ 40 h 65"/>
                    <a:gd name="T38" fmla="*/ 62 w 64"/>
                    <a:gd name="T39" fmla="*/ 45 h 65"/>
                    <a:gd name="T40" fmla="*/ 58 w 64"/>
                    <a:gd name="T41" fmla="*/ 51 h 65"/>
                    <a:gd name="T42" fmla="*/ 56 w 64"/>
                    <a:gd name="T43" fmla="*/ 55 h 65"/>
                    <a:gd name="T44" fmla="*/ 50 w 64"/>
                    <a:gd name="T45" fmla="*/ 59 h 65"/>
                    <a:gd name="T46" fmla="*/ 44 w 64"/>
                    <a:gd name="T47" fmla="*/ 63 h 65"/>
                    <a:gd name="T48" fmla="*/ 38 w 64"/>
                    <a:gd name="T49" fmla="*/ 63 h 65"/>
                    <a:gd name="T50" fmla="*/ 32 w 64"/>
                    <a:gd name="T51" fmla="*/ 65 h 65"/>
                    <a:gd name="T52" fmla="*/ 26 w 64"/>
                    <a:gd name="T53" fmla="*/ 63 h 65"/>
                    <a:gd name="T54" fmla="*/ 20 w 64"/>
                    <a:gd name="T55" fmla="*/ 63 h 65"/>
                    <a:gd name="T56" fmla="*/ 14 w 64"/>
                    <a:gd name="T57" fmla="*/ 59 h 65"/>
                    <a:gd name="T58" fmla="*/ 8 w 64"/>
                    <a:gd name="T59" fmla="*/ 55 h 65"/>
                    <a:gd name="T60" fmla="*/ 4 w 64"/>
                    <a:gd name="T61" fmla="*/ 51 h 65"/>
                    <a:gd name="T62" fmla="*/ 2 w 64"/>
                    <a:gd name="T63" fmla="*/ 45 h 65"/>
                    <a:gd name="T64" fmla="*/ 0 w 64"/>
                    <a:gd name="T65" fmla="*/ 40 h 65"/>
                    <a:gd name="T66" fmla="*/ 0 w 64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4"/>
                    <a:gd name="T103" fmla="*/ 0 h 65"/>
                    <a:gd name="T104" fmla="*/ 64 w 64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4" h="65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8" y="14"/>
                      </a:lnTo>
                      <a:lnTo>
                        <a:pt x="62" y="20"/>
                      </a:lnTo>
                      <a:lnTo>
                        <a:pt x="64" y="26"/>
                      </a:lnTo>
                      <a:lnTo>
                        <a:pt x="64" y="32"/>
                      </a:lnTo>
                      <a:lnTo>
                        <a:pt x="64" y="40"/>
                      </a:lnTo>
                      <a:lnTo>
                        <a:pt x="62" y="45"/>
                      </a:lnTo>
                      <a:lnTo>
                        <a:pt x="58" y="51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0" name="Freeform 788"/>
                <p:cNvSpPr>
                  <a:spLocks/>
                </p:cNvSpPr>
                <p:nvPr/>
              </p:nvSpPr>
              <p:spPr bwMode="auto">
                <a:xfrm>
                  <a:off x="5103" y="2422"/>
                  <a:ext cx="63" cy="63"/>
                </a:xfrm>
                <a:custGeom>
                  <a:avLst/>
                  <a:gdLst>
                    <a:gd name="T0" fmla="*/ 63 w 63"/>
                    <a:gd name="T1" fmla="*/ 31 h 63"/>
                    <a:gd name="T2" fmla="*/ 63 w 63"/>
                    <a:gd name="T3" fmla="*/ 39 h 63"/>
                    <a:gd name="T4" fmla="*/ 61 w 63"/>
                    <a:gd name="T5" fmla="*/ 45 h 63"/>
                    <a:gd name="T6" fmla="*/ 59 w 63"/>
                    <a:gd name="T7" fmla="*/ 49 h 63"/>
                    <a:gd name="T8" fmla="*/ 53 w 63"/>
                    <a:gd name="T9" fmla="*/ 55 h 63"/>
                    <a:gd name="T10" fmla="*/ 49 w 63"/>
                    <a:gd name="T11" fmla="*/ 59 h 63"/>
                    <a:gd name="T12" fmla="*/ 43 w 63"/>
                    <a:gd name="T13" fmla="*/ 61 h 63"/>
                    <a:gd name="T14" fmla="*/ 37 w 63"/>
                    <a:gd name="T15" fmla="*/ 63 h 63"/>
                    <a:gd name="T16" fmla="*/ 31 w 63"/>
                    <a:gd name="T17" fmla="*/ 63 h 63"/>
                    <a:gd name="T18" fmla="*/ 25 w 63"/>
                    <a:gd name="T19" fmla="*/ 63 h 63"/>
                    <a:gd name="T20" fmla="*/ 20 w 63"/>
                    <a:gd name="T21" fmla="*/ 61 h 63"/>
                    <a:gd name="T22" fmla="*/ 14 w 63"/>
                    <a:gd name="T23" fmla="*/ 59 h 63"/>
                    <a:gd name="T24" fmla="*/ 10 w 63"/>
                    <a:gd name="T25" fmla="*/ 55 h 63"/>
                    <a:gd name="T26" fmla="*/ 6 w 63"/>
                    <a:gd name="T27" fmla="*/ 49 h 63"/>
                    <a:gd name="T28" fmla="*/ 2 w 63"/>
                    <a:gd name="T29" fmla="*/ 45 h 63"/>
                    <a:gd name="T30" fmla="*/ 0 w 63"/>
                    <a:gd name="T31" fmla="*/ 39 h 63"/>
                    <a:gd name="T32" fmla="*/ 0 w 63"/>
                    <a:gd name="T33" fmla="*/ 31 h 63"/>
                    <a:gd name="T34" fmla="*/ 0 w 63"/>
                    <a:gd name="T35" fmla="*/ 25 h 63"/>
                    <a:gd name="T36" fmla="*/ 2 w 63"/>
                    <a:gd name="T37" fmla="*/ 19 h 63"/>
                    <a:gd name="T38" fmla="*/ 6 w 63"/>
                    <a:gd name="T39" fmla="*/ 13 h 63"/>
                    <a:gd name="T40" fmla="*/ 10 w 63"/>
                    <a:gd name="T41" fmla="*/ 10 h 63"/>
                    <a:gd name="T42" fmla="*/ 14 w 63"/>
                    <a:gd name="T43" fmla="*/ 6 h 63"/>
                    <a:gd name="T44" fmla="*/ 20 w 63"/>
                    <a:gd name="T45" fmla="*/ 2 h 63"/>
                    <a:gd name="T46" fmla="*/ 25 w 63"/>
                    <a:gd name="T47" fmla="*/ 0 h 63"/>
                    <a:gd name="T48" fmla="*/ 31 w 63"/>
                    <a:gd name="T49" fmla="*/ 0 h 63"/>
                    <a:gd name="T50" fmla="*/ 37 w 63"/>
                    <a:gd name="T51" fmla="*/ 0 h 63"/>
                    <a:gd name="T52" fmla="*/ 43 w 63"/>
                    <a:gd name="T53" fmla="*/ 2 h 63"/>
                    <a:gd name="T54" fmla="*/ 49 w 63"/>
                    <a:gd name="T55" fmla="*/ 6 h 63"/>
                    <a:gd name="T56" fmla="*/ 53 w 63"/>
                    <a:gd name="T57" fmla="*/ 10 h 63"/>
                    <a:gd name="T58" fmla="*/ 59 w 63"/>
                    <a:gd name="T59" fmla="*/ 13 h 63"/>
                    <a:gd name="T60" fmla="*/ 61 w 63"/>
                    <a:gd name="T61" fmla="*/ 19 h 63"/>
                    <a:gd name="T62" fmla="*/ 63 w 63"/>
                    <a:gd name="T63" fmla="*/ 25 h 63"/>
                    <a:gd name="T64" fmla="*/ 63 w 63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63" y="31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1" name="Freeform 789"/>
                <p:cNvSpPr>
                  <a:spLocks/>
                </p:cNvSpPr>
                <p:nvPr/>
              </p:nvSpPr>
              <p:spPr bwMode="auto">
                <a:xfrm>
                  <a:off x="5103" y="2422"/>
                  <a:ext cx="63" cy="63"/>
                </a:xfrm>
                <a:custGeom>
                  <a:avLst/>
                  <a:gdLst>
                    <a:gd name="T0" fmla="*/ 63 w 63"/>
                    <a:gd name="T1" fmla="*/ 31 h 63"/>
                    <a:gd name="T2" fmla="*/ 63 w 63"/>
                    <a:gd name="T3" fmla="*/ 31 h 63"/>
                    <a:gd name="T4" fmla="*/ 63 w 63"/>
                    <a:gd name="T5" fmla="*/ 39 h 63"/>
                    <a:gd name="T6" fmla="*/ 61 w 63"/>
                    <a:gd name="T7" fmla="*/ 45 h 63"/>
                    <a:gd name="T8" fmla="*/ 59 w 63"/>
                    <a:gd name="T9" fmla="*/ 49 h 63"/>
                    <a:gd name="T10" fmla="*/ 53 w 63"/>
                    <a:gd name="T11" fmla="*/ 55 h 63"/>
                    <a:gd name="T12" fmla="*/ 49 w 63"/>
                    <a:gd name="T13" fmla="*/ 59 h 63"/>
                    <a:gd name="T14" fmla="*/ 43 w 63"/>
                    <a:gd name="T15" fmla="*/ 61 h 63"/>
                    <a:gd name="T16" fmla="*/ 37 w 63"/>
                    <a:gd name="T17" fmla="*/ 63 h 63"/>
                    <a:gd name="T18" fmla="*/ 31 w 63"/>
                    <a:gd name="T19" fmla="*/ 63 h 63"/>
                    <a:gd name="T20" fmla="*/ 25 w 63"/>
                    <a:gd name="T21" fmla="*/ 63 h 63"/>
                    <a:gd name="T22" fmla="*/ 20 w 63"/>
                    <a:gd name="T23" fmla="*/ 61 h 63"/>
                    <a:gd name="T24" fmla="*/ 14 w 63"/>
                    <a:gd name="T25" fmla="*/ 59 h 63"/>
                    <a:gd name="T26" fmla="*/ 10 w 63"/>
                    <a:gd name="T27" fmla="*/ 55 h 63"/>
                    <a:gd name="T28" fmla="*/ 6 w 63"/>
                    <a:gd name="T29" fmla="*/ 49 h 63"/>
                    <a:gd name="T30" fmla="*/ 2 w 63"/>
                    <a:gd name="T31" fmla="*/ 45 h 63"/>
                    <a:gd name="T32" fmla="*/ 0 w 63"/>
                    <a:gd name="T33" fmla="*/ 39 h 63"/>
                    <a:gd name="T34" fmla="*/ 0 w 63"/>
                    <a:gd name="T35" fmla="*/ 31 h 63"/>
                    <a:gd name="T36" fmla="*/ 0 w 63"/>
                    <a:gd name="T37" fmla="*/ 25 h 63"/>
                    <a:gd name="T38" fmla="*/ 2 w 63"/>
                    <a:gd name="T39" fmla="*/ 19 h 63"/>
                    <a:gd name="T40" fmla="*/ 6 w 63"/>
                    <a:gd name="T41" fmla="*/ 13 h 63"/>
                    <a:gd name="T42" fmla="*/ 10 w 63"/>
                    <a:gd name="T43" fmla="*/ 10 h 63"/>
                    <a:gd name="T44" fmla="*/ 14 w 63"/>
                    <a:gd name="T45" fmla="*/ 6 h 63"/>
                    <a:gd name="T46" fmla="*/ 20 w 63"/>
                    <a:gd name="T47" fmla="*/ 2 h 63"/>
                    <a:gd name="T48" fmla="*/ 25 w 63"/>
                    <a:gd name="T49" fmla="*/ 0 h 63"/>
                    <a:gd name="T50" fmla="*/ 31 w 63"/>
                    <a:gd name="T51" fmla="*/ 0 h 63"/>
                    <a:gd name="T52" fmla="*/ 37 w 63"/>
                    <a:gd name="T53" fmla="*/ 0 h 63"/>
                    <a:gd name="T54" fmla="*/ 43 w 63"/>
                    <a:gd name="T55" fmla="*/ 2 h 63"/>
                    <a:gd name="T56" fmla="*/ 49 w 63"/>
                    <a:gd name="T57" fmla="*/ 6 h 63"/>
                    <a:gd name="T58" fmla="*/ 53 w 63"/>
                    <a:gd name="T59" fmla="*/ 10 h 63"/>
                    <a:gd name="T60" fmla="*/ 59 w 63"/>
                    <a:gd name="T61" fmla="*/ 13 h 63"/>
                    <a:gd name="T62" fmla="*/ 61 w 63"/>
                    <a:gd name="T63" fmla="*/ 19 h 63"/>
                    <a:gd name="T64" fmla="*/ 63 w 63"/>
                    <a:gd name="T65" fmla="*/ 25 h 63"/>
                    <a:gd name="T66" fmla="*/ 63 w 63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63" y="31"/>
                      </a:move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2" name="Freeform 790"/>
                <p:cNvSpPr>
                  <a:spLocks/>
                </p:cNvSpPr>
                <p:nvPr/>
              </p:nvSpPr>
              <p:spPr bwMode="auto">
                <a:xfrm>
                  <a:off x="5176" y="2428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27 h 65"/>
                    <a:gd name="T4" fmla="*/ 2 w 65"/>
                    <a:gd name="T5" fmla="*/ 19 h 65"/>
                    <a:gd name="T6" fmla="*/ 6 w 65"/>
                    <a:gd name="T7" fmla="*/ 15 h 65"/>
                    <a:gd name="T8" fmla="*/ 10 w 65"/>
                    <a:gd name="T9" fmla="*/ 9 h 65"/>
                    <a:gd name="T10" fmla="*/ 14 w 65"/>
                    <a:gd name="T11" fmla="*/ 5 h 65"/>
                    <a:gd name="T12" fmla="*/ 19 w 65"/>
                    <a:gd name="T13" fmla="*/ 4 h 65"/>
                    <a:gd name="T14" fmla="*/ 25 w 65"/>
                    <a:gd name="T15" fmla="*/ 2 h 65"/>
                    <a:gd name="T16" fmla="*/ 31 w 65"/>
                    <a:gd name="T17" fmla="*/ 0 h 65"/>
                    <a:gd name="T18" fmla="*/ 37 w 65"/>
                    <a:gd name="T19" fmla="*/ 2 h 65"/>
                    <a:gd name="T20" fmla="*/ 45 w 65"/>
                    <a:gd name="T21" fmla="*/ 4 h 65"/>
                    <a:gd name="T22" fmla="*/ 49 w 65"/>
                    <a:gd name="T23" fmla="*/ 5 h 65"/>
                    <a:gd name="T24" fmla="*/ 55 w 65"/>
                    <a:gd name="T25" fmla="*/ 9 h 65"/>
                    <a:gd name="T26" fmla="*/ 59 w 65"/>
                    <a:gd name="T27" fmla="*/ 15 h 65"/>
                    <a:gd name="T28" fmla="*/ 61 w 65"/>
                    <a:gd name="T29" fmla="*/ 19 h 65"/>
                    <a:gd name="T30" fmla="*/ 63 w 65"/>
                    <a:gd name="T31" fmla="*/ 27 h 65"/>
                    <a:gd name="T32" fmla="*/ 65 w 65"/>
                    <a:gd name="T33" fmla="*/ 33 h 65"/>
                    <a:gd name="T34" fmla="*/ 63 w 65"/>
                    <a:gd name="T35" fmla="*/ 39 h 65"/>
                    <a:gd name="T36" fmla="*/ 61 w 65"/>
                    <a:gd name="T37" fmla="*/ 45 h 65"/>
                    <a:gd name="T38" fmla="*/ 59 w 65"/>
                    <a:gd name="T39" fmla="*/ 51 h 65"/>
                    <a:gd name="T40" fmla="*/ 55 w 65"/>
                    <a:gd name="T41" fmla="*/ 55 h 65"/>
                    <a:gd name="T42" fmla="*/ 49 w 65"/>
                    <a:gd name="T43" fmla="*/ 59 h 65"/>
                    <a:gd name="T44" fmla="*/ 45 w 65"/>
                    <a:gd name="T45" fmla="*/ 63 h 65"/>
                    <a:gd name="T46" fmla="*/ 37 w 65"/>
                    <a:gd name="T47" fmla="*/ 65 h 65"/>
                    <a:gd name="T48" fmla="*/ 31 w 65"/>
                    <a:gd name="T49" fmla="*/ 65 h 65"/>
                    <a:gd name="T50" fmla="*/ 25 w 65"/>
                    <a:gd name="T51" fmla="*/ 65 h 65"/>
                    <a:gd name="T52" fmla="*/ 19 w 65"/>
                    <a:gd name="T53" fmla="*/ 63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2 w 65"/>
                    <a:gd name="T61" fmla="*/ 45 h 65"/>
                    <a:gd name="T62" fmla="*/ 0 w 65"/>
                    <a:gd name="T63" fmla="*/ 39 h 65"/>
                    <a:gd name="T64" fmla="*/ 0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3"/>
                      </a:moveTo>
                      <a:lnTo>
                        <a:pt x="0" y="27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5" y="4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5"/>
                      </a:lnTo>
                      <a:lnTo>
                        <a:pt x="61" y="19"/>
                      </a:lnTo>
                      <a:lnTo>
                        <a:pt x="63" y="27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3" name="Freeform 791"/>
                <p:cNvSpPr>
                  <a:spLocks/>
                </p:cNvSpPr>
                <p:nvPr/>
              </p:nvSpPr>
              <p:spPr bwMode="auto">
                <a:xfrm>
                  <a:off x="5176" y="2428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33 h 65"/>
                    <a:gd name="T4" fmla="*/ 0 w 65"/>
                    <a:gd name="T5" fmla="*/ 27 h 65"/>
                    <a:gd name="T6" fmla="*/ 2 w 65"/>
                    <a:gd name="T7" fmla="*/ 19 h 65"/>
                    <a:gd name="T8" fmla="*/ 6 w 65"/>
                    <a:gd name="T9" fmla="*/ 15 h 65"/>
                    <a:gd name="T10" fmla="*/ 10 w 65"/>
                    <a:gd name="T11" fmla="*/ 9 h 65"/>
                    <a:gd name="T12" fmla="*/ 14 w 65"/>
                    <a:gd name="T13" fmla="*/ 5 h 65"/>
                    <a:gd name="T14" fmla="*/ 19 w 65"/>
                    <a:gd name="T15" fmla="*/ 4 h 65"/>
                    <a:gd name="T16" fmla="*/ 25 w 65"/>
                    <a:gd name="T17" fmla="*/ 2 h 65"/>
                    <a:gd name="T18" fmla="*/ 31 w 65"/>
                    <a:gd name="T19" fmla="*/ 0 h 65"/>
                    <a:gd name="T20" fmla="*/ 37 w 65"/>
                    <a:gd name="T21" fmla="*/ 2 h 65"/>
                    <a:gd name="T22" fmla="*/ 45 w 65"/>
                    <a:gd name="T23" fmla="*/ 4 h 65"/>
                    <a:gd name="T24" fmla="*/ 49 w 65"/>
                    <a:gd name="T25" fmla="*/ 5 h 65"/>
                    <a:gd name="T26" fmla="*/ 55 w 65"/>
                    <a:gd name="T27" fmla="*/ 9 h 65"/>
                    <a:gd name="T28" fmla="*/ 59 w 65"/>
                    <a:gd name="T29" fmla="*/ 15 h 65"/>
                    <a:gd name="T30" fmla="*/ 61 w 65"/>
                    <a:gd name="T31" fmla="*/ 19 h 65"/>
                    <a:gd name="T32" fmla="*/ 63 w 65"/>
                    <a:gd name="T33" fmla="*/ 27 h 65"/>
                    <a:gd name="T34" fmla="*/ 65 w 65"/>
                    <a:gd name="T35" fmla="*/ 33 h 65"/>
                    <a:gd name="T36" fmla="*/ 63 w 65"/>
                    <a:gd name="T37" fmla="*/ 39 h 65"/>
                    <a:gd name="T38" fmla="*/ 61 w 65"/>
                    <a:gd name="T39" fmla="*/ 45 h 65"/>
                    <a:gd name="T40" fmla="*/ 59 w 65"/>
                    <a:gd name="T41" fmla="*/ 51 h 65"/>
                    <a:gd name="T42" fmla="*/ 55 w 65"/>
                    <a:gd name="T43" fmla="*/ 55 h 65"/>
                    <a:gd name="T44" fmla="*/ 49 w 65"/>
                    <a:gd name="T45" fmla="*/ 59 h 65"/>
                    <a:gd name="T46" fmla="*/ 45 w 65"/>
                    <a:gd name="T47" fmla="*/ 63 h 65"/>
                    <a:gd name="T48" fmla="*/ 37 w 65"/>
                    <a:gd name="T49" fmla="*/ 65 h 65"/>
                    <a:gd name="T50" fmla="*/ 31 w 65"/>
                    <a:gd name="T51" fmla="*/ 65 h 65"/>
                    <a:gd name="T52" fmla="*/ 25 w 65"/>
                    <a:gd name="T53" fmla="*/ 65 h 65"/>
                    <a:gd name="T54" fmla="*/ 19 w 65"/>
                    <a:gd name="T55" fmla="*/ 63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2 w 65"/>
                    <a:gd name="T63" fmla="*/ 45 h 65"/>
                    <a:gd name="T64" fmla="*/ 0 w 65"/>
                    <a:gd name="T65" fmla="*/ 39 h 65"/>
                    <a:gd name="T66" fmla="*/ 0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0" y="27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5" y="4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5"/>
                      </a:lnTo>
                      <a:lnTo>
                        <a:pt x="61" y="19"/>
                      </a:lnTo>
                      <a:lnTo>
                        <a:pt x="63" y="27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4" name="Freeform 792"/>
                <p:cNvSpPr>
                  <a:spLocks/>
                </p:cNvSpPr>
                <p:nvPr/>
              </p:nvSpPr>
              <p:spPr bwMode="auto">
                <a:xfrm>
                  <a:off x="5140" y="2443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2 w 65"/>
                    <a:gd name="T3" fmla="*/ 24 h 63"/>
                    <a:gd name="T4" fmla="*/ 4 w 65"/>
                    <a:gd name="T5" fmla="*/ 18 h 63"/>
                    <a:gd name="T6" fmla="*/ 6 w 65"/>
                    <a:gd name="T7" fmla="*/ 14 h 63"/>
                    <a:gd name="T8" fmla="*/ 10 w 65"/>
                    <a:gd name="T9" fmla="*/ 8 h 63"/>
                    <a:gd name="T10" fmla="*/ 16 w 65"/>
                    <a:gd name="T11" fmla="*/ 4 h 63"/>
                    <a:gd name="T12" fmla="*/ 22 w 65"/>
                    <a:gd name="T13" fmla="*/ 2 h 63"/>
                    <a:gd name="T14" fmla="*/ 26 w 65"/>
                    <a:gd name="T15" fmla="*/ 0 h 63"/>
                    <a:gd name="T16" fmla="*/ 34 w 65"/>
                    <a:gd name="T17" fmla="*/ 0 h 63"/>
                    <a:gd name="T18" fmla="*/ 40 w 65"/>
                    <a:gd name="T19" fmla="*/ 0 h 63"/>
                    <a:gd name="T20" fmla="*/ 46 w 65"/>
                    <a:gd name="T21" fmla="*/ 2 h 63"/>
                    <a:gd name="T22" fmla="*/ 52 w 65"/>
                    <a:gd name="T23" fmla="*/ 4 h 63"/>
                    <a:gd name="T24" fmla="*/ 55 w 65"/>
                    <a:gd name="T25" fmla="*/ 8 h 63"/>
                    <a:gd name="T26" fmla="*/ 59 w 65"/>
                    <a:gd name="T27" fmla="*/ 14 h 63"/>
                    <a:gd name="T28" fmla="*/ 63 w 65"/>
                    <a:gd name="T29" fmla="*/ 18 h 63"/>
                    <a:gd name="T30" fmla="*/ 65 w 65"/>
                    <a:gd name="T31" fmla="*/ 24 h 63"/>
                    <a:gd name="T32" fmla="*/ 65 w 65"/>
                    <a:gd name="T33" fmla="*/ 32 h 63"/>
                    <a:gd name="T34" fmla="*/ 65 w 65"/>
                    <a:gd name="T35" fmla="*/ 38 h 63"/>
                    <a:gd name="T36" fmla="*/ 63 w 65"/>
                    <a:gd name="T37" fmla="*/ 44 h 63"/>
                    <a:gd name="T38" fmla="*/ 59 w 65"/>
                    <a:gd name="T39" fmla="*/ 50 h 63"/>
                    <a:gd name="T40" fmla="*/ 55 w 65"/>
                    <a:gd name="T41" fmla="*/ 53 h 63"/>
                    <a:gd name="T42" fmla="*/ 52 w 65"/>
                    <a:gd name="T43" fmla="*/ 57 h 63"/>
                    <a:gd name="T44" fmla="*/ 46 w 65"/>
                    <a:gd name="T45" fmla="*/ 61 h 63"/>
                    <a:gd name="T46" fmla="*/ 40 w 65"/>
                    <a:gd name="T47" fmla="*/ 63 h 63"/>
                    <a:gd name="T48" fmla="*/ 34 w 65"/>
                    <a:gd name="T49" fmla="*/ 63 h 63"/>
                    <a:gd name="T50" fmla="*/ 26 w 65"/>
                    <a:gd name="T51" fmla="*/ 63 h 63"/>
                    <a:gd name="T52" fmla="*/ 22 w 65"/>
                    <a:gd name="T53" fmla="*/ 61 h 63"/>
                    <a:gd name="T54" fmla="*/ 16 w 65"/>
                    <a:gd name="T55" fmla="*/ 57 h 63"/>
                    <a:gd name="T56" fmla="*/ 10 w 65"/>
                    <a:gd name="T57" fmla="*/ 53 h 63"/>
                    <a:gd name="T58" fmla="*/ 6 w 65"/>
                    <a:gd name="T59" fmla="*/ 50 h 63"/>
                    <a:gd name="T60" fmla="*/ 4 w 65"/>
                    <a:gd name="T61" fmla="*/ 44 h 63"/>
                    <a:gd name="T62" fmla="*/ 2 w 65"/>
                    <a:gd name="T63" fmla="*/ 38 h 63"/>
                    <a:gd name="T64" fmla="*/ 0 w 65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2"/>
                      </a:moveTo>
                      <a:lnTo>
                        <a:pt x="2" y="24"/>
                      </a:lnTo>
                      <a:lnTo>
                        <a:pt x="4" y="18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6" y="4"/>
                      </a:lnTo>
                      <a:lnTo>
                        <a:pt x="22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2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8"/>
                      </a:lnTo>
                      <a:lnTo>
                        <a:pt x="65" y="24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4"/>
                      </a:lnTo>
                      <a:lnTo>
                        <a:pt x="59" y="50"/>
                      </a:lnTo>
                      <a:lnTo>
                        <a:pt x="55" y="53"/>
                      </a:lnTo>
                      <a:lnTo>
                        <a:pt x="52" y="57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2" y="61"/>
                      </a:lnTo>
                      <a:lnTo>
                        <a:pt x="16" y="57"/>
                      </a:lnTo>
                      <a:lnTo>
                        <a:pt x="10" y="53"/>
                      </a:lnTo>
                      <a:lnTo>
                        <a:pt x="6" y="50"/>
                      </a:lnTo>
                      <a:lnTo>
                        <a:pt x="4" y="44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5" name="Freeform 793"/>
                <p:cNvSpPr>
                  <a:spLocks/>
                </p:cNvSpPr>
                <p:nvPr/>
              </p:nvSpPr>
              <p:spPr bwMode="auto">
                <a:xfrm>
                  <a:off x="5140" y="2443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0 w 65"/>
                    <a:gd name="T3" fmla="*/ 32 h 63"/>
                    <a:gd name="T4" fmla="*/ 2 w 65"/>
                    <a:gd name="T5" fmla="*/ 24 h 63"/>
                    <a:gd name="T6" fmla="*/ 4 w 65"/>
                    <a:gd name="T7" fmla="*/ 18 h 63"/>
                    <a:gd name="T8" fmla="*/ 6 w 65"/>
                    <a:gd name="T9" fmla="*/ 14 h 63"/>
                    <a:gd name="T10" fmla="*/ 10 w 65"/>
                    <a:gd name="T11" fmla="*/ 8 h 63"/>
                    <a:gd name="T12" fmla="*/ 16 w 65"/>
                    <a:gd name="T13" fmla="*/ 4 h 63"/>
                    <a:gd name="T14" fmla="*/ 22 w 65"/>
                    <a:gd name="T15" fmla="*/ 2 h 63"/>
                    <a:gd name="T16" fmla="*/ 26 w 65"/>
                    <a:gd name="T17" fmla="*/ 0 h 63"/>
                    <a:gd name="T18" fmla="*/ 34 w 65"/>
                    <a:gd name="T19" fmla="*/ 0 h 63"/>
                    <a:gd name="T20" fmla="*/ 40 w 65"/>
                    <a:gd name="T21" fmla="*/ 0 h 63"/>
                    <a:gd name="T22" fmla="*/ 46 w 65"/>
                    <a:gd name="T23" fmla="*/ 2 h 63"/>
                    <a:gd name="T24" fmla="*/ 52 w 65"/>
                    <a:gd name="T25" fmla="*/ 4 h 63"/>
                    <a:gd name="T26" fmla="*/ 55 w 65"/>
                    <a:gd name="T27" fmla="*/ 8 h 63"/>
                    <a:gd name="T28" fmla="*/ 59 w 65"/>
                    <a:gd name="T29" fmla="*/ 14 h 63"/>
                    <a:gd name="T30" fmla="*/ 63 w 65"/>
                    <a:gd name="T31" fmla="*/ 18 h 63"/>
                    <a:gd name="T32" fmla="*/ 65 w 65"/>
                    <a:gd name="T33" fmla="*/ 24 h 63"/>
                    <a:gd name="T34" fmla="*/ 65 w 65"/>
                    <a:gd name="T35" fmla="*/ 32 h 63"/>
                    <a:gd name="T36" fmla="*/ 65 w 65"/>
                    <a:gd name="T37" fmla="*/ 38 h 63"/>
                    <a:gd name="T38" fmla="*/ 63 w 65"/>
                    <a:gd name="T39" fmla="*/ 44 h 63"/>
                    <a:gd name="T40" fmla="*/ 59 w 65"/>
                    <a:gd name="T41" fmla="*/ 50 h 63"/>
                    <a:gd name="T42" fmla="*/ 55 w 65"/>
                    <a:gd name="T43" fmla="*/ 53 h 63"/>
                    <a:gd name="T44" fmla="*/ 52 w 65"/>
                    <a:gd name="T45" fmla="*/ 57 h 63"/>
                    <a:gd name="T46" fmla="*/ 46 w 65"/>
                    <a:gd name="T47" fmla="*/ 61 h 63"/>
                    <a:gd name="T48" fmla="*/ 40 w 65"/>
                    <a:gd name="T49" fmla="*/ 63 h 63"/>
                    <a:gd name="T50" fmla="*/ 34 w 65"/>
                    <a:gd name="T51" fmla="*/ 63 h 63"/>
                    <a:gd name="T52" fmla="*/ 26 w 65"/>
                    <a:gd name="T53" fmla="*/ 63 h 63"/>
                    <a:gd name="T54" fmla="*/ 22 w 65"/>
                    <a:gd name="T55" fmla="*/ 61 h 63"/>
                    <a:gd name="T56" fmla="*/ 16 w 65"/>
                    <a:gd name="T57" fmla="*/ 57 h 63"/>
                    <a:gd name="T58" fmla="*/ 10 w 65"/>
                    <a:gd name="T59" fmla="*/ 53 h 63"/>
                    <a:gd name="T60" fmla="*/ 6 w 65"/>
                    <a:gd name="T61" fmla="*/ 50 h 63"/>
                    <a:gd name="T62" fmla="*/ 4 w 65"/>
                    <a:gd name="T63" fmla="*/ 44 h 63"/>
                    <a:gd name="T64" fmla="*/ 2 w 65"/>
                    <a:gd name="T65" fmla="*/ 38 h 63"/>
                    <a:gd name="T66" fmla="*/ 0 w 65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2" y="24"/>
                      </a:lnTo>
                      <a:lnTo>
                        <a:pt x="4" y="18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6" y="4"/>
                      </a:lnTo>
                      <a:lnTo>
                        <a:pt x="22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2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8"/>
                      </a:lnTo>
                      <a:lnTo>
                        <a:pt x="65" y="24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4"/>
                      </a:lnTo>
                      <a:lnTo>
                        <a:pt x="59" y="50"/>
                      </a:lnTo>
                      <a:lnTo>
                        <a:pt x="55" y="53"/>
                      </a:lnTo>
                      <a:lnTo>
                        <a:pt x="52" y="57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2" y="61"/>
                      </a:lnTo>
                      <a:lnTo>
                        <a:pt x="16" y="57"/>
                      </a:lnTo>
                      <a:lnTo>
                        <a:pt x="10" y="53"/>
                      </a:lnTo>
                      <a:lnTo>
                        <a:pt x="6" y="50"/>
                      </a:lnTo>
                      <a:lnTo>
                        <a:pt x="4" y="44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6" name="Freeform 794"/>
                <p:cNvSpPr>
                  <a:spLocks/>
                </p:cNvSpPr>
                <p:nvPr/>
              </p:nvSpPr>
              <p:spPr bwMode="auto">
                <a:xfrm>
                  <a:off x="4559" y="2481"/>
                  <a:ext cx="63" cy="63"/>
                </a:xfrm>
                <a:custGeom>
                  <a:avLst/>
                  <a:gdLst>
                    <a:gd name="T0" fmla="*/ 32 w 63"/>
                    <a:gd name="T1" fmla="*/ 0 h 63"/>
                    <a:gd name="T2" fmla="*/ 38 w 63"/>
                    <a:gd name="T3" fmla="*/ 0 h 63"/>
                    <a:gd name="T4" fmla="*/ 44 w 63"/>
                    <a:gd name="T5" fmla="*/ 2 h 63"/>
                    <a:gd name="T6" fmla="*/ 50 w 63"/>
                    <a:gd name="T7" fmla="*/ 4 h 63"/>
                    <a:gd name="T8" fmla="*/ 56 w 63"/>
                    <a:gd name="T9" fmla="*/ 8 h 63"/>
                    <a:gd name="T10" fmla="*/ 58 w 63"/>
                    <a:gd name="T11" fmla="*/ 14 h 63"/>
                    <a:gd name="T12" fmla="*/ 62 w 63"/>
                    <a:gd name="T13" fmla="*/ 19 h 63"/>
                    <a:gd name="T14" fmla="*/ 63 w 63"/>
                    <a:gd name="T15" fmla="*/ 25 h 63"/>
                    <a:gd name="T16" fmla="*/ 63 w 63"/>
                    <a:gd name="T17" fmla="*/ 31 h 63"/>
                    <a:gd name="T18" fmla="*/ 63 w 63"/>
                    <a:gd name="T19" fmla="*/ 37 h 63"/>
                    <a:gd name="T20" fmla="*/ 62 w 63"/>
                    <a:gd name="T21" fmla="*/ 43 h 63"/>
                    <a:gd name="T22" fmla="*/ 58 w 63"/>
                    <a:gd name="T23" fmla="*/ 49 h 63"/>
                    <a:gd name="T24" fmla="*/ 56 w 63"/>
                    <a:gd name="T25" fmla="*/ 55 h 63"/>
                    <a:gd name="T26" fmla="*/ 50 w 63"/>
                    <a:gd name="T27" fmla="*/ 57 h 63"/>
                    <a:gd name="T28" fmla="*/ 44 w 63"/>
                    <a:gd name="T29" fmla="*/ 61 h 63"/>
                    <a:gd name="T30" fmla="*/ 38 w 63"/>
                    <a:gd name="T31" fmla="*/ 63 h 63"/>
                    <a:gd name="T32" fmla="*/ 32 w 63"/>
                    <a:gd name="T33" fmla="*/ 63 h 63"/>
                    <a:gd name="T34" fmla="*/ 26 w 63"/>
                    <a:gd name="T35" fmla="*/ 63 h 63"/>
                    <a:gd name="T36" fmla="*/ 20 w 63"/>
                    <a:gd name="T37" fmla="*/ 61 h 63"/>
                    <a:gd name="T38" fmla="*/ 14 w 63"/>
                    <a:gd name="T39" fmla="*/ 57 h 63"/>
                    <a:gd name="T40" fmla="*/ 8 w 63"/>
                    <a:gd name="T41" fmla="*/ 55 h 63"/>
                    <a:gd name="T42" fmla="*/ 6 w 63"/>
                    <a:gd name="T43" fmla="*/ 49 h 63"/>
                    <a:gd name="T44" fmla="*/ 2 w 63"/>
                    <a:gd name="T45" fmla="*/ 43 h 63"/>
                    <a:gd name="T46" fmla="*/ 0 w 63"/>
                    <a:gd name="T47" fmla="*/ 37 h 63"/>
                    <a:gd name="T48" fmla="*/ 0 w 63"/>
                    <a:gd name="T49" fmla="*/ 31 h 63"/>
                    <a:gd name="T50" fmla="*/ 0 w 63"/>
                    <a:gd name="T51" fmla="*/ 25 h 63"/>
                    <a:gd name="T52" fmla="*/ 2 w 63"/>
                    <a:gd name="T53" fmla="*/ 19 h 63"/>
                    <a:gd name="T54" fmla="*/ 6 w 63"/>
                    <a:gd name="T55" fmla="*/ 14 h 63"/>
                    <a:gd name="T56" fmla="*/ 8 w 63"/>
                    <a:gd name="T57" fmla="*/ 8 h 63"/>
                    <a:gd name="T58" fmla="*/ 14 w 63"/>
                    <a:gd name="T59" fmla="*/ 4 h 63"/>
                    <a:gd name="T60" fmla="*/ 20 w 63"/>
                    <a:gd name="T61" fmla="*/ 2 h 63"/>
                    <a:gd name="T62" fmla="*/ 26 w 63"/>
                    <a:gd name="T63" fmla="*/ 0 h 63"/>
                    <a:gd name="T64" fmla="*/ 32 w 63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32" y="0"/>
                      </a:move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4"/>
                      </a:lnTo>
                      <a:lnTo>
                        <a:pt x="56" y="8"/>
                      </a:lnTo>
                      <a:lnTo>
                        <a:pt x="58" y="14"/>
                      </a:lnTo>
                      <a:lnTo>
                        <a:pt x="62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2" y="43"/>
                      </a:lnTo>
                      <a:lnTo>
                        <a:pt x="58" y="49"/>
                      </a:lnTo>
                      <a:lnTo>
                        <a:pt x="56" y="55"/>
                      </a:lnTo>
                      <a:lnTo>
                        <a:pt x="50" y="57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7" name="Freeform 795"/>
                <p:cNvSpPr>
                  <a:spLocks/>
                </p:cNvSpPr>
                <p:nvPr/>
              </p:nvSpPr>
              <p:spPr bwMode="auto">
                <a:xfrm>
                  <a:off x="4559" y="2481"/>
                  <a:ext cx="63" cy="63"/>
                </a:xfrm>
                <a:custGeom>
                  <a:avLst/>
                  <a:gdLst>
                    <a:gd name="T0" fmla="*/ 32 w 63"/>
                    <a:gd name="T1" fmla="*/ 0 h 63"/>
                    <a:gd name="T2" fmla="*/ 32 w 63"/>
                    <a:gd name="T3" fmla="*/ 0 h 63"/>
                    <a:gd name="T4" fmla="*/ 38 w 63"/>
                    <a:gd name="T5" fmla="*/ 0 h 63"/>
                    <a:gd name="T6" fmla="*/ 44 w 63"/>
                    <a:gd name="T7" fmla="*/ 2 h 63"/>
                    <a:gd name="T8" fmla="*/ 50 w 63"/>
                    <a:gd name="T9" fmla="*/ 4 h 63"/>
                    <a:gd name="T10" fmla="*/ 56 w 63"/>
                    <a:gd name="T11" fmla="*/ 8 h 63"/>
                    <a:gd name="T12" fmla="*/ 58 w 63"/>
                    <a:gd name="T13" fmla="*/ 14 h 63"/>
                    <a:gd name="T14" fmla="*/ 62 w 63"/>
                    <a:gd name="T15" fmla="*/ 19 h 63"/>
                    <a:gd name="T16" fmla="*/ 63 w 63"/>
                    <a:gd name="T17" fmla="*/ 25 h 63"/>
                    <a:gd name="T18" fmla="*/ 63 w 63"/>
                    <a:gd name="T19" fmla="*/ 31 h 63"/>
                    <a:gd name="T20" fmla="*/ 63 w 63"/>
                    <a:gd name="T21" fmla="*/ 37 h 63"/>
                    <a:gd name="T22" fmla="*/ 62 w 63"/>
                    <a:gd name="T23" fmla="*/ 43 h 63"/>
                    <a:gd name="T24" fmla="*/ 58 w 63"/>
                    <a:gd name="T25" fmla="*/ 49 h 63"/>
                    <a:gd name="T26" fmla="*/ 56 w 63"/>
                    <a:gd name="T27" fmla="*/ 55 h 63"/>
                    <a:gd name="T28" fmla="*/ 50 w 63"/>
                    <a:gd name="T29" fmla="*/ 57 h 63"/>
                    <a:gd name="T30" fmla="*/ 44 w 63"/>
                    <a:gd name="T31" fmla="*/ 61 h 63"/>
                    <a:gd name="T32" fmla="*/ 38 w 63"/>
                    <a:gd name="T33" fmla="*/ 63 h 63"/>
                    <a:gd name="T34" fmla="*/ 32 w 63"/>
                    <a:gd name="T35" fmla="*/ 63 h 63"/>
                    <a:gd name="T36" fmla="*/ 26 w 63"/>
                    <a:gd name="T37" fmla="*/ 63 h 63"/>
                    <a:gd name="T38" fmla="*/ 20 w 63"/>
                    <a:gd name="T39" fmla="*/ 61 h 63"/>
                    <a:gd name="T40" fmla="*/ 14 w 63"/>
                    <a:gd name="T41" fmla="*/ 57 h 63"/>
                    <a:gd name="T42" fmla="*/ 8 w 63"/>
                    <a:gd name="T43" fmla="*/ 55 h 63"/>
                    <a:gd name="T44" fmla="*/ 6 w 63"/>
                    <a:gd name="T45" fmla="*/ 49 h 63"/>
                    <a:gd name="T46" fmla="*/ 2 w 63"/>
                    <a:gd name="T47" fmla="*/ 43 h 63"/>
                    <a:gd name="T48" fmla="*/ 0 w 63"/>
                    <a:gd name="T49" fmla="*/ 37 h 63"/>
                    <a:gd name="T50" fmla="*/ 0 w 63"/>
                    <a:gd name="T51" fmla="*/ 31 h 63"/>
                    <a:gd name="T52" fmla="*/ 0 w 63"/>
                    <a:gd name="T53" fmla="*/ 25 h 63"/>
                    <a:gd name="T54" fmla="*/ 2 w 63"/>
                    <a:gd name="T55" fmla="*/ 19 h 63"/>
                    <a:gd name="T56" fmla="*/ 6 w 63"/>
                    <a:gd name="T57" fmla="*/ 14 h 63"/>
                    <a:gd name="T58" fmla="*/ 8 w 63"/>
                    <a:gd name="T59" fmla="*/ 8 h 63"/>
                    <a:gd name="T60" fmla="*/ 14 w 63"/>
                    <a:gd name="T61" fmla="*/ 4 h 63"/>
                    <a:gd name="T62" fmla="*/ 20 w 63"/>
                    <a:gd name="T63" fmla="*/ 2 h 63"/>
                    <a:gd name="T64" fmla="*/ 26 w 63"/>
                    <a:gd name="T65" fmla="*/ 0 h 63"/>
                    <a:gd name="T66" fmla="*/ 32 w 63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4"/>
                      </a:lnTo>
                      <a:lnTo>
                        <a:pt x="56" y="8"/>
                      </a:lnTo>
                      <a:lnTo>
                        <a:pt x="58" y="14"/>
                      </a:lnTo>
                      <a:lnTo>
                        <a:pt x="62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2" y="43"/>
                      </a:lnTo>
                      <a:lnTo>
                        <a:pt x="58" y="49"/>
                      </a:lnTo>
                      <a:lnTo>
                        <a:pt x="56" y="55"/>
                      </a:lnTo>
                      <a:lnTo>
                        <a:pt x="50" y="57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8" name="Freeform 796"/>
                <p:cNvSpPr>
                  <a:spLocks/>
                </p:cNvSpPr>
                <p:nvPr/>
              </p:nvSpPr>
              <p:spPr bwMode="auto">
                <a:xfrm>
                  <a:off x="4556" y="2577"/>
                  <a:ext cx="65" cy="65"/>
                </a:xfrm>
                <a:custGeom>
                  <a:avLst/>
                  <a:gdLst>
                    <a:gd name="T0" fmla="*/ 31 w 65"/>
                    <a:gd name="T1" fmla="*/ 0 h 65"/>
                    <a:gd name="T2" fmla="*/ 39 w 65"/>
                    <a:gd name="T3" fmla="*/ 0 h 65"/>
                    <a:gd name="T4" fmla="*/ 45 w 65"/>
                    <a:gd name="T5" fmla="*/ 2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4 h 65"/>
                    <a:gd name="T12" fmla="*/ 63 w 65"/>
                    <a:gd name="T13" fmla="*/ 20 h 65"/>
                    <a:gd name="T14" fmla="*/ 65 w 65"/>
                    <a:gd name="T15" fmla="*/ 26 h 65"/>
                    <a:gd name="T16" fmla="*/ 65 w 65"/>
                    <a:gd name="T17" fmla="*/ 34 h 65"/>
                    <a:gd name="T18" fmla="*/ 65 w 65"/>
                    <a:gd name="T19" fmla="*/ 40 h 65"/>
                    <a:gd name="T20" fmla="*/ 63 w 65"/>
                    <a:gd name="T21" fmla="*/ 46 h 65"/>
                    <a:gd name="T22" fmla="*/ 59 w 65"/>
                    <a:gd name="T23" fmla="*/ 51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3 h 65"/>
                    <a:gd name="T30" fmla="*/ 39 w 65"/>
                    <a:gd name="T31" fmla="*/ 63 h 65"/>
                    <a:gd name="T32" fmla="*/ 31 w 65"/>
                    <a:gd name="T33" fmla="*/ 65 h 65"/>
                    <a:gd name="T34" fmla="*/ 25 w 65"/>
                    <a:gd name="T35" fmla="*/ 63 h 65"/>
                    <a:gd name="T36" fmla="*/ 19 w 65"/>
                    <a:gd name="T37" fmla="*/ 63 h 65"/>
                    <a:gd name="T38" fmla="*/ 13 w 65"/>
                    <a:gd name="T39" fmla="*/ 59 h 65"/>
                    <a:gd name="T40" fmla="*/ 9 w 65"/>
                    <a:gd name="T41" fmla="*/ 55 h 65"/>
                    <a:gd name="T42" fmla="*/ 5 w 65"/>
                    <a:gd name="T43" fmla="*/ 51 h 65"/>
                    <a:gd name="T44" fmla="*/ 1 w 65"/>
                    <a:gd name="T45" fmla="*/ 46 h 65"/>
                    <a:gd name="T46" fmla="*/ 0 w 65"/>
                    <a:gd name="T47" fmla="*/ 40 h 65"/>
                    <a:gd name="T48" fmla="*/ 0 w 65"/>
                    <a:gd name="T49" fmla="*/ 34 h 65"/>
                    <a:gd name="T50" fmla="*/ 0 w 65"/>
                    <a:gd name="T51" fmla="*/ 26 h 65"/>
                    <a:gd name="T52" fmla="*/ 1 w 65"/>
                    <a:gd name="T53" fmla="*/ 20 h 65"/>
                    <a:gd name="T54" fmla="*/ 5 w 65"/>
                    <a:gd name="T55" fmla="*/ 14 h 65"/>
                    <a:gd name="T56" fmla="*/ 9 w 65"/>
                    <a:gd name="T57" fmla="*/ 10 h 65"/>
                    <a:gd name="T58" fmla="*/ 13 w 65"/>
                    <a:gd name="T59" fmla="*/ 6 h 65"/>
                    <a:gd name="T60" fmla="*/ 19 w 65"/>
                    <a:gd name="T61" fmla="*/ 2 h 65"/>
                    <a:gd name="T62" fmla="*/ 25 w 65"/>
                    <a:gd name="T63" fmla="*/ 0 h 65"/>
                    <a:gd name="T64" fmla="*/ 31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1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1" y="20"/>
                      </a:lnTo>
                      <a:lnTo>
                        <a:pt x="5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99" name="Freeform 797"/>
                <p:cNvSpPr>
                  <a:spLocks/>
                </p:cNvSpPr>
                <p:nvPr/>
              </p:nvSpPr>
              <p:spPr bwMode="auto">
                <a:xfrm>
                  <a:off x="4556" y="2577"/>
                  <a:ext cx="65" cy="65"/>
                </a:xfrm>
                <a:custGeom>
                  <a:avLst/>
                  <a:gdLst>
                    <a:gd name="T0" fmla="*/ 31 w 65"/>
                    <a:gd name="T1" fmla="*/ 0 h 65"/>
                    <a:gd name="T2" fmla="*/ 31 w 65"/>
                    <a:gd name="T3" fmla="*/ 0 h 65"/>
                    <a:gd name="T4" fmla="*/ 39 w 65"/>
                    <a:gd name="T5" fmla="*/ 0 h 65"/>
                    <a:gd name="T6" fmla="*/ 45 w 65"/>
                    <a:gd name="T7" fmla="*/ 2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4 h 65"/>
                    <a:gd name="T14" fmla="*/ 63 w 65"/>
                    <a:gd name="T15" fmla="*/ 20 h 65"/>
                    <a:gd name="T16" fmla="*/ 65 w 65"/>
                    <a:gd name="T17" fmla="*/ 26 h 65"/>
                    <a:gd name="T18" fmla="*/ 65 w 65"/>
                    <a:gd name="T19" fmla="*/ 34 h 65"/>
                    <a:gd name="T20" fmla="*/ 65 w 65"/>
                    <a:gd name="T21" fmla="*/ 40 h 65"/>
                    <a:gd name="T22" fmla="*/ 63 w 65"/>
                    <a:gd name="T23" fmla="*/ 46 h 65"/>
                    <a:gd name="T24" fmla="*/ 59 w 65"/>
                    <a:gd name="T25" fmla="*/ 51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3 h 65"/>
                    <a:gd name="T32" fmla="*/ 39 w 65"/>
                    <a:gd name="T33" fmla="*/ 63 h 65"/>
                    <a:gd name="T34" fmla="*/ 31 w 65"/>
                    <a:gd name="T35" fmla="*/ 65 h 65"/>
                    <a:gd name="T36" fmla="*/ 25 w 65"/>
                    <a:gd name="T37" fmla="*/ 63 h 65"/>
                    <a:gd name="T38" fmla="*/ 19 w 65"/>
                    <a:gd name="T39" fmla="*/ 63 h 65"/>
                    <a:gd name="T40" fmla="*/ 13 w 65"/>
                    <a:gd name="T41" fmla="*/ 59 h 65"/>
                    <a:gd name="T42" fmla="*/ 9 w 65"/>
                    <a:gd name="T43" fmla="*/ 55 h 65"/>
                    <a:gd name="T44" fmla="*/ 5 w 65"/>
                    <a:gd name="T45" fmla="*/ 51 h 65"/>
                    <a:gd name="T46" fmla="*/ 1 w 65"/>
                    <a:gd name="T47" fmla="*/ 46 h 65"/>
                    <a:gd name="T48" fmla="*/ 0 w 65"/>
                    <a:gd name="T49" fmla="*/ 40 h 65"/>
                    <a:gd name="T50" fmla="*/ 0 w 65"/>
                    <a:gd name="T51" fmla="*/ 34 h 65"/>
                    <a:gd name="T52" fmla="*/ 0 w 65"/>
                    <a:gd name="T53" fmla="*/ 26 h 65"/>
                    <a:gd name="T54" fmla="*/ 1 w 65"/>
                    <a:gd name="T55" fmla="*/ 20 h 65"/>
                    <a:gd name="T56" fmla="*/ 5 w 65"/>
                    <a:gd name="T57" fmla="*/ 14 h 65"/>
                    <a:gd name="T58" fmla="*/ 9 w 65"/>
                    <a:gd name="T59" fmla="*/ 10 h 65"/>
                    <a:gd name="T60" fmla="*/ 13 w 65"/>
                    <a:gd name="T61" fmla="*/ 6 h 65"/>
                    <a:gd name="T62" fmla="*/ 19 w 65"/>
                    <a:gd name="T63" fmla="*/ 2 h 65"/>
                    <a:gd name="T64" fmla="*/ 25 w 65"/>
                    <a:gd name="T65" fmla="*/ 0 h 65"/>
                    <a:gd name="T66" fmla="*/ 31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1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1" y="20"/>
                      </a:lnTo>
                      <a:lnTo>
                        <a:pt x="5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0" name="Freeform 798"/>
                <p:cNvSpPr>
                  <a:spLocks/>
                </p:cNvSpPr>
                <p:nvPr/>
              </p:nvSpPr>
              <p:spPr bwMode="auto">
                <a:xfrm>
                  <a:off x="4554" y="2556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5 w 65"/>
                    <a:gd name="T3" fmla="*/ 65 h 65"/>
                    <a:gd name="T4" fmla="*/ 19 w 65"/>
                    <a:gd name="T5" fmla="*/ 63 h 65"/>
                    <a:gd name="T6" fmla="*/ 13 w 65"/>
                    <a:gd name="T7" fmla="*/ 59 h 65"/>
                    <a:gd name="T8" fmla="*/ 9 w 65"/>
                    <a:gd name="T9" fmla="*/ 55 h 65"/>
                    <a:gd name="T10" fmla="*/ 5 w 65"/>
                    <a:gd name="T11" fmla="*/ 51 h 65"/>
                    <a:gd name="T12" fmla="*/ 2 w 65"/>
                    <a:gd name="T13" fmla="*/ 45 h 65"/>
                    <a:gd name="T14" fmla="*/ 0 w 65"/>
                    <a:gd name="T15" fmla="*/ 39 h 65"/>
                    <a:gd name="T16" fmla="*/ 0 w 65"/>
                    <a:gd name="T17" fmla="*/ 31 h 65"/>
                    <a:gd name="T18" fmla="*/ 0 w 65"/>
                    <a:gd name="T19" fmla="*/ 25 h 65"/>
                    <a:gd name="T20" fmla="*/ 2 w 65"/>
                    <a:gd name="T21" fmla="*/ 19 h 65"/>
                    <a:gd name="T22" fmla="*/ 5 w 65"/>
                    <a:gd name="T23" fmla="*/ 13 h 65"/>
                    <a:gd name="T24" fmla="*/ 9 w 65"/>
                    <a:gd name="T25" fmla="*/ 9 h 65"/>
                    <a:gd name="T26" fmla="*/ 13 w 65"/>
                    <a:gd name="T27" fmla="*/ 5 h 65"/>
                    <a:gd name="T28" fmla="*/ 19 w 65"/>
                    <a:gd name="T29" fmla="*/ 2 h 65"/>
                    <a:gd name="T30" fmla="*/ 25 w 65"/>
                    <a:gd name="T31" fmla="*/ 2 h 65"/>
                    <a:gd name="T32" fmla="*/ 31 w 65"/>
                    <a:gd name="T33" fmla="*/ 0 h 65"/>
                    <a:gd name="T34" fmla="*/ 39 w 65"/>
                    <a:gd name="T35" fmla="*/ 2 h 65"/>
                    <a:gd name="T36" fmla="*/ 45 w 65"/>
                    <a:gd name="T37" fmla="*/ 2 h 65"/>
                    <a:gd name="T38" fmla="*/ 49 w 65"/>
                    <a:gd name="T39" fmla="*/ 5 h 65"/>
                    <a:gd name="T40" fmla="*/ 55 w 65"/>
                    <a:gd name="T41" fmla="*/ 9 h 65"/>
                    <a:gd name="T42" fmla="*/ 59 w 65"/>
                    <a:gd name="T43" fmla="*/ 13 h 65"/>
                    <a:gd name="T44" fmla="*/ 61 w 65"/>
                    <a:gd name="T45" fmla="*/ 19 h 65"/>
                    <a:gd name="T46" fmla="*/ 63 w 65"/>
                    <a:gd name="T47" fmla="*/ 25 h 65"/>
                    <a:gd name="T48" fmla="*/ 65 w 65"/>
                    <a:gd name="T49" fmla="*/ 31 h 65"/>
                    <a:gd name="T50" fmla="*/ 63 w 65"/>
                    <a:gd name="T51" fmla="*/ 39 h 65"/>
                    <a:gd name="T52" fmla="*/ 61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49 w 65"/>
                    <a:gd name="T59" fmla="*/ 59 h 65"/>
                    <a:gd name="T60" fmla="*/ 45 w 65"/>
                    <a:gd name="T61" fmla="*/ 63 h 65"/>
                    <a:gd name="T62" fmla="*/ 39 w 65"/>
                    <a:gd name="T63" fmla="*/ 65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5" y="13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9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1" name="Freeform 799"/>
                <p:cNvSpPr>
                  <a:spLocks/>
                </p:cNvSpPr>
                <p:nvPr/>
              </p:nvSpPr>
              <p:spPr bwMode="auto">
                <a:xfrm>
                  <a:off x="4554" y="2556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5 w 65"/>
                    <a:gd name="T5" fmla="*/ 65 h 65"/>
                    <a:gd name="T6" fmla="*/ 19 w 65"/>
                    <a:gd name="T7" fmla="*/ 63 h 65"/>
                    <a:gd name="T8" fmla="*/ 13 w 65"/>
                    <a:gd name="T9" fmla="*/ 59 h 65"/>
                    <a:gd name="T10" fmla="*/ 9 w 65"/>
                    <a:gd name="T11" fmla="*/ 55 h 65"/>
                    <a:gd name="T12" fmla="*/ 5 w 65"/>
                    <a:gd name="T13" fmla="*/ 51 h 65"/>
                    <a:gd name="T14" fmla="*/ 2 w 65"/>
                    <a:gd name="T15" fmla="*/ 45 h 65"/>
                    <a:gd name="T16" fmla="*/ 0 w 65"/>
                    <a:gd name="T17" fmla="*/ 39 h 65"/>
                    <a:gd name="T18" fmla="*/ 0 w 65"/>
                    <a:gd name="T19" fmla="*/ 31 h 65"/>
                    <a:gd name="T20" fmla="*/ 0 w 65"/>
                    <a:gd name="T21" fmla="*/ 25 h 65"/>
                    <a:gd name="T22" fmla="*/ 2 w 65"/>
                    <a:gd name="T23" fmla="*/ 19 h 65"/>
                    <a:gd name="T24" fmla="*/ 5 w 65"/>
                    <a:gd name="T25" fmla="*/ 13 h 65"/>
                    <a:gd name="T26" fmla="*/ 9 w 65"/>
                    <a:gd name="T27" fmla="*/ 9 h 65"/>
                    <a:gd name="T28" fmla="*/ 13 w 65"/>
                    <a:gd name="T29" fmla="*/ 5 h 65"/>
                    <a:gd name="T30" fmla="*/ 19 w 65"/>
                    <a:gd name="T31" fmla="*/ 2 h 65"/>
                    <a:gd name="T32" fmla="*/ 25 w 65"/>
                    <a:gd name="T33" fmla="*/ 2 h 65"/>
                    <a:gd name="T34" fmla="*/ 31 w 65"/>
                    <a:gd name="T35" fmla="*/ 0 h 65"/>
                    <a:gd name="T36" fmla="*/ 39 w 65"/>
                    <a:gd name="T37" fmla="*/ 2 h 65"/>
                    <a:gd name="T38" fmla="*/ 45 w 65"/>
                    <a:gd name="T39" fmla="*/ 2 h 65"/>
                    <a:gd name="T40" fmla="*/ 49 w 65"/>
                    <a:gd name="T41" fmla="*/ 5 h 65"/>
                    <a:gd name="T42" fmla="*/ 55 w 65"/>
                    <a:gd name="T43" fmla="*/ 9 h 65"/>
                    <a:gd name="T44" fmla="*/ 59 w 65"/>
                    <a:gd name="T45" fmla="*/ 13 h 65"/>
                    <a:gd name="T46" fmla="*/ 61 w 65"/>
                    <a:gd name="T47" fmla="*/ 19 h 65"/>
                    <a:gd name="T48" fmla="*/ 63 w 65"/>
                    <a:gd name="T49" fmla="*/ 25 h 65"/>
                    <a:gd name="T50" fmla="*/ 65 w 65"/>
                    <a:gd name="T51" fmla="*/ 31 h 65"/>
                    <a:gd name="T52" fmla="*/ 63 w 65"/>
                    <a:gd name="T53" fmla="*/ 39 h 65"/>
                    <a:gd name="T54" fmla="*/ 61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49 w 65"/>
                    <a:gd name="T61" fmla="*/ 59 h 65"/>
                    <a:gd name="T62" fmla="*/ 45 w 65"/>
                    <a:gd name="T63" fmla="*/ 63 h 65"/>
                    <a:gd name="T64" fmla="*/ 39 w 65"/>
                    <a:gd name="T65" fmla="*/ 65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5" y="13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9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2" name="Freeform 800"/>
                <p:cNvSpPr>
                  <a:spLocks/>
                </p:cNvSpPr>
                <p:nvPr/>
              </p:nvSpPr>
              <p:spPr bwMode="auto">
                <a:xfrm>
                  <a:off x="4473" y="2524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7 w 63"/>
                    <a:gd name="T3" fmla="*/ 2 h 65"/>
                    <a:gd name="T4" fmla="*/ 43 w 63"/>
                    <a:gd name="T5" fmla="*/ 2 h 65"/>
                    <a:gd name="T6" fmla="*/ 49 w 63"/>
                    <a:gd name="T7" fmla="*/ 6 h 65"/>
                    <a:gd name="T8" fmla="*/ 55 w 63"/>
                    <a:gd name="T9" fmla="*/ 10 h 65"/>
                    <a:gd name="T10" fmla="*/ 59 w 63"/>
                    <a:gd name="T11" fmla="*/ 14 h 65"/>
                    <a:gd name="T12" fmla="*/ 61 w 63"/>
                    <a:gd name="T13" fmla="*/ 20 h 65"/>
                    <a:gd name="T14" fmla="*/ 63 w 63"/>
                    <a:gd name="T15" fmla="*/ 26 h 65"/>
                    <a:gd name="T16" fmla="*/ 63 w 63"/>
                    <a:gd name="T17" fmla="*/ 34 h 65"/>
                    <a:gd name="T18" fmla="*/ 63 w 63"/>
                    <a:gd name="T19" fmla="*/ 39 h 65"/>
                    <a:gd name="T20" fmla="*/ 61 w 63"/>
                    <a:gd name="T21" fmla="*/ 45 h 65"/>
                    <a:gd name="T22" fmla="*/ 59 w 63"/>
                    <a:gd name="T23" fmla="*/ 51 h 65"/>
                    <a:gd name="T24" fmla="*/ 55 w 63"/>
                    <a:gd name="T25" fmla="*/ 55 h 65"/>
                    <a:gd name="T26" fmla="*/ 49 w 63"/>
                    <a:gd name="T27" fmla="*/ 59 h 65"/>
                    <a:gd name="T28" fmla="*/ 43 w 63"/>
                    <a:gd name="T29" fmla="*/ 63 h 65"/>
                    <a:gd name="T30" fmla="*/ 37 w 63"/>
                    <a:gd name="T31" fmla="*/ 63 h 65"/>
                    <a:gd name="T32" fmla="*/ 31 w 63"/>
                    <a:gd name="T33" fmla="*/ 65 h 65"/>
                    <a:gd name="T34" fmla="*/ 25 w 63"/>
                    <a:gd name="T35" fmla="*/ 63 h 65"/>
                    <a:gd name="T36" fmla="*/ 20 w 63"/>
                    <a:gd name="T37" fmla="*/ 63 h 65"/>
                    <a:gd name="T38" fmla="*/ 14 w 63"/>
                    <a:gd name="T39" fmla="*/ 59 h 65"/>
                    <a:gd name="T40" fmla="*/ 10 w 63"/>
                    <a:gd name="T41" fmla="*/ 55 h 65"/>
                    <a:gd name="T42" fmla="*/ 6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39 h 65"/>
                    <a:gd name="T48" fmla="*/ 0 w 63"/>
                    <a:gd name="T49" fmla="*/ 34 h 65"/>
                    <a:gd name="T50" fmla="*/ 0 w 63"/>
                    <a:gd name="T51" fmla="*/ 26 h 65"/>
                    <a:gd name="T52" fmla="*/ 2 w 63"/>
                    <a:gd name="T53" fmla="*/ 20 h 65"/>
                    <a:gd name="T54" fmla="*/ 6 w 63"/>
                    <a:gd name="T55" fmla="*/ 14 h 65"/>
                    <a:gd name="T56" fmla="*/ 10 w 63"/>
                    <a:gd name="T57" fmla="*/ 10 h 65"/>
                    <a:gd name="T58" fmla="*/ 14 w 63"/>
                    <a:gd name="T59" fmla="*/ 6 h 65"/>
                    <a:gd name="T60" fmla="*/ 20 w 63"/>
                    <a:gd name="T61" fmla="*/ 2 h 65"/>
                    <a:gd name="T62" fmla="*/ 25 w 63"/>
                    <a:gd name="T63" fmla="*/ 2 h 65"/>
                    <a:gd name="T64" fmla="*/ 31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0"/>
                      </a:move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3" name="Freeform 801"/>
                <p:cNvSpPr>
                  <a:spLocks/>
                </p:cNvSpPr>
                <p:nvPr/>
              </p:nvSpPr>
              <p:spPr bwMode="auto">
                <a:xfrm>
                  <a:off x="4473" y="2524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1 w 63"/>
                    <a:gd name="T3" fmla="*/ 0 h 65"/>
                    <a:gd name="T4" fmla="*/ 37 w 63"/>
                    <a:gd name="T5" fmla="*/ 2 h 65"/>
                    <a:gd name="T6" fmla="*/ 43 w 63"/>
                    <a:gd name="T7" fmla="*/ 2 h 65"/>
                    <a:gd name="T8" fmla="*/ 49 w 63"/>
                    <a:gd name="T9" fmla="*/ 6 h 65"/>
                    <a:gd name="T10" fmla="*/ 55 w 63"/>
                    <a:gd name="T11" fmla="*/ 10 h 65"/>
                    <a:gd name="T12" fmla="*/ 59 w 63"/>
                    <a:gd name="T13" fmla="*/ 14 h 65"/>
                    <a:gd name="T14" fmla="*/ 61 w 63"/>
                    <a:gd name="T15" fmla="*/ 20 h 65"/>
                    <a:gd name="T16" fmla="*/ 63 w 63"/>
                    <a:gd name="T17" fmla="*/ 26 h 65"/>
                    <a:gd name="T18" fmla="*/ 63 w 63"/>
                    <a:gd name="T19" fmla="*/ 34 h 65"/>
                    <a:gd name="T20" fmla="*/ 63 w 63"/>
                    <a:gd name="T21" fmla="*/ 39 h 65"/>
                    <a:gd name="T22" fmla="*/ 61 w 63"/>
                    <a:gd name="T23" fmla="*/ 45 h 65"/>
                    <a:gd name="T24" fmla="*/ 59 w 63"/>
                    <a:gd name="T25" fmla="*/ 51 h 65"/>
                    <a:gd name="T26" fmla="*/ 55 w 63"/>
                    <a:gd name="T27" fmla="*/ 55 h 65"/>
                    <a:gd name="T28" fmla="*/ 49 w 63"/>
                    <a:gd name="T29" fmla="*/ 59 h 65"/>
                    <a:gd name="T30" fmla="*/ 43 w 63"/>
                    <a:gd name="T31" fmla="*/ 63 h 65"/>
                    <a:gd name="T32" fmla="*/ 37 w 63"/>
                    <a:gd name="T33" fmla="*/ 63 h 65"/>
                    <a:gd name="T34" fmla="*/ 31 w 63"/>
                    <a:gd name="T35" fmla="*/ 65 h 65"/>
                    <a:gd name="T36" fmla="*/ 25 w 63"/>
                    <a:gd name="T37" fmla="*/ 63 h 65"/>
                    <a:gd name="T38" fmla="*/ 20 w 63"/>
                    <a:gd name="T39" fmla="*/ 63 h 65"/>
                    <a:gd name="T40" fmla="*/ 14 w 63"/>
                    <a:gd name="T41" fmla="*/ 59 h 65"/>
                    <a:gd name="T42" fmla="*/ 10 w 63"/>
                    <a:gd name="T43" fmla="*/ 55 h 65"/>
                    <a:gd name="T44" fmla="*/ 6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39 h 65"/>
                    <a:gd name="T50" fmla="*/ 0 w 63"/>
                    <a:gd name="T51" fmla="*/ 34 h 65"/>
                    <a:gd name="T52" fmla="*/ 0 w 63"/>
                    <a:gd name="T53" fmla="*/ 26 h 65"/>
                    <a:gd name="T54" fmla="*/ 2 w 63"/>
                    <a:gd name="T55" fmla="*/ 20 h 65"/>
                    <a:gd name="T56" fmla="*/ 6 w 63"/>
                    <a:gd name="T57" fmla="*/ 14 h 65"/>
                    <a:gd name="T58" fmla="*/ 10 w 63"/>
                    <a:gd name="T59" fmla="*/ 10 h 65"/>
                    <a:gd name="T60" fmla="*/ 14 w 63"/>
                    <a:gd name="T61" fmla="*/ 6 h 65"/>
                    <a:gd name="T62" fmla="*/ 20 w 63"/>
                    <a:gd name="T63" fmla="*/ 2 h 65"/>
                    <a:gd name="T64" fmla="*/ 25 w 63"/>
                    <a:gd name="T65" fmla="*/ 2 h 65"/>
                    <a:gd name="T66" fmla="*/ 31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4" name="Freeform 802"/>
                <p:cNvSpPr>
                  <a:spLocks/>
                </p:cNvSpPr>
                <p:nvPr/>
              </p:nvSpPr>
              <p:spPr bwMode="auto">
                <a:xfrm>
                  <a:off x="4557" y="2526"/>
                  <a:ext cx="65" cy="65"/>
                </a:xfrm>
                <a:custGeom>
                  <a:avLst/>
                  <a:gdLst>
                    <a:gd name="T0" fmla="*/ 34 w 65"/>
                    <a:gd name="T1" fmla="*/ 65 h 65"/>
                    <a:gd name="T2" fmla="*/ 26 w 65"/>
                    <a:gd name="T3" fmla="*/ 65 h 65"/>
                    <a:gd name="T4" fmla="*/ 20 w 65"/>
                    <a:gd name="T5" fmla="*/ 63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4 w 65"/>
                    <a:gd name="T13" fmla="*/ 45 h 65"/>
                    <a:gd name="T14" fmla="*/ 2 w 65"/>
                    <a:gd name="T15" fmla="*/ 39 h 65"/>
                    <a:gd name="T16" fmla="*/ 0 w 65"/>
                    <a:gd name="T17" fmla="*/ 33 h 65"/>
                    <a:gd name="T18" fmla="*/ 2 w 65"/>
                    <a:gd name="T19" fmla="*/ 26 h 65"/>
                    <a:gd name="T20" fmla="*/ 4 w 65"/>
                    <a:gd name="T21" fmla="*/ 20 h 65"/>
                    <a:gd name="T22" fmla="*/ 6 w 65"/>
                    <a:gd name="T23" fmla="*/ 16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4 h 65"/>
                    <a:gd name="T30" fmla="*/ 26 w 65"/>
                    <a:gd name="T31" fmla="*/ 2 h 65"/>
                    <a:gd name="T32" fmla="*/ 34 w 65"/>
                    <a:gd name="T33" fmla="*/ 0 h 65"/>
                    <a:gd name="T34" fmla="*/ 40 w 65"/>
                    <a:gd name="T35" fmla="*/ 2 h 65"/>
                    <a:gd name="T36" fmla="*/ 46 w 65"/>
                    <a:gd name="T37" fmla="*/ 4 h 65"/>
                    <a:gd name="T38" fmla="*/ 52 w 65"/>
                    <a:gd name="T39" fmla="*/ 6 h 65"/>
                    <a:gd name="T40" fmla="*/ 56 w 65"/>
                    <a:gd name="T41" fmla="*/ 10 h 65"/>
                    <a:gd name="T42" fmla="*/ 60 w 65"/>
                    <a:gd name="T43" fmla="*/ 16 h 65"/>
                    <a:gd name="T44" fmla="*/ 64 w 65"/>
                    <a:gd name="T45" fmla="*/ 20 h 65"/>
                    <a:gd name="T46" fmla="*/ 65 w 65"/>
                    <a:gd name="T47" fmla="*/ 26 h 65"/>
                    <a:gd name="T48" fmla="*/ 65 w 65"/>
                    <a:gd name="T49" fmla="*/ 33 h 65"/>
                    <a:gd name="T50" fmla="*/ 65 w 65"/>
                    <a:gd name="T51" fmla="*/ 39 h 65"/>
                    <a:gd name="T52" fmla="*/ 64 w 65"/>
                    <a:gd name="T53" fmla="*/ 45 h 65"/>
                    <a:gd name="T54" fmla="*/ 60 w 65"/>
                    <a:gd name="T55" fmla="*/ 51 h 65"/>
                    <a:gd name="T56" fmla="*/ 56 w 65"/>
                    <a:gd name="T57" fmla="*/ 55 h 65"/>
                    <a:gd name="T58" fmla="*/ 52 w 65"/>
                    <a:gd name="T59" fmla="*/ 59 h 65"/>
                    <a:gd name="T60" fmla="*/ 46 w 65"/>
                    <a:gd name="T61" fmla="*/ 63 h 65"/>
                    <a:gd name="T62" fmla="*/ 40 w 65"/>
                    <a:gd name="T63" fmla="*/ 65 h 65"/>
                    <a:gd name="T64" fmla="*/ 34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4" y="65"/>
                      </a:move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6"/>
                      </a:lnTo>
                      <a:lnTo>
                        <a:pt x="64" y="20"/>
                      </a:lnTo>
                      <a:lnTo>
                        <a:pt x="65" y="26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4" y="45"/>
                      </a:lnTo>
                      <a:lnTo>
                        <a:pt x="60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5" name="Freeform 803"/>
                <p:cNvSpPr>
                  <a:spLocks/>
                </p:cNvSpPr>
                <p:nvPr/>
              </p:nvSpPr>
              <p:spPr bwMode="auto">
                <a:xfrm>
                  <a:off x="4557" y="2526"/>
                  <a:ext cx="65" cy="65"/>
                </a:xfrm>
                <a:custGeom>
                  <a:avLst/>
                  <a:gdLst>
                    <a:gd name="T0" fmla="*/ 34 w 65"/>
                    <a:gd name="T1" fmla="*/ 65 h 65"/>
                    <a:gd name="T2" fmla="*/ 34 w 65"/>
                    <a:gd name="T3" fmla="*/ 65 h 65"/>
                    <a:gd name="T4" fmla="*/ 26 w 65"/>
                    <a:gd name="T5" fmla="*/ 65 h 65"/>
                    <a:gd name="T6" fmla="*/ 20 w 65"/>
                    <a:gd name="T7" fmla="*/ 63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4 w 65"/>
                    <a:gd name="T15" fmla="*/ 45 h 65"/>
                    <a:gd name="T16" fmla="*/ 2 w 65"/>
                    <a:gd name="T17" fmla="*/ 39 h 65"/>
                    <a:gd name="T18" fmla="*/ 0 w 65"/>
                    <a:gd name="T19" fmla="*/ 33 h 65"/>
                    <a:gd name="T20" fmla="*/ 2 w 65"/>
                    <a:gd name="T21" fmla="*/ 26 h 65"/>
                    <a:gd name="T22" fmla="*/ 4 w 65"/>
                    <a:gd name="T23" fmla="*/ 20 h 65"/>
                    <a:gd name="T24" fmla="*/ 6 w 65"/>
                    <a:gd name="T25" fmla="*/ 16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4 h 65"/>
                    <a:gd name="T32" fmla="*/ 26 w 65"/>
                    <a:gd name="T33" fmla="*/ 2 h 65"/>
                    <a:gd name="T34" fmla="*/ 34 w 65"/>
                    <a:gd name="T35" fmla="*/ 0 h 65"/>
                    <a:gd name="T36" fmla="*/ 40 w 65"/>
                    <a:gd name="T37" fmla="*/ 2 h 65"/>
                    <a:gd name="T38" fmla="*/ 46 w 65"/>
                    <a:gd name="T39" fmla="*/ 4 h 65"/>
                    <a:gd name="T40" fmla="*/ 52 w 65"/>
                    <a:gd name="T41" fmla="*/ 6 h 65"/>
                    <a:gd name="T42" fmla="*/ 56 w 65"/>
                    <a:gd name="T43" fmla="*/ 10 h 65"/>
                    <a:gd name="T44" fmla="*/ 60 w 65"/>
                    <a:gd name="T45" fmla="*/ 16 h 65"/>
                    <a:gd name="T46" fmla="*/ 64 w 65"/>
                    <a:gd name="T47" fmla="*/ 20 h 65"/>
                    <a:gd name="T48" fmla="*/ 65 w 65"/>
                    <a:gd name="T49" fmla="*/ 26 h 65"/>
                    <a:gd name="T50" fmla="*/ 65 w 65"/>
                    <a:gd name="T51" fmla="*/ 33 h 65"/>
                    <a:gd name="T52" fmla="*/ 65 w 65"/>
                    <a:gd name="T53" fmla="*/ 39 h 65"/>
                    <a:gd name="T54" fmla="*/ 64 w 65"/>
                    <a:gd name="T55" fmla="*/ 45 h 65"/>
                    <a:gd name="T56" fmla="*/ 60 w 65"/>
                    <a:gd name="T57" fmla="*/ 51 h 65"/>
                    <a:gd name="T58" fmla="*/ 56 w 65"/>
                    <a:gd name="T59" fmla="*/ 55 h 65"/>
                    <a:gd name="T60" fmla="*/ 52 w 65"/>
                    <a:gd name="T61" fmla="*/ 59 h 65"/>
                    <a:gd name="T62" fmla="*/ 46 w 65"/>
                    <a:gd name="T63" fmla="*/ 63 h 65"/>
                    <a:gd name="T64" fmla="*/ 40 w 65"/>
                    <a:gd name="T65" fmla="*/ 65 h 65"/>
                    <a:gd name="T66" fmla="*/ 34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4" y="65"/>
                      </a:move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6"/>
                      </a:lnTo>
                      <a:lnTo>
                        <a:pt x="64" y="20"/>
                      </a:lnTo>
                      <a:lnTo>
                        <a:pt x="65" y="26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4" y="45"/>
                      </a:lnTo>
                      <a:lnTo>
                        <a:pt x="60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6" name="Freeform 804"/>
                <p:cNvSpPr>
                  <a:spLocks/>
                </p:cNvSpPr>
                <p:nvPr/>
              </p:nvSpPr>
              <p:spPr bwMode="auto">
                <a:xfrm>
                  <a:off x="4506" y="2485"/>
                  <a:ext cx="65" cy="65"/>
                </a:xfrm>
                <a:custGeom>
                  <a:avLst/>
                  <a:gdLst>
                    <a:gd name="T0" fmla="*/ 32 w 65"/>
                    <a:gd name="T1" fmla="*/ 65 h 65"/>
                    <a:gd name="T2" fmla="*/ 26 w 65"/>
                    <a:gd name="T3" fmla="*/ 63 h 65"/>
                    <a:gd name="T4" fmla="*/ 20 w 65"/>
                    <a:gd name="T5" fmla="*/ 63 h 65"/>
                    <a:gd name="T6" fmla="*/ 16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2 w 65"/>
                    <a:gd name="T13" fmla="*/ 45 h 65"/>
                    <a:gd name="T14" fmla="*/ 2 w 65"/>
                    <a:gd name="T15" fmla="*/ 39 h 65"/>
                    <a:gd name="T16" fmla="*/ 0 w 65"/>
                    <a:gd name="T17" fmla="*/ 31 h 65"/>
                    <a:gd name="T18" fmla="*/ 2 w 65"/>
                    <a:gd name="T19" fmla="*/ 25 h 65"/>
                    <a:gd name="T20" fmla="*/ 2 w 65"/>
                    <a:gd name="T21" fmla="*/ 19 h 65"/>
                    <a:gd name="T22" fmla="*/ 6 w 65"/>
                    <a:gd name="T23" fmla="*/ 13 h 65"/>
                    <a:gd name="T24" fmla="*/ 10 w 65"/>
                    <a:gd name="T25" fmla="*/ 10 h 65"/>
                    <a:gd name="T26" fmla="*/ 16 w 65"/>
                    <a:gd name="T27" fmla="*/ 6 h 65"/>
                    <a:gd name="T28" fmla="*/ 20 w 65"/>
                    <a:gd name="T29" fmla="*/ 2 h 65"/>
                    <a:gd name="T30" fmla="*/ 26 w 65"/>
                    <a:gd name="T31" fmla="*/ 0 h 65"/>
                    <a:gd name="T32" fmla="*/ 32 w 65"/>
                    <a:gd name="T33" fmla="*/ 0 h 65"/>
                    <a:gd name="T34" fmla="*/ 40 w 65"/>
                    <a:gd name="T35" fmla="*/ 0 h 65"/>
                    <a:gd name="T36" fmla="*/ 46 w 65"/>
                    <a:gd name="T37" fmla="*/ 2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3 h 65"/>
                    <a:gd name="T44" fmla="*/ 63 w 65"/>
                    <a:gd name="T45" fmla="*/ 19 h 65"/>
                    <a:gd name="T46" fmla="*/ 65 w 65"/>
                    <a:gd name="T47" fmla="*/ 25 h 65"/>
                    <a:gd name="T48" fmla="*/ 65 w 65"/>
                    <a:gd name="T49" fmla="*/ 31 h 65"/>
                    <a:gd name="T50" fmla="*/ 65 w 65"/>
                    <a:gd name="T51" fmla="*/ 39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6 w 65"/>
                    <a:gd name="T61" fmla="*/ 63 h 65"/>
                    <a:gd name="T62" fmla="*/ 40 w 65"/>
                    <a:gd name="T63" fmla="*/ 63 h 65"/>
                    <a:gd name="T64" fmla="*/ 32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2" y="65"/>
                      </a:move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7" name="Freeform 805"/>
                <p:cNvSpPr>
                  <a:spLocks/>
                </p:cNvSpPr>
                <p:nvPr/>
              </p:nvSpPr>
              <p:spPr bwMode="auto">
                <a:xfrm>
                  <a:off x="4506" y="2485"/>
                  <a:ext cx="65" cy="65"/>
                </a:xfrm>
                <a:custGeom>
                  <a:avLst/>
                  <a:gdLst>
                    <a:gd name="T0" fmla="*/ 32 w 65"/>
                    <a:gd name="T1" fmla="*/ 65 h 65"/>
                    <a:gd name="T2" fmla="*/ 32 w 65"/>
                    <a:gd name="T3" fmla="*/ 65 h 65"/>
                    <a:gd name="T4" fmla="*/ 26 w 65"/>
                    <a:gd name="T5" fmla="*/ 63 h 65"/>
                    <a:gd name="T6" fmla="*/ 20 w 65"/>
                    <a:gd name="T7" fmla="*/ 63 h 65"/>
                    <a:gd name="T8" fmla="*/ 16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2 w 65"/>
                    <a:gd name="T15" fmla="*/ 45 h 65"/>
                    <a:gd name="T16" fmla="*/ 2 w 65"/>
                    <a:gd name="T17" fmla="*/ 39 h 65"/>
                    <a:gd name="T18" fmla="*/ 0 w 65"/>
                    <a:gd name="T19" fmla="*/ 31 h 65"/>
                    <a:gd name="T20" fmla="*/ 2 w 65"/>
                    <a:gd name="T21" fmla="*/ 25 h 65"/>
                    <a:gd name="T22" fmla="*/ 2 w 65"/>
                    <a:gd name="T23" fmla="*/ 19 h 65"/>
                    <a:gd name="T24" fmla="*/ 6 w 65"/>
                    <a:gd name="T25" fmla="*/ 13 h 65"/>
                    <a:gd name="T26" fmla="*/ 10 w 65"/>
                    <a:gd name="T27" fmla="*/ 10 h 65"/>
                    <a:gd name="T28" fmla="*/ 16 w 65"/>
                    <a:gd name="T29" fmla="*/ 6 h 65"/>
                    <a:gd name="T30" fmla="*/ 20 w 65"/>
                    <a:gd name="T31" fmla="*/ 2 h 65"/>
                    <a:gd name="T32" fmla="*/ 26 w 65"/>
                    <a:gd name="T33" fmla="*/ 0 h 65"/>
                    <a:gd name="T34" fmla="*/ 32 w 65"/>
                    <a:gd name="T35" fmla="*/ 0 h 65"/>
                    <a:gd name="T36" fmla="*/ 40 w 65"/>
                    <a:gd name="T37" fmla="*/ 0 h 65"/>
                    <a:gd name="T38" fmla="*/ 46 w 65"/>
                    <a:gd name="T39" fmla="*/ 2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3 h 65"/>
                    <a:gd name="T46" fmla="*/ 63 w 65"/>
                    <a:gd name="T47" fmla="*/ 19 h 65"/>
                    <a:gd name="T48" fmla="*/ 65 w 65"/>
                    <a:gd name="T49" fmla="*/ 25 h 65"/>
                    <a:gd name="T50" fmla="*/ 65 w 65"/>
                    <a:gd name="T51" fmla="*/ 31 h 65"/>
                    <a:gd name="T52" fmla="*/ 65 w 65"/>
                    <a:gd name="T53" fmla="*/ 39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6 w 65"/>
                    <a:gd name="T63" fmla="*/ 63 h 65"/>
                    <a:gd name="T64" fmla="*/ 40 w 65"/>
                    <a:gd name="T65" fmla="*/ 63 h 65"/>
                    <a:gd name="T66" fmla="*/ 32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2" y="65"/>
                      </a:move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8" name="Freeform 806"/>
                <p:cNvSpPr>
                  <a:spLocks/>
                </p:cNvSpPr>
                <p:nvPr/>
              </p:nvSpPr>
              <p:spPr bwMode="auto">
                <a:xfrm>
                  <a:off x="4485" y="2495"/>
                  <a:ext cx="63" cy="64"/>
                </a:xfrm>
                <a:custGeom>
                  <a:avLst/>
                  <a:gdLst>
                    <a:gd name="T0" fmla="*/ 31 w 63"/>
                    <a:gd name="T1" fmla="*/ 64 h 64"/>
                    <a:gd name="T2" fmla="*/ 25 w 63"/>
                    <a:gd name="T3" fmla="*/ 63 h 64"/>
                    <a:gd name="T4" fmla="*/ 19 w 63"/>
                    <a:gd name="T5" fmla="*/ 63 h 64"/>
                    <a:gd name="T6" fmla="*/ 13 w 63"/>
                    <a:gd name="T7" fmla="*/ 59 h 64"/>
                    <a:gd name="T8" fmla="*/ 9 w 63"/>
                    <a:gd name="T9" fmla="*/ 55 h 64"/>
                    <a:gd name="T10" fmla="*/ 4 w 63"/>
                    <a:gd name="T11" fmla="*/ 51 h 64"/>
                    <a:gd name="T12" fmla="*/ 2 w 63"/>
                    <a:gd name="T13" fmla="*/ 45 h 64"/>
                    <a:gd name="T14" fmla="*/ 0 w 63"/>
                    <a:gd name="T15" fmla="*/ 39 h 64"/>
                    <a:gd name="T16" fmla="*/ 0 w 63"/>
                    <a:gd name="T17" fmla="*/ 31 h 64"/>
                    <a:gd name="T18" fmla="*/ 0 w 63"/>
                    <a:gd name="T19" fmla="*/ 25 h 64"/>
                    <a:gd name="T20" fmla="*/ 2 w 63"/>
                    <a:gd name="T21" fmla="*/ 19 h 64"/>
                    <a:gd name="T22" fmla="*/ 4 w 63"/>
                    <a:gd name="T23" fmla="*/ 13 h 64"/>
                    <a:gd name="T24" fmla="*/ 9 w 63"/>
                    <a:gd name="T25" fmla="*/ 9 h 64"/>
                    <a:gd name="T26" fmla="*/ 13 w 63"/>
                    <a:gd name="T27" fmla="*/ 5 h 64"/>
                    <a:gd name="T28" fmla="*/ 19 w 63"/>
                    <a:gd name="T29" fmla="*/ 1 h 64"/>
                    <a:gd name="T30" fmla="*/ 25 w 63"/>
                    <a:gd name="T31" fmla="*/ 0 h 64"/>
                    <a:gd name="T32" fmla="*/ 31 w 63"/>
                    <a:gd name="T33" fmla="*/ 0 h 64"/>
                    <a:gd name="T34" fmla="*/ 37 w 63"/>
                    <a:gd name="T35" fmla="*/ 0 h 64"/>
                    <a:gd name="T36" fmla="*/ 43 w 63"/>
                    <a:gd name="T37" fmla="*/ 1 h 64"/>
                    <a:gd name="T38" fmla="*/ 49 w 63"/>
                    <a:gd name="T39" fmla="*/ 5 h 64"/>
                    <a:gd name="T40" fmla="*/ 55 w 63"/>
                    <a:gd name="T41" fmla="*/ 9 h 64"/>
                    <a:gd name="T42" fmla="*/ 59 w 63"/>
                    <a:gd name="T43" fmla="*/ 13 h 64"/>
                    <a:gd name="T44" fmla="*/ 61 w 63"/>
                    <a:gd name="T45" fmla="*/ 19 h 64"/>
                    <a:gd name="T46" fmla="*/ 63 w 63"/>
                    <a:gd name="T47" fmla="*/ 25 h 64"/>
                    <a:gd name="T48" fmla="*/ 63 w 63"/>
                    <a:gd name="T49" fmla="*/ 31 h 64"/>
                    <a:gd name="T50" fmla="*/ 63 w 63"/>
                    <a:gd name="T51" fmla="*/ 39 h 64"/>
                    <a:gd name="T52" fmla="*/ 61 w 63"/>
                    <a:gd name="T53" fmla="*/ 45 h 64"/>
                    <a:gd name="T54" fmla="*/ 59 w 63"/>
                    <a:gd name="T55" fmla="*/ 51 h 64"/>
                    <a:gd name="T56" fmla="*/ 55 w 63"/>
                    <a:gd name="T57" fmla="*/ 55 h 64"/>
                    <a:gd name="T58" fmla="*/ 49 w 63"/>
                    <a:gd name="T59" fmla="*/ 59 h 64"/>
                    <a:gd name="T60" fmla="*/ 43 w 63"/>
                    <a:gd name="T61" fmla="*/ 63 h 64"/>
                    <a:gd name="T62" fmla="*/ 37 w 63"/>
                    <a:gd name="T63" fmla="*/ 63 h 64"/>
                    <a:gd name="T64" fmla="*/ 31 w 63"/>
                    <a:gd name="T65" fmla="*/ 64 h 6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4"/>
                    <a:gd name="T101" fmla="*/ 63 w 63"/>
                    <a:gd name="T102" fmla="*/ 64 h 6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4">
                      <a:moveTo>
                        <a:pt x="31" y="64"/>
                      </a:move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9" y="1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1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09" name="Freeform 807"/>
                <p:cNvSpPr>
                  <a:spLocks/>
                </p:cNvSpPr>
                <p:nvPr/>
              </p:nvSpPr>
              <p:spPr bwMode="auto">
                <a:xfrm>
                  <a:off x="4485" y="2495"/>
                  <a:ext cx="63" cy="64"/>
                </a:xfrm>
                <a:custGeom>
                  <a:avLst/>
                  <a:gdLst>
                    <a:gd name="T0" fmla="*/ 31 w 63"/>
                    <a:gd name="T1" fmla="*/ 64 h 64"/>
                    <a:gd name="T2" fmla="*/ 31 w 63"/>
                    <a:gd name="T3" fmla="*/ 64 h 64"/>
                    <a:gd name="T4" fmla="*/ 25 w 63"/>
                    <a:gd name="T5" fmla="*/ 63 h 64"/>
                    <a:gd name="T6" fmla="*/ 19 w 63"/>
                    <a:gd name="T7" fmla="*/ 63 h 64"/>
                    <a:gd name="T8" fmla="*/ 13 w 63"/>
                    <a:gd name="T9" fmla="*/ 59 h 64"/>
                    <a:gd name="T10" fmla="*/ 9 w 63"/>
                    <a:gd name="T11" fmla="*/ 55 h 64"/>
                    <a:gd name="T12" fmla="*/ 4 w 63"/>
                    <a:gd name="T13" fmla="*/ 51 h 64"/>
                    <a:gd name="T14" fmla="*/ 2 w 63"/>
                    <a:gd name="T15" fmla="*/ 45 h 64"/>
                    <a:gd name="T16" fmla="*/ 0 w 63"/>
                    <a:gd name="T17" fmla="*/ 39 h 64"/>
                    <a:gd name="T18" fmla="*/ 0 w 63"/>
                    <a:gd name="T19" fmla="*/ 31 h 64"/>
                    <a:gd name="T20" fmla="*/ 0 w 63"/>
                    <a:gd name="T21" fmla="*/ 25 h 64"/>
                    <a:gd name="T22" fmla="*/ 2 w 63"/>
                    <a:gd name="T23" fmla="*/ 19 h 64"/>
                    <a:gd name="T24" fmla="*/ 4 w 63"/>
                    <a:gd name="T25" fmla="*/ 13 h 64"/>
                    <a:gd name="T26" fmla="*/ 9 w 63"/>
                    <a:gd name="T27" fmla="*/ 9 h 64"/>
                    <a:gd name="T28" fmla="*/ 13 w 63"/>
                    <a:gd name="T29" fmla="*/ 5 h 64"/>
                    <a:gd name="T30" fmla="*/ 19 w 63"/>
                    <a:gd name="T31" fmla="*/ 1 h 64"/>
                    <a:gd name="T32" fmla="*/ 25 w 63"/>
                    <a:gd name="T33" fmla="*/ 0 h 64"/>
                    <a:gd name="T34" fmla="*/ 31 w 63"/>
                    <a:gd name="T35" fmla="*/ 0 h 64"/>
                    <a:gd name="T36" fmla="*/ 37 w 63"/>
                    <a:gd name="T37" fmla="*/ 0 h 64"/>
                    <a:gd name="T38" fmla="*/ 43 w 63"/>
                    <a:gd name="T39" fmla="*/ 1 h 64"/>
                    <a:gd name="T40" fmla="*/ 49 w 63"/>
                    <a:gd name="T41" fmla="*/ 5 h 64"/>
                    <a:gd name="T42" fmla="*/ 55 w 63"/>
                    <a:gd name="T43" fmla="*/ 9 h 64"/>
                    <a:gd name="T44" fmla="*/ 59 w 63"/>
                    <a:gd name="T45" fmla="*/ 13 h 64"/>
                    <a:gd name="T46" fmla="*/ 61 w 63"/>
                    <a:gd name="T47" fmla="*/ 19 h 64"/>
                    <a:gd name="T48" fmla="*/ 63 w 63"/>
                    <a:gd name="T49" fmla="*/ 25 h 64"/>
                    <a:gd name="T50" fmla="*/ 63 w 63"/>
                    <a:gd name="T51" fmla="*/ 31 h 64"/>
                    <a:gd name="T52" fmla="*/ 63 w 63"/>
                    <a:gd name="T53" fmla="*/ 39 h 64"/>
                    <a:gd name="T54" fmla="*/ 61 w 63"/>
                    <a:gd name="T55" fmla="*/ 45 h 64"/>
                    <a:gd name="T56" fmla="*/ 59 w 63"/>
                    <a:gd name="T57" fmla="*/ 51 h 64"/>
                    <a:gd name="T58" fmla="*/ 55 w 63"/>
                    <a:gd name="T59" fmla="*/ 55 h 64"/>
                    <a:gd name="T60" fmla="*/ 49 w 63"/>
                    <a:gd name="T61" fmla="*/ 59 h 64"/>
                    <a:gd name="T62" fmla="*/ 43 w 63"/>
                    <a:gd name="T63" fmla="*/ 63 h 64"/>
                    <a:gd name="T64" fmla="*/ 37 w 63"/>
                    <a:gd name="T65" fmla="*/ 63 h 64"/>
                    <a:gd name="T66" fmla="*/ 31 w 63"/>
                    <a:gd name="T67" fmla="*/ 64 h 6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4"/>
                    <a:gd name="T104" fmla="*/ 63 w 63"/>
                    <a:gd name="T105" fmla="*/ 64 h 6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4">
                      <a:moveTo>
                        <a:pt x="31" y="64"/>
                      </a:moveTo>
                      <a:lnTo>
                        <a:pt x="31" y="64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9" y="1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1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0" name="Freeform 808"/>
                <p:cNvSpPr>
                  <a:spLocks/>
                </p:cNvSpPr>
                <p:nvPr/>
              </p:nvSpPr>
              <p:spPr bwMode="auto">
                <a:xfrm>
                  <a:off x="4508" y="2559"/>
                  <a:ext cx="65" cy="65"/>
                </a:xfrm>
                <a:custGeom>
                  <a:avLst/>
                  <a:gdLst>
                    <a:gd name="T0" fmla="*/ 34 w 65"/>
                    <a:gd name="T1" fmla="*/ 65 h 65"/>
                    <a:gd name="T2" fmla="*/ 26 w 65"/>
                    <a:gd name="T3" fmla="*/ 65 h 65"/>
                    <a:gd name="T4" fmla="*/ 20 w 65"/>
                    <a:gd name="T5" fmla="*/ 64 h 65"/>
                    <a:gd name="T6" fmla="*/ 14 w 65"/>
                    <a:gd name="T7" fmla="*/ 60 h 65"/>
                    <a:gd name="T8" fmla="*/ 10 w 65"/>
                    <a:gd name="T9" fmla="*/ 56 h 65"/>
                    <a:gd name="T10" fmla="*/ 6 w 65"/>
                    <a:gd name="T11" fmla="*/ 52 h 65"/>
                    <a:gd name="T12" fmla="*/ 4 w 65"/>
                    <a:gd name="T13" fmla="*/ 46 h 65"/>
                    <a:gd name="T14" fmla="*/ 2 w 65"/>
                    <a:gd name="T15" fmla="*/ 40 h 65"/>
                    <a:gd name="T16" fmla="*/ 0 w 65"/>
                    <a:gd name="T17" fmla="*/ 34 h 65"/>
                    <a:gd name="T18" fmla="*/ 2 w 65"/>
                    <a:gd name="T19" fmla="*/ 26 h 65"/>
                    <a:gd name="T20" fmla="*/ 4 w 65"/>
                    <a:gd name="T21" fmla="*/ 20 h 65"/>
                    <a:gd name="T22" fmla="*/ 6 w 65"/>
                    <a:gd name="T23" fmla="*/ 14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4 h 65"/>
                    <a:gd name="T30" fmla="*/ 26 w 65"/>
                    <a:gd name="T31" fmla="*/ 2 h 65"/>
                    <a:gd name="T32" fmla="*/ 34 w 65"/>
                    <a:gd name="T33" fmla="*/ 0 h 65"/>
                    <a:gd name="T34" fmla="*/ 40 w 65"/>
                    <a:gd name="T35" fmla="*/ 2 h 65"/>
                    <a:gd name="T36" fmla="*/ 46 w 65"/>
                    <a:gd name="T37" fmla="*/ 4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4 h 65"/>
                    <a:gd name="T44" fmla="*/ 63 w 65"/>
                    <a:gd name="T45" fmla="*/ 20 h 65"/>
                    <a:gd name="T46" fmla="*/ 65 w 65"/>
                    <a:gd name="T47" fmla="*/ 26 h 65"/>
                    <a:gd name="T48" fmla="*/ 65 w 65"/>
                    <a:gd name="T49" fmla="*/ 34 h 65"/>
                    <a:gd name="T50" fmla="*/ 65 w 65"/>
                    <a:gd name="T51" fmla="*/ 40 h 65"/>
                    <a:gd name="T52" fmla="*/ 63 w 65"/>
                    <a:gd name="T53" fmla="*/ 46 h 65"/>
                    <a:gd name="T54" fmla="*/ 59 w 65"/>
                    <a:gd name="T55" fmla="*/ 52 h 65"/>
                    <a:gd name="T56" fmla="*/ 55 w 65"/>
                    <a:gd name="T57" fmla="*/ 56 h 65"/>
                    <a:gd name="T58" fmla="*/ 51 w 65"/>
                    <a:gd name="T59" fmla="*/ 60 h 65"/>
                    <a:gd name="T60" fmla="*/ 46 w 65"/>
                    <a:gd name="T61" fmla="*/ 64 h 65"/>
                    <a:gd name="T62" fmla="*/ 40 w 65"/>
                    <a:gd name="T63" fmla="*/ 65 h 65"/>
                    <a:gd name="T64" fmla="*/ 34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4" y="65"/>
                      </a:moveTo>
                      <a:lnTo>
                        <a:pt x="26" y="65"/>
                      </a:lnTo>
                      <a:lnTo>
                        <a:pt x="20" y="64"/>
                      </a:lnTo>
                      <a:lnTo>
                        <a:pt x="14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6" y="64"/>
                      </a:lnTo>
                      <a:lnTo>
                        <a:pt x="40" y="65"/>
                      </a:lnTo>
                      <a:lnTo>
                        <a:pt x="34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1" name="Freeform 809"/>
                <p:cNvSpPr>
                  <a:spLocks/>
                </p:cNvSpPr>
                <p:nvPr/>
              </p:nvSpPr>
              <p:spPr bwMode="auto">
                <a:xfrm>
                  <a:off x="4508" y="2559"/>
                  <a:ext cx="65" cy="65"/>
                </a:xfrm>
                <a:custGeom>
                  <a:avLst/>
                  <a:gdLst>
                    <a:gd name="T0" fmla="*/ 34 w 65"/>
                    <a:gd name="T1" fmla="*/ 65 h 65"/>
                    <a:gd name="T2" fmla="*/ 34 w 65"/>
                    <a:gd name="T3" fmla="*/ 65 h 65"/>
                    <a:gd name="T4" fmla="*/ 26 w 65"/>
                    <a:gd name="T5" fmla="*/ 65 h 65"/>
                    <a:gd name="T6" fmla="*/ 20 w 65"/>
                    <a:gd name="T7" fmla="*/ 64 h 65"/>
                    <a:gd name="T8" fmla="*/ 14 w 65"/>
                    <a:gd name="T9" fmla="*/ 60 h 65"/>
                    <a:gd name="T10" fmla="*/ 10 w 65"/>
                    <a:gd name="T11" fmla="*/ 56 h 65"/>
                    <a:gd name="T12" fmla="*/ 6 w 65"/>
                    <a:gd name="T13" fmla="*/ 52 h 65"/>
                    <a:gd name="T14" fmla="*/ 4 w 65"/>
                    <a:gd name="T15" fmla="*/ 46 h 65"/>
                    <a:gd name="T16" fmla="*/ 2 w 65"/>
                    <a:gd name="T17" fmla="*/ 40 h 65"/>
                    <a:gd name="T18" fmla="*/ 0 w 65"/>
                    <a:gd name="T19" fmla="*/ 34 h 65"/>
                    <a:gd name="T20" fmla="*/ 2 w 65"/>
                    <a:gd name="T21" fmla="*/ 26 h 65"/>
                    <a:gd name="T22" fmla="*/ 4 w 65"/>
                    <a:gd name="T23" fmla="*/ 20 h 65"/>
                    <a:gd name="T24" fmla="*/ 6 w 65"/>
                    <a:gd name="T25" fmla="*/ 14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4 h 65"/>
                    <a:gd name="T32" fmla="*/ 26 w 65"/>
                    <a:gd name="T33" fmla="*/ 2 h 65"/>
                    <a:gd name="T34" fmla="*/ 34 w 65"/>
                    <a:gd name="T35" fmla="*/ 0 h 65"/>
                    <a:gd name="T36" fmla="*/ 40 w 65"/>
                    <a:gd name="T37" fmla="*/ 2 h 65"/>
                    <a:gd name="T38" fmla="*/ 46 w 65"/>
                    <a:gd name="T39" fmla="*/ 4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4 h 65"/>
                    <a:gd name="T46" fmla="*/ 63 w 65"/>
                    <a:gd name="T47" fmla="*/ 20 h 65"/>
                    <a:gd name="T48" fmla="*/ 65 w 65"/>
                    <a:gd name="T49" fmla="*/ 26 h 65"/>
                    <a:gd name="T50" fmla="*/ 65 w 65"/>
                    <a:gd name="T51" fmla="*/ 34 h 65"/>
                    <a:gd name="T52" fmla="*/ 65 w 65"/>
                    <a:gd name="T53" fmla="*/ 40 h 65"/>
                    <a:gd name="T54" fmla="*/ 63 w 65"/>
                    <a:gd name="T55" fmla="*/ 46 h 65"/>
                    <a:gd name="T56" fmla="*/ 59 w 65"/>
                    <a:gd name="T57" fmla="*/ 52 h 65"/>
                    <a:gd name="T58" fmla="*/ 55 w 65"/>
                    <a:gd name="T59" fmla="*/ 56 h 65"/>
                    <a:gd name="T60" fmla="*/ 51 w 65"/>
                    <a:gd name="T61" fmla="*/ 60 h 65"/>
                    <a:gd name="T62" fmla="*/ 46 w 65"/>
                    <a:gd name="T63" fmla="*/ 64 h 65"/>
                    <a:gd name="T64" fmla="*/ 40 w 65"/>
                    <a:gd name="T65" fmla="*/ 65 h 65"/>
                    <a:gd name="T66" fmla="*/ 34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4" y="65"/>
                      </a:move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4"/>
                      </a:lnTo>
                      <a:lnTo>
                        <a:pt x="14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6" y="64"/>
                      </a:lnTo>
                      <a:lnTo>
                        <a:pt x="40" y="65"/>
                      </a:lnTo>
                      <a:lnTo>
                        <a:pt x="34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2" name="Freeform 810"/>
                <p:cNvSpPr>
                  <a:spLocks/>
                </p:cNvSpPr>
                <p:nvPr/>
              </p:nvSpPr>
              <p:spPr bwMode="auto">
                <a:xfrm>
                  <a:off x="4522" y="2532"/>
                  <a:ext cx="65" cy="65"/>
                </a:xfrm>
                <a:custGeom>
                  <a:avLst/>
                  <a:gdLst>
                    <a:gd name="T0" fmla="*/ 34 w 65"/>
                    <a:gd name="T1" fmla="*/ 0 h 65"/>
                    <a:gd name="T2" fmla="*/ 39 w 65"/>
                    <a:gd name="T3" fmla="*/ 0 h 65"/>
                    <a:gd name="T4" fmla="*/ 45 w 65"/>
                    <a:gd name="T5" fmla="*/ 2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4 h 65"/>
                    <a:gd name="T12" fmla="*/ 63 w 65"/>
                    <a:gd name="T13" fmla="*/ 20 h 65"/>
                    <a:gd name="T14" fmla="*/ 65 w 65"/>
                    <a:gd name="T15" fmla="*/ 26 h 65"/>
                    <a:gd name="T16" fmla="*/ 65 w 65"/>
                    <a:gd name="T17" fmla="*/ 31 h 65"/>
                    <a:gd name="T18" fmla="*/ 65 w 65"/>
                    <a:gd name="T19" fmla="*/ 39 h 65"/>
                    <a:gd name="T20" fmla="*/ 63 w 65"/>
                    <a:gd name="T21" fmla="*/ 45 h 65"/>
                    <a:gd name="T22" fmla="*/ 59 w 65"/>
                    <a:gd name="T23" fmla="*/ 51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1 h 65"/>
                    <a:gd name="T30" fmla="*/ 39 w 65"/>
                    <a:gd name="T31" fmla="*/ 63 h 65"/>
                    <a:gd name="T32" fmla="*/ 34 w 65"/>
                    <a:gd name="T33" fmla="*/ 65 h 65"/>
                    <a:gd name="T34" fmla="*/ 26 w 65"/>
                    <a:gd name="T35" fmla="*/ 63 h 65"/>
                    <a:gd name="T36" fmla="*/ 20 w 65"/>
                    <a:gd name="T37" fmla="*/ 61 h 65"/>
                    <a:gd name="T38" fmla="*/ 14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51 h 65"/>
                    <a:gd name="T44" fmla="*/ 4 w 65"/>
                    <a:gd name="T45" fmla="*/ 45 h 65"/>
                    <a:gd name="T46" fmla="*/ 2 w 65"/>
                    <a:gd name="T47" fmla="*/ 39 h 65"/>
                    <a:gd name="T48" fmla="*/ 0 w 65"/>
                    <a:gd name="T49" fmla="*/ 31 h 65"/>
                    <a:gd name="T50" fmla="*/ 2 w 65"/>
                    <a:gd name="T51" fmla="*/ 26 h 65"/>
                    <a:gd name="T52" fmla="*/ 4 w 65"/>
                    <a:gd name="T53" fmla="*/ 20 h 65"/>
                    <a:gd name="T54" fmla="*/ 6 w 65"/>
                    <a:gd name="T55" fmla="*/ 14 h 65"/>
                    <a:gd name="T56" fmla="*/ 10 w 65"/>
                    <a:gd name="T57" fmla="*/ 10 h 65"/>
                    <a:gd name="T58" fmla="*/ 14 w 65"/>
                    <a:gd name="T59" fmla="*/ 6 h 65"/>
                    <a:gd name="T60" fmla="*/ 20 w 65"/>
                    <a:gd name="T61" fmla="*/ 2 h 65"/>
                    <a:gd name="T62" fmla="*/ 26 w 65"/>
                    <a:gd name="T63" fmla="*/ 0 h 65"/>
                    <a:gd name="T64" fmla="*/ 34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4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3" name="Freeform 811"/>
                <p:cNvSpPr>
                  <a:spLocks/>
                </p:cNvSpPr>
                <p:nvPr/>
              </p:nvSpPr>
              <p:spPr bwMode="auto">
                <a:xfrm>
                  <a:off x="4522" y="2532"/>
                  <a:ext cx="65" cy="65"/>
                </a:xfrm>
                <a:custGeom>
                  <a:avLst/>
                  <a:gdLst>
                    <a:gd name="T0" fmla="*/ 34 w 65"/>
                    <a:gd name="T1" fmla="*/ 0 h 65"/>
                    <a:gd name="T2" fmla="*/ 34 w 65"/>
                    <a:gd name="T3" fmla="*/ 0 h 65"/>
                    <a:gd name="T4" fmla="*/ 39 w 65"/>
                    <a:gd name="T5" fmla="*/ 0 h 65"/>
                    <a:gd name="T6" fmla="*/ 45 w 65"/>
                    <a:gd name="T7" fmla="*/ 2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4 h 65"/>
                    <a:gd name="T14" fmla="*/ 63 w 65"/>
                    <a:gd name="T15" fmla="*/ 20 h 65"/>
                    <a:gd name="T16" fmla="*/ 65 w 65"/>
                    <a:gd name="T17" fmla="*/ 26 h 65"/>
                    <a:gd name="T18" fmla="*/ 65 w 65"/>
                    <a:gd name="T19" fmla="*/ 31 h 65"/>
                    <a:gd name="T20" fmla="*/ 65 w 65"/>
                    <a:gd name="T21" fmla="*/ 39 h 65"/>
                    <a:gd name="T22" fmla="*/ 63 w 65"/>
                    <a:gd name="T23" fmla="*/ 45 h 65"/>
                    <a:gd name="T24" fmla="*/ 59 w 65"/>
                    <a:gd name="T25" fmla="*/ 51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1 h 65"/>
                    <a:gd name="T32" fmla="*/ 39 w 65"/>
                    <a:gd name="T33" fmla="*/ 63 h 65"/>
                    <a:gd name="T34" fmla="*/ 34 w 65"/>
                    <a:gd name="T35" fmla="*/ 65 h 65"/>
                    <a:gd name="T36" fmla="*/ 26 w 65"/>
                    <a:gd name="T37" fmla="*/ 63 h 65"/>
                    <a:gd name="T38" fmla="*/ 20 w 65"/>
                    <a:gd name="T39" fmla="*/ 61 h 65"/>
                    <a:gd name="T40" fmla="*/ 14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51 h 65"/>
                    <a:gd name="T46" fmla="*/ 4 w 65"/>
                    <a:gd name="T47" fmla="*/ 45 h 65"/>
                    <a:gd name="T48" fmla="*/ 2 w 65"/>
                    <a:gd name="T49" fmla="*/ 39 h 65"/>
                    <a:gd name="T50" fmla="*/ 0 w 65"/>
                    <a:gd name="T51" fmla="*/ 31 h 65"/>
                    <a:gd name="T52" fmla="*/ 2 w 65"/>
                    <a:gd name="T53" fmla="*/ 26 h 65"/>
                    <a:gd name="T54" fmla="*/ 4 w 65"/>
                    <a:gd name="T55" fmla="*/ 20 h 65"/>
                    <a:gd name="T56" fmla="*/ 6 w 65"/>
                    <a:gd name="T57" fmla="*/ 14 h 65"/>
                    <a:gd name="T58" fmla="*/ 10 w 65"/>
                    <a:gd name="T59" fmla="*/ 10 h 65"/>
                    <a:gd name="T60" fmla="*/ 14 w 65"/>
                    <a:gd name="T61" fmla="*/ 6 h 65"/>
                    <a:gd name="T62" fmla="*/ 20 w 65"/>
                    <a:gd name="T63" fmla="*/ 2 h 65"/>
                    <a:gd name="T64" fmla="*/ 26 w 65"/>
                    <a:gd name="T65" fmla="*/ 0 h 65"/>
                    <a:gd name="T66" fmla="*/ 34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4" name="Freeform 812"/>
                <p:cNvSpPr>
                  <a:spLocks/>
                </p:cNvSpPr>
                <p:nvPr/>
              </p:nvSpPr>
              <p:spPr bwMode="auto">
                <a:xfrm>
                  <a:off x="4457" y="2475"/>
                  <a:ext cx="63" cy="63"/>
                </a:xfrm>
                <a:custGeom>
                  <a:avLst/>
                  <a:gdLst>
                    <a:gd name="T0" fmla="*/ 32 w 63"/>
                    <a:gd name="T1" fmla="*/ 63 h 63"/>
                    <a:gd name="T2" fmla="*/ 26 w 63"/>
                    <a:gd name="T3" fmla="*/ 63 h 63"/>
                    <a:gd name="T4" fmla="*/ 20 w 63"/>
                    <a:gd name="T5" fmla="*/ 61 h 63"/>
                    <a:gd name="T6" fmla="*/ 14 w 63"/>
                    <a:gd name="T7" fmla="*/ 59 h 63"/>
                    <a:gd name="T8" fmla="*/ 8 w 63"/>
                    <a:gd name="T9" fmla="*/ 53 h 63"/>
                    <a:gd name="T10" fmla="*/ 6 w 63"/>
                    <a:gd name="T11" fmla="*/ 49 h 63"/>
                    <a:gd name="T12" fmla="*/ 2 w 63"/>
                    <a:gd name="T13" fmla="*/ 43 h 63"/>
                    <a:gd name="T14" fmla="*/ 0 w 63"/>
                    <a:gd name="T15" fmla="*/ 37 h 63"/>
                    <a:gd name="T16" fmla="*/ 0 w 63"/>
                    <a:gd name="T17" fmla="*/ 31 h 63"/>
                    <a:gd name="T18" fmla="*/ 0 w 63"/>
                    <a:gd name="T19" fmla="*/ 25 h 63"/>
                    <a:gd name="T20" fmla="*/ 2 w 63"/>
                    <a:gd name="T21" fmla="*/ 20 h 63"/>
                    <a:gd name="T22" fmla="*/ 6 w 63"/>
                    <a:gd name="T23" fmla="*/ 14 h 63"/>
                    <a:gd name="T24" fmla="*/ 8 w 63"/>
                    <a:gd name="T25" fmla="*/ 8 h 63"/>
                    <a:gd name="T26" fmla="*/ 14 w 63"/>
                    <a:gd name="T27" fmla="*/ 4 h 63"/>
                    <a:gd name="T28" fmla="*/ 20 w 63"/>
                    <a:gd name="T29" fmla="*/ 2 h 63"/>
                    <a:gd name="T30" fmla="*/ 26 w 63"/>
                    <a:gd name="T31" fmla="*/ 0 h 63"/>
                    <a:gd name="T32" fmla="*/ 32 w 63"/>
                    <a:gd name="T33" fmla="*/ 0 h 63"/>
                    <a:gd name="T34" fmla="*/ 37 w 63"/>
                    <a:gd name="T35" fmla="*/ 0 h 63"/>
                    <a:gd name="T36" fmla="*/ 43 w 63"/>
                    <a:gd name="T37" fmla="*/ 2 h 63"/>
                    <a:gd name="T38" fmla="*/ 49 w 63"/>
                    <a:gd name="T39" fmla="*/ 4 h 63"/>
                    <a:gd name="T40" fmla="*/ 55 w 63"/>
                    <a:gd name="T41" fmla="*/ 8 h 63"/>
                    <a:gd name="T42" fmla="*/ 57 w 63"/>
                    <a:gd name="T43" fmla="*/ 14 h 63"/>
                    <a:gd name="T44" fmla="*/ 61 w 63"/>
                    <a:gd name="T45" fmla="*/ 20 h 63"/>
                    <a:gd name="T46" fmla="*/ 63 w 63"/>
                    <a:gd name="T47" fmla="*/ 25 h 63"/>
                    <a:gd name="T48" fmla="*/ 63 w 63"/>
                    <a:gd name="T49" fmla="*/ 31 h 63"/>
                    <a:gd name="T50" fmla="*/ 63 w 63"/>
                    <a:gd name="T51" fmla="*/ 37 h 63"/>
                    <a:gd name="T52" fmla="*/ 61 w 63"/>
                    <a:gd name="T53" fmla="*/ 43 h 63"/>
                    <a:gd name="T54" fmla="*/ 57 w 63"/>
                    <a:gd name="T55" fmla="*/ 49 h 63"/>
                    <a:gd name="T56" fmla="*/ 55 w 63"/>
                    <a:gd name="T57" fmla="*/ 53 h 63"/>
                    <a:gd name="T58" fmla="*/ 49 w 63"/>
                    <a:gd name="T59" fmla="*/ 59 h 63"/>
                    <a:gd name="T60" fmla="*/ 43 w 63"/>
                    <a:gd name="T61" fmla="*/ 61 h 63"/>
                    <a:gd name="T62" fmla="*/ 37 w 63"/>
                    <a:gd name="T63" fmla="*/ 63 h 63"/>
                    <a:gd name="T64" fmla="*/ 32 w 63"/>
                    <a:gd name="T65" fmla="*/ 63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32" y="63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5" y="53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5" name="Freeform 813"/>
                <p:cNvSpPr>
                  <a:spLocks/>
                </p:cNvSpPr>
                <p:nvPr/>
              </p:nvSpPr>
              <p:spPr bwMode="auto">
                <a:xfrm>
                  <a:off x="4457" y="2475"/>
                  <a:ext cx="63" cy="63"/>
                </a:xfrm>
                <a:custGeom>
                  <a:avLst/>
                  <a:gdLst>
                    <a:gd name="T0" fmla="*/ 32 w 63"/>
                    <a:gd name="T1" fmla="*/ 63 h 63"/>
                    <a:gd name="T2" fmla="*/ 32 w 63"/>
                    <a:gd name="T3" fmla="*/ 63 h 63"/>
                    <a:gd name="T4" fmla="*/ 26 w 63"/>
                    <a:gd name="T5" fmla="*/ 63 h 63"/>
                    <a:gd name="T6" fmla="*/ 20 w 63"/>
                    <a:gd name="T7" fmla="*/ 61 h 63"/>
                    <a:gd name="T8" fmla="*/ 14 w 63"/>
                    <a:gd name="T9" fmla="*/ 59 h 63"/>
                    <a:gd name="T10" fmla="*/ 8 w 63"/>
                    <a:gd name="T11" fmla="*/ 53 h 63"/>
                    <a:gd name="T12" fmla="*/ 6 w 63"/>
                    <a:gd name="T13" fmla="*/ 49 h 63"/>
                    <a:gd name="T14" fmla="*/ 2 w 63"/>
                    <a:gd name="T15" fmla="*/ 43 h 63"/>
                    <a:gd name="T16" fmla="*/ 0 w 63"/>
                    <a:gd name="T17" fmla="*/ 37 h 63"/>
                    <a:gd name="T18" fmla="*/ 0 w 63"/>
                    <a:gd name="T19" fmla="*/ 31 h 63"/>
                    <a:gd name="T20" fmla="*/ 0 w 63"/>
                    <a:gd name="T21" fmla="*/ 25 h 63"/>
                    <a:gd name="T22" fmla="*/ 2 w 63"/>
                    <a:gd name="T23" fmla="*/ 20 h 63"/>
                    <a:gd name="T24" fmla="*/ 6 w 63"/>
                    <a:gd name="T25" fmla="*/ 14 h 63"/>
                    <a:gd name="T26" fmla="*/ 8 w 63"/>
                    <a:gd name="T27" fmla="*/ 8 h 63"/>
                    <a:gd name="T28" fmla="*/ 14 w 63"/>
                    <a:gd name="T29" fmla="*/ 4 h 63"/>
                    <a:gd name="T30" fmla="*/ 20 w 63"/>
                    <a:gd name="T31" fmla="*/ 2 h 63"/>
                    <a:gd name="T32" fmla="*/ 26 w 63"/>
                    <a:gd name="T33" fmla="*/ 0 h 63"/>
                    <a:gd name="T34" fmla="*/ 32 w 63"/>
                    <a:gd name="T35" fmla="*/ 0 h 63"/>
                    <a:gd name="T36" fmla="*/ 37 w 63"/>
                    <a:gd name="T37" fmla="*/ 0 h 63"/>
                    <a:gd name="T38" fmla="*/ 43 w 63"/>
                    <a:gd name="T39" fmla="*/ 2 h 63"/>
                    <a:gd name="T40" fmla="*/ 49 w 63"/>
                    <a:gd name="T41" fmla="*/ 4 h 63"/>
                    <a:gd name="T42" fmla="*/ 55 w 63"/>
                    <a:gd name="T43" fmla="*/ 8 h 63"/>
                    <a:gd name="T44" fmla="*/ 57 w 63"/>
                    <a:gd name="T45" fmla="*/ 14 h 63"/>
                    <a:gd name="T46" fmla="*/ 61 w 63"/>
                    <a:gd name="T47" fmla="*/ 20 h 63"/>
                    <a:gd name="T48" fmla="*/ 63 w 63"/>
                    <a:gd name="T49" fmla="*/ 25 h 63"/>
                    <a:gd name="T50" fmla="*/ 63 w 63"/>
                    <a:gd name="T51" fmla="*/ 31 h 63"/>
                    <a:gd name="T52" fmla="*/ 63 w 63"/>
                    <a:gd name="T53" fmla="*/ 37 h 63"/>
                    <a:gd name="T54" fmla="*/ 61 w 63"/>
                    <a:gd name="T55" fmla="*/ 43 h 63"/>
                    <a:gd name="T56" fmla="*/ 57 w 63"/>
                    <a:gd name="T57" fmla="*/ 49 h 63"/>
                    <a:gd name="T58" fmla="*/ 55 w 63"/>
                    <a:gd name="T59" fmla="*/ 53 h 63"/>
                    <a:gd name="T60" fmla="*/ 49 w 63"/>
                    <a:gd name="T61" fmla="*/ 59 h 63"/>
                    <a:gd name="T62" fmla="*/ 43 w 63"/>
                    <a:gd name="T63" fmla="*/ 61 h 63"/>
                    <a:gd name="T64" fmla="*/ 37 w 63"/>
                    <a:gd name="T65" fmla="*/ 63 h 63"/>
                    <a:gd name="T66" fmla="*/ 32 w 63"/>
                    <a:gd name="T67" fmla="*/ 63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32" y="63"/>
                      </a:move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5" y="53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6" name="Freeform 814"/>
                <p:cNvSpPr>
                  <a:spLocks/>
                </p:cNvSpPr>
                <p:nvPr/>
              </p:nvSpPr>
              <p:spPr bwMode="auto">
                <a:xfrm>
                  <a:off x="4516" y="2475"/>
                  <a:ext cx="65" cy="63"/>
                </a:xfrm>
                <a:custGeom>
                  <a:avLst/>
                  <a:gdLst>
                    <a:gd name="T0" fmla="*/ 32 w 65"/>
                    <a:gd name="T1" fmla="*/ 63 h 63"/>
                    <a:gd name="T2" fmla="*/ 26 w 65"/>
                    <a:gd name="T3" fmla="*/ 63 h 63"/>
                    <a:gd name="T4" fmla="*/ 20 w 65"/>
                    <a:gd name="T5" fmla="*/ 61 h 63"/>
                    <a:gd name="T6" fmla="*/ 14 w 65"/>
                    <a:gd name="T7" fmla="*/ 59 h 63"/>
                    <a:gd name="T8" fmla="*/ 10 w 65"/>
                    <a:gd name="T9" fmla="*/ 53 h 63"/>
                    <a:gd name="T10" fmla="*/ 6 w 65"/>
                    <a:gd name="T11" fmla="*/ 49 h 63"/>
                    <a:gd name="T12" fmla="*/ 2 w 65"/>
                    <a:gd name="T13" fmla="*/ 43 h 63"/>
                    <a:gd name="T14" fmla="*/ 0 w 65"/>
                    <a:gd name="T15" fmla="*/ 37 h 63"/>
                    <a:gd name="T16" fmla="*/ 0 w 65"/>
                    <a:gd name="T17" fmla="*/ 31 h 63"/>
                    <a:gd name="T18" fmla="*/ 0 w 65"/>
                    <a:gd name="T19" fmla="*/ 25 h 63"/>
                    <a:gd name="T20" fmla="*/ 2 w 65"/>
                    <a:gd name="T21" fmla="*/ 20 h 63"/>
                    <a:gd name="T22" fmla="*/ 6 w 65"/>
                    <a:gd name="T23" fmla="*/ 14 h 63"/>
                    <a:gd name="T24" fmla="*/ 10 w 65"/>
                    <a:gd name="T25" fmla="*/ 8 h 63"/>
                    <a:gd name="T26" fmla="*/ 14 w 65"/>
                    <a:gd name="T27" fmla="*/ 4 h 63"/>
                    <a:gd name="T28" fmla="*/ 20 w 65"/>
                    <a:gd name="T29" fmla="*/ 2 h 63"/>
                    <a:gd name="T30" fmla="*/ 26 w 65"/>
                    <a:gd name="T31" fmla="*/ 0 h 63"/>
                    <a:gd name="T32" fmla="*/ 32 w 65"/>
                    <a:gd name="T33" fmla="*/ 0 h 63"/>
                    <a:gd name="T34" fmla="*/ 40 w 65"/>
                    <a:gd name="T35" fmla="*/ 0 h 63"/>
                    <a:gd name="T36" fmla="*/ 45 w 65"/>
                    <a:gd name="T37" fmla="*/ 2 h 63"/>
                    <a:gd name="T38" fmla="*/ 51 w 65"/>
                    <a:gd name="T39" fmla="*/ 4 h 63"/>
                    <a:gd name="T40" fmla="*/ 55 w 65"/>
                    <a:gd name="T41" fmla="*/ 8 h 63"/>
                    <a:gd name="T42" fmla="*/ 59 w 65"/>
                    <a:gd name="T43" fmla="*/ 14 h 63"/>
                    <a:gd name="T44" fmla="*/ 63 w 65"/>
                    <a:gd name="T45" fmla="*/ 20 h 63"/>
                    <a:gd name="T46" fmla="*/ 63 w 65"/>
                    <a:gd name="T47" fmla="*/ 25 h 63"/>
                    <a:gd name="T48" fmla="*/ 65 w 65"/>
                    <a:gd name="T49" fmla="*/ 31 h 63"/>
                    <a:gd name="T50" fmla="*/ 63 w 65"/>
                    <a:gd name="T51" fmla="*/ 37 h 63"/>
                    <a:gd name="T52" fmla="*/ 63 w 65"/>
                    <a:gd name="T53" fmla="*/ 43 h 63"/>
                    <a:gd name="T54" fmla="*/ 59 w 65"/>
                    <a:gd name="T55" fmla="*/ 49 h 63"/>
                    <a:gd name="T56" fmla="*/ 55 w 65"/>
                    <a:gd name="T57" fmla="*/ 53 h 63"/>
                    <a:gd name="T58" fmla="*/ 51 w 65"/>
                    <a:gd name="T59" fmla="*/ 59 h 63"/>
                    <a:gd name="T60" fmla="*/ 45 w 65"/>
                    <a:gd name="T61" fmla="*/ 61 h 63"/>
                    <a:gd name="T62" fmla="*/ 40 w 65"/>
                    <a:gd name="T63" fmla="*/ 63 h 63"/>
                    <a:gd name="T64" fmla="*/ 32 w 65"/>
                    <a:gd name="T65" fmla="*/ 63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2" y="63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7" name="Freeform 815"/>
                <p:cNvSpPr>
                  <a:spLocks/>
                </p:cNvSpPr>
                <p:nvPr/>
              </p:nvSpPr>
              <p:spPr bwMode="auto">
                <a:xfrm>
                  <a:off x="4516" y="2475"/>
                  <a:ext cx="65" cy="63"/>
                </a:xfrm>
                <a:custGeom>
                  <a:avLst/>
                  <a:gdLst>
                    <a:gd name="T0" fmla="*/ 32 w 65"/>
                    <a:gd name="T1" fmla="*/ 63 h 63"/>
                    <a:gd name="T2" fmla="*/ 32 w 65"/>
                    <a:gd name="T3" fmla="*/ 63 h 63"/>
                    <a:gd name="T4" fmla="*/ 26 w 65"/>
                    <a:gd name="T5" fmla="*/ 63 h 63"/>
                    <a:gd name="T6" fmla="*/ 20 w 65"/>
                    <a:gd name="T7" fmla="*/ 61 h 63"/>
                    <a:gd name="T8" fmla="*/ 14 w 65"/>
                    <a:gd name="T9" fmla="*/ 59 h 63"/>
                    <a:gd name="T10" fmla="*/ 10 w 65"/>
                    <a:gd name="T11" fmla="*/ 53 h 63"/>
                    <a:gd name="T12" fmla="*/ 6 w 65"/>
                    <a:gd name="T13" fmla="*/ 49 h 63"/>
                    <a:gd name="T14" fmla="*/ 2 w 65"/>
                    <a:gd name="T15" fmla="*/ 43 h 63"/>
                    <a:gd name="T16" fmla="*/ 0 w 65"/>
                    <a:gd name="T17" fmla="*/ 37 h 63"/>
                    <a:gd name="T18" fmla="*/ 0 w 65"/>
                    <a:gd name="T19" fmla="*/ 31 h 63"/>
                    <a:gd name="T20" fmla="*/ 0 w 65"/>
                    <a:gd name="T21" fmla="*/ 25 h 63"/>
                    <a:gd name="T22" fmla="*/ 2 w 65"/>
                    <a:gd name="T23" fmla="*/ 20 h 63"/>
                    <a:gd name="T24" fmla="*/ 6 w 65"/>
                    <a:gd name="T25" fmla="*/ 14 h 63"/>
                    <a:gd name="T26" fmla="*/ 10 w 65"/>
                    <a:gd name="T27" fmla="*/ 8 h 63"/>
                    <a:gd name="T28" fmla="*/ 14 w 65"/>
                    <a:gd name="T29" fmla="*/ 4 h 63"/>
                    <a:gd name="T30" fmla="*/ 20 w 65"/>
                    <a:gd name="T31" fmla="*/ 2 h 63"/>
                    <a:gd name="T32" fmla="*/ 26 w 65"/>
                    <a:gd name="T33" fmla="*/ 0 h 63"/>
                    <a:gd name="T34" fmla="*/ 32 w 65"/>
                    <a:gd name="T35" fmla="*/ 0 h 63"/>
                    <a:gd name="T36" fmla="*/ 40 w 65"/>
                    <a:gd name="T37" fmla="*/ 0 h 63"/>
                    <a:gd name="T38" fmla="*/ 45 w 65"/>
                    <a:gd name="T39" fmla="*/ 2 h 63"/>
                    <a:gd name="T40" fmla="*/ 51 w 65"/>
                    <a:gd name="T41" fmla="*/ 4 h 63"/>
                    <a:gd name="T42" fmla="*/ 55 w 65"/>
                    <a:gd name="T43" fmla="*/ 8 h 63"/>
                    <a:gd name="T44" fmla="*/ 59 w 65"/>
                    <a:gd name="T45" fmla="*/ 14 h 63"/>
                    <a:gd name="T46" fmla="*/ 63 w 65"/>
                    <a:gd name="T47" fmla="*/ 20 h 63"/>
                    <a:gd name="T48" fmla="*/ 63 w 65"/>
                    <a:gd name="T49" fmla="*/ 25 h 63"/>
                    <a:gd name="T50" fmla="*/ 65 w 65"/>
                    <a:gd name="T51" fmla="*/ 31 h 63"/>
                    <a:gd name="T52" fmla="*/ 63 w 65"/>
                    <a:gd name="T53" fmla="*/ 37 h 63"/>
                    <a:gd name="T54" fmla="*/ 63 w 65"/>
                    <a:gd name="T55" fmla="*/ 43 h 63"/>
                    <a:gd name="T56" fmla="*/ 59 w 65"/>
                    <a:gd name="T57" fmla="*/ 49 h 63"/>
                    <a:gd name="T58" fmla="*/ 55 w 65"/>
                    <a:gd name="T59" fmla="*/ 53 h 63"/>
                    <a:gd name="T60" fmla="*/ 51 w 65"/>
                    <a:gd name="T61" fmla="*/ 59 h 63"/>
                    <a:gd name="T62" fmla="*/ 45 w 65"/>
                    <a:gd name="T63" fmla="*/ 61 h 63"/>
                    <a:gd name="T64" fmla="*/ 40 w 65"/>
                    <a:gd name="T65" fmla="*/ 63 h 63"/>
                    <a:gd name="T66" fmla="*/ 32 w 65"/>
                    <a:gd name="T67" fmla="*/ 63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2" y="63"/>
                      </a:move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8" name="Freeform 816"/>
                <p:cNvSpPr>
                  <a:spLocks/>
                </p:cNvSpPr>
                <p:nvPr/>
              </p:nvSpPr>
              <p:spPr bwMode="auto">
                <a:xfrm>
                  <a:off x="4548" y="2489"/>
                  <a:ext cx="65" cy="63"/>
                </a:xfrm>
                <a:custGeom>
                  <a:avLst/>
                  <a:gdLst>
                    <a:gd name="T0" fmla="*/ 33 w 65"/>
                    <a:gd name="T1" fmla="*/ 0 h 63"/>
                    <a:gd name="T2" fmla="*/ 39 w 65"/>
                    <a:gd name="T3" fmla="*/ 0 h 63"/>
                    <a:gd name="T4" fmla="*/ 45 w 65"/>
                    <a:gd name="T5" fmla="*/ 2 h 63"/>
                    <a:gd name="T6" fmla="*/ 51 w 65"/>
                    <a:gd name="T7" fmla="*/ 6 h 63"/>
                    <a:gd name="T8" fmla="*/ 55 w 65"/>
                    <a:gd name="T9" fmla="*/ 7 h 63"/>
                    <a:gd name="T10" fmla="*/ 59 w 65"/>
                    <a:gd name="T11" fmla="*/ 13 h 63"/>
                    <a:gd name="T12" fmla="*/ 63 w 65"/>
                    <a:gd name="T13" fmla="*/ 19 h 63"/>
                    <a:gd name="T14" fmla="*/ 63 w 65"/>
                    <a:gd name="T15" fmla="*/ 25 h 63"/>
                    <a:gd name="T16" fmla="*/ 65 w 65"/>
                    <a:gd name="T17" fmla="*/ 31 h 63"/>
                    <a:gd name="T18" fmla="*/ 63 w 65"/>
                    <a:gd name="T19" fmla="*/ 37 h 63"/>
                    <a:gd name="T20" fmla="*/ 63 w 65"/>
                    <a:gd name="T21" fmla="*/ 45 h 63"/>
                    <a:gd name="T22" fmla="*/ 59 w 65"/>
                    <a:gd name="T23" fmla="*/ 49 h 63"/>
                    <a:gd name="T24" fmla="*/ 55 w 65"/>
                    <a:gd name="T25" fmla="*/ 55 h 63"/>
                    <a:gd name="T26" fmla="*/ 51 w 65"/>
                    <a:gd name="T27" fmla="*/ 59 h 63"/>
                    <a:gd name="T28" fmla="*/ 45 w 65"/>
                    <a:gd name="T29" fmla="*/ 61 h 63"/>
                    <a:gd name="T30" fmla="*/ 39 w 65"/>
                    <a:gd name="T31" fmla="*/ 63 h 63"/>
                    <a:gd name="T32" fmla="*/ 33 w 65"/>
                    <a:gd name="T33" fmla="*/ 63 h 63"/>
                    <a:gd name="T34" fmla="*/ 25 w 65"/>
                    <a:gd name="T35" fmla="*/ 63 h 63"/>
                    <a:gd name="T36" fmla="*/ 19 w 65"/>
                    <a:gd name="T37" fmla="*/ 61 h 63"/>
                    <a:gd name="T38" fmla="*/ 13 w 65"/>
                    <a:gd name="T39" fmla="*/ 59 h 63"/>
                    <a:gd name="T40" fmla="*/ 9 w 65"/>
                    <a:gd name="T41" fmla="*/ 55 h 63"/>
                    <a:gd name="T42" fmla="*/ 6 w 65"/>
                    <a:gd name="T43" fmla="*/ 49 h 63"/>
                    <a:gd name="T44" fmla="*/ 2 w 65"/>
                    <a:gd name="T45" fmla="*/ 45 h 63"/>
                    <a:gd name="T46" fmla="*/ 0 w 65"/>
                    <a:gd name="T47" fmla="*/ 37 h 63"/>
                    <a:gd name="T48" fmla="*/ 0 w 65"/>
                    <a:gd name="T49" fmla="*/ 31 h 63"/>
                    <a:gd name="T50" fmla="*/ 0 w 65"/>
                    <a:gd name="T51" fmla="*/ 25 h 63"/>
                    <a:gd name="T52" fmla="*/ 2 w 65"/>
                    <a:gd name="T53" fmla="*/ 19 h 63"/>
                    <a:gd name="T54" fmla="*/ 6 w 65"/>
                    <a:gd name="T55" fmla="*/ 13 h 63"/>
                    <a:gd name="T56" fmla="*/ 9 w 65"/>
                    <a:gd name="T57" fmla="*/ 7 h 63"/>
                    <a:gd name="T58" fmla="*/ 13 w 65"/>
                    <a:gd name="T59" fmla="*/ 6 h 63"/>
                    <a:gd name="T60" fmla="*/ 19 w 65"/>
                    <a:gd name="T61" fmla="*/ 2 h 63"/>
                    <a:gd name="T62" fmla="*/ 25 w 65"/>
                    <a:gd name="T63" fmla="*/ 0 h 63"/>
                    <a:gd name="T64" fmla="*/ 33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3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9" y="7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19" name="Freeform 817"/>
                <p:cNvSpPr>
                  <a:spLocks/>
                </p:cNvSpPr>
                <p:nvPr/>
              </p:nvSpPr>
              <p:spPr bwMode="auto">
                <a:xfrm>
                  <a:off x="4548" y="2489"/>
                  <a:ext cx="65" cy="63"/>
                </a:xfrm>
                <a:custGeom>
                  <a:avLst/>
                  <a:gdLst>
                    <a:gd name="T0" fmla="*/ 33 w 65"/>
                    <a:gd name="T1" fmla="*/ 0 h 63"/>
                    <a:gd name="T2" fmla="*/ 33 w 65"/>
                    <a:gd name="T3" fmla="*/ 0 h 63"/>
                    <a:gd name="T4" fmla="*/ 39 w 65"/>
                    <a:gd name="T5" fmla="*/ 0 h 63"/>
                    <a:gd name="T6" fmla="*/ 45 w 65"/>
                    <a:gd name="T7" fmla="*/ 2 h 63"/>
                    <a:gd name="T8" fmla="*/ 51 w 65"/>
                    <a:gd name="T9" fmla="*/ 6 h 63"/>
                    <a:gd name="T10" fmla="*/ 55 w 65"/>
                    <a:gd name="T11" fmla="*/ 7 h 63"/>
                    <a:gd name="T12" fmla="*/ 59 w 65"/>
                    <a:gd name="T13" fmla="*/ 13 h 63"/>
                    <a:gd name="T14" fmla="*/ 63 w 65"/>
                    <a:gd name="T15" fmla="*/ 19 h 63"/>
                    <a:gd name="T16" fmla="*/ 63 w 65"/>
                    <a:gd name="T17" fmla="*/ 25 h 63"/>
                    <a:gd name="T18" fmla="*/ 65 w 65"/>
                    <a:gd name="T19" fmla="*/ 31 h 63"/>
                    <a:gd name="T20" fmla="*/ 63 w 65"/>
                    <a:gd name="T21" fmla="*/ 37 h 63"/>
                    <a:gd name="T22" fmla="*/ 63 w 65"/>
                    <a:gd name="T23" fmla="*/ 45 h 63"/>
                    <a:gd name="T24" fmla="*/ 59 w 65"/>
                    <a:gd name="T25" fmla="*/ 49 h 63"/>
                    <a:gd name="T26" fmla="*/ 55 w 65"/>
                    <a:gd name="T27" fmla="*/ 55 h 63"/>
                    <a:gd name="T28" fmla="*/ 51 w 65"/>
                    <a:gd name="T29" fmla="*/ 59 h 63"/>
                    <a:gd name="T30" fmla="*/ 45 w 65"/>
                    <a:gd name="T31" fmla="*/ 61 h 63"/>
                    <a:gd name="T32" fmla="*/ 39 w 65"/>
                    <a:gd name="T33" fmla="*/ 63 h 63"/>
                    <a:gd name="T34" fmla="*/ 33 w 65"/>
                    <a:gd name="T35" fmla="*/ 63 h 63"/>
                    <a:gd name="T36" fmla="*/ 25 w 65"/>
                    <a:gd name="T37" fmla="*/ 63 h 63"/>
                    <a:gd name="T38" fmla="*/ 19 w 65"/>
                    <a:gd name="T39" fmla="*/ 61 h 63"/>
                    <a:gd name="T40" fmla="*/ 13 w 65"/>
                    <a:gd name="T41" fmla="*/ 59 h 63"/>
                    <a:gd name="T42" fmla="*/ 9 w 65"/>
                    <a:gd name="T43" fmla="*/ 55 h 63"/>
                    <a:gd name="T44" fmla="*/ 6 w 65"/>
                    <a:gd name="T45" fmla="*/ 49 h 63"/>
                    <a:gd name="T46" fmla="*/ 2 w 65"/>
                    <a:gd name="T47" fmla="*/ 45 h 63"/>
                    <a:gd name="T48" fmla="*/ 0 w 65"/>
                    <a:gd name="T49" fmla="*/ 37 h 63"/>
                    <a:gd name="T50" fmla="*/ 0 w 65"/>
                    <a:gd name="T51" fmla="*/ 31 h 63"/>
                    <a:gd name="T52" fmla="*/ 0 w 65"/>
                    <a:gd name="T53" fmla="*/ 25 h 63"/>
                    <a:gd name="T54" fmla="*/ 2 w 65"/>
                    <a:gd name="T55" fmla="*/ 19 h 63"/>
                    <a:gd name="T56" fmla="*/ 6 w 65"/>
                    <a:gd name="T57" fmla="*/ 13 h 63"/>
                    <a:gd name="T58" fmla="*/ 9 w 65"/>
                    <a:gd name="T59" fmla="*/ 7 h 63"/>
                    <a:gd name="T60" fmla="*/ 13 w 65"/>
                    <a:gd name="T61" fmla="*/ 6 h 63"/>
                    <a:gd name="T62" fmla="*/ 19 w 65"/>
                    <a:gd name="T63" fmla="*/ 2 h 63"/>
                    <a:gd name="T64" fmla="*/ 25 w 65"/>
                    <a:gd name="T65" fmla="*/ 0 h 63"/>
                    <a:gd name="T66" fmla="*/ 33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9" y="7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0" name="Freeform 818"/>
                <p:cNvSpPr>
                  <a:spLocks/>
                </p:cNvSpPr>
                <p:nvPr/>
              </p:nvSpPr>
              <p:spPr bwMode="auto">
                <a:xfrm>
                  <a:off x="4597" y="2473"/>
                  <a:ext cx="65" cy="65"/>
                </a:xfrm>
                <a:custGeom>
                  <a:avLst/>
                  <a:gdLst>
                    <a:gd name="T0" fmla="*/ 0 w 65"/>
                    <a:gd name="T1" fmla="*/ 31 h 65"/>
                    <a:gd name="T2" fmla="*/ 2 w 65"/>
                    <a:gd name="T3" fmla="*/ 25 h 65"/>
                    <a:gd name="T4" fmla="*/ 4 w 65"/>
                    <a:gd name="T5" fmla="*/ 20 h 65"/>
                    <a:gd name="T6" fmla="*/ 6 w 65"/>
                    <a:gd name="T7" fmla="*/ 14 h 65"/>
                    <a:gd name="T8" fmla="*/ 10 w 65"/>
                    <a:gd name="T9" fmla="*/ 10 h 65"/>
                    <a:gd name="T10" fmla="*/ 14 w 65"/>
                    <a:gd name="T11" fmla="*/ 6 h 65"/>
                    <a:gd name="T12" fmla="*/ 20 w 65"/>
                    <a:gd name="T13" fmla="*/ 2 h 65"/>
                    <a:gd name="T14" fmla="*/ 25 w 65"/>
                    <a:gd name="T15" fmla="*/ 0 h 65"/>
                    <a:gd name="T16" fmla="*/ 33 w 65"/>
                    <a:gd name="T17" fmla="*/ 0 h 65"/>
                    <a:gd name="T18" fmla="*/ 39 w 65"/>
                    <a:gd name="T19" fmla="*/ 0 h 65"/>
                    <a:gd name="T20" fmla="*/ 45 w 65"/>
                    <a:gd name="T21" fmla="*/ 2 h 65"/>
                    <a:gd name="T22" fmla="*/ 51 w 65"/>
                    <a:gd name="T23" fmla="*/ 6 h 65"/>
                    <a:gd name="T24" fmla="*/ 55 w 65"/>
                    <a:gd name="T25" fmla="*/ 10 h 65"/>
                    <a:gd name="T26" fmla="*/ 59 w 65"/>
                    <a:gd name="T27" fmla="*/ 14 h 65"/>
                    <a:gd name="T28" fmla="*/ 63 w 65"/>
                    <a:gd name="T29" fmla="*/ 20 h 65"/>
                    <a:gd name="T30" fmla="*/ 65 w 65"/>
                    <a:gd name="T31" fmla="*/ 25 h 65"/>
                    <a:gd name="T32" fmla="*/ 65 w 65"/>
                    <a:gd name="T33" fmla="*/ 31 h 65"/>
                    <a:gd name="T34" fmla="*/ 65 w 65"/>
                    <a:gd name="T35" fmla="*/ 39 h 65"/>
                    <a:gd name="T36" fmla="*/ 63 w 65"/>
                    <a:gd name="T37" fmla="*/ 45 h 65"/>
                    <a:gd name="T38" fmla="*/ 59 w 65"/>
                    <a:gd name="T39" fmla="*/ 51 h 65"/>
                    <a:gd name="T40" fmla="*/ 55 w 65"/>
                    <a:gd name="T41" fmla="*/ 55 h 65"/>
                    <a:gd name="T42" fmla="*/ 51 w 65"/>
                    <a:gd name="T43" fmla="*/ 59 h 65"/>
                    <a:gd name="T44" fmla="*/ 45 w 65"/>
                    <a:gd name="T45" fmla="*/ 61 h 65"/>
                    <a:gd name="T46" fmla="*/ 39 w 65"/>
                    <a:gd name="T47" fmla="*/ 63 h 65"/>
                    <a:gd name="T48" fmla="*/ 33 w 65"/>
                    <a:gd name="T49" fmla="*/ 65 h 65"/>
                    <a:gd name="T50" fmla="*/ 25 w 65"/>
                    <a:gd name="T51" fmla="*/ 63 h 65"/>
                    <a:gd name="T52" fmla="*/ 20 w 65"/>
                    <a:gd name="T53" fmla="*/ 61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4 w 65"/>
                    <a:gd name="T61" fmla="*/ 45 h 65"/>
                    <a:gd name="T62" fmla="*/ 2 w 65"/>
                    <a:gd name="T63" fmla="*/ 39 h 65"/>
                    <a:gd name="T64" fmla="*/ 0 w 65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1"/>
                      </a:moveTo>
                      <a:lnTo>
                        <a:pt x="2" y="25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1" name="Freeform 819"/>
                <p:cNvSpPr>
                  <a:spLocks/>
                </p:cNvSpPr>
                <p:nvPr/>
              </p:nvSpPr>
              <p:spPr bwMode="auto">
                <a:xfrm>
                  <a:off x="4597" y="2473"/>
                  <a:ext cx="65" cy="65"/>
                </a:xfrm>
                <a:custGeom>
                  <a:avLst/>
                  <a:gdLst>
                    <a:gd name="T0" fmla="*/ 0 w 65"/>
                    <a:gd name="T1" fmla="*/ 31 h 65"/>
                    <a:gd name="T2" fmla="*/ 0 w 65"/>
                    <a:gd name="T3" fmla="*/ 31 h 65"/>
                    <a:gd name="T4" fmla="*/ 2 w 65"/>
                    <a:gd name="T5" fmla="*/ 25 h 65"/>
                    <a:gd name="T6" fmla="*/ 4 w 65"/>
                    <a:gd name="T7" fmla="*/ 20 h 65"/>
                    <a:gd name="T8" fmla="*/ 6 w 65"/>
                    <a:gd name="T9" fmla="*/ 14 h 65"/>
                    <a:gd name="T10" fmla="*/ 10 w 65"/>
                    <a:gd name="T11" fmla="*/ 10 h 65"/>
                    <a:gd name="T12" fmla="*/ 14 w 65"/>
                    <a:gd name="T13" fmla="*/ 6 h 65"/>
                    <a:gd name="T14" fmla="*/ 20 w 65"/>
                    <a:gd name="T15" fmla="*/ 2 h 65"/>
                    <a:gd name="T16" fmla="*/ 25 w 65"/>
                    <a:gd name="T17" fmla="*/ 0 h 65"/>
                    <a:gd name="T18" fmla="*/ 33 w 65"/>
                    <a:gd name="T19" fmla="*/ 0 h 65"/>
                    <a:gd name="T20" fmla="*/ 39 w 65"/>
                    <a:gd name="T21" fmla="*/ 0 h 65"/>
                    <a:gd name="T22" fmla="*/ 45 w 65"/>
                    <a:gd name="T23" fmla="*/ 2 h 65"/>
                    <a:gd name="T24" fmla="*/ 51 w 65"/>
                    <a:gd name="T25" fmla="*/ 6 h 65"/>
                    <a:gd name="T26" fmla="*/ 55 w 65"/>
                    <a:gd name="T27" fmla="*/ 10 h 65"/>
                    <a:gd name="T28" fmla="*/ 59 w 65"/>
                    <a:gd name="T29" fmla="*/ 14 h 65"/>
                    <a:gd name="T30" fmla="*/ 63 w 65"/>
                    <a:gd name="T31" fmla="*/ 20 h 65"/>
                    <a:gd name="T32" fmla="*/ 65 w 65"/>
                    <a:gd name="T33" fmla="*/ 25 h 65"/>
                    <a:gd name="T34" fmla="*/ 65 w 65"/>
                    <a:gd name="T35" fmla="*/ 31 h 65"/>
                    <a:gd name="T36" fmla="*/ 65 w 65"/>
                    <a:gd name="T37" fmla="*/ 39 h 65"/>
                    <a:gd name="T38" fmla="*/ 63 w 65"/>
                    <a:gd name="T39" fmla="*/ 45 h 65"/>
                    <a:gd name="T40" fmla="*/ 59 w 65"/>
                    <a:gd name="T41" fmla="*/ 51 h 65"/>
                    <a:gd name="T42" fmla="*/ 55 w 65"/>
                    <a:gd name="T43" fmla="*/ 55 h 65"/>
                    <a:gd name="T44" fmla="*/ 51 w 65"/>
                    <a:gd name="T45" fmla="*/ 59 h 65"/>
                    <a:gd name="T46" fmla="*/ 45 w 65"/>
                    <a:gd name="T47" fmla="*/ 61 h 65"/>
                    <a:gd name="T48" fmla="*/ 39 w 65"/>
                    <a:gd name="T49" fmla="*/ 63 h 65"/>
                    <a:gd name="T50" fmla="*/ 33 w 65"/>
                    <a:gd name="T51" fmla="*/ 65 h 65"/>
                    <a:gd name="T52" fmla="*/ 25 w 65"/>
                    <a:gd name="T53" fmla="*/ 63 h 65"/>
                    <a:gd name="T54" fmla="*/ 20 w 65"/>
                    <a:gd name="T55" fmla="*/ 61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4 w 65"/>
                    <a:gd name="T63" fmla="*/ 45 h 65"/>
                    <a:gd name="T64" fmla="*/ 2 w 65"/>
                    <a:gd name="T65" fmla="*/ 39 h 65"/>
                    <a:gd name="T66" fmla="*/ 0 w 65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2" name="Freeform 820"/>
                <p:cNvSpPr>
                  <a:spLocks/>
                </p:cNvSpPr>
                <p:nvPr/>
              </p:nvSpPr>
              <p:spPr bwMode="auto">
                <a:xfrm>
                  <a:off x="4695" y="2477"/>
                  <a:ext cx="63" cy="63"/>
                </a:xfrm>
                <a:custGeom>
                  <a:avLst/>
                  <a:gdLst>
                    <a:gd name="T0" fmla="*/ 0 w 63"/>
                    <a:gd name="T1" fmla="*/ 31 h 63"/>
                    <a:gd name="T2" fmla="*/ 0 w 63"/>
                    <a:gd name="T3" fmla="*/ 25 h 63"/>
                    <a:gd name="T4" fmla="*/ 2 w 63"/>
                    <a:gd name="T5" fmla="*/ 18 h 63"/>
                    <a:gd name="T6" fmla="*/ 6 w 63"/>
                    <a:gd name="T7" fmla="*/ 14 h 63"/>
                    <a:gd name="T8" fmla="*/ 8 w 63"/>
                    <a:gd name="T9" fmla="*/ 8 h 63"/>
                    <a:gd name="T10" fmla="*/ 14 w 63"/>
                    <a:gd name="T11" fmla="*/ 4 h 63"/>
                    <a:gd name="T12" fmla="*/ 20 w 63"/>
                    <a:gd name="T13" fmla="*/ 2 h 63"/>
                    <a:gd name="T14" fmla="*/ 26 w 63"/>
                    <a:gd name="T15" fmla="*/ 0 h 63"/>
                    <a:gd name="T16" fmla="*/ 32 w 63"/>
                    <a:gd name="T17" fmla="*/ 0 h 63"/>
                    <a:gd name="T18" fmla="*/ 38 w 63"/>
                    <a:gd name="T19" fmla="*/ 0 h 63"/>
                    <a:gd name="T20" fmla="*/ 44 w 63"/>
                    <a:gd name="T21" fmla="*/ 2 h 63"/>
                    <a:gd name="T22" fmla="*/ 50 w 63"/>
                    <a:gd name="T23" fmla="*/ 4 h 63"/>
                    <a:gd name="T24" fmla="*/ 55 w 63"/>
                    <a:gd name="T25" fmla="*/ 8 h 63"/>
                    <a:gd name="T26" fmla="*/ 57 w 63"/>
                    <a:gd name="T27" fmla="*/ 14 h 63"/>
                    <a:gd name="T28" fmla="*/ 61 w 63"/>
                    <a:gd name="T29" fmla="*/ 18 h 63"/>
                    <a:gd name="T30" fmla="*/ 63 w 63"/>
                    <a:gd name="T31" fmla="*/ 25 h 63"/>
                    <a:gd name="T32" fmla="*/ 63 w 63"/>
                    <a:gd name="T33" fmla="*/ 31 h 63"/>
                    <a:gd name="T34" fmla="*/ 63 w 63"/>
                    <a:gd name="T35" fmla="*/ 37 h 63"/>
                    <a:gd name="T36" fmla="*/ 61 w 63"/>
                    <a:gd name="T37" fmla="*/ 43 h 63"/>
                    <a:gd name="T38" fmla="*/ 57 w 63"/>
                    <a:gd name="T39" fmla="*/ 49 h 63"/>
                    <a:gd name="T40" fmla="*/ 55 w 63"/>
                    <a:gd name="T41" fmla="*/ 53 h 63"/>
                    <a:gd name="T42" fmla="*/ 50 w 63"/>
                    <a:gd name="T43" fmla="*/ 57 h 63"/>
                    <a:gd name="T44" fmla="*/ 44 w 63"/>
                    <a:gd name="T45" fmla="*/ 61 h 63"/>
                    <a:gd name="T46" fmla="*/ 38 w 63"/>
                    <a:gd name="T47" fmla="*/ 63 h 63"/>
                    <a:gd name="T48" fmla="*/ 32 w 63"/>
                    <a:gd name="T49" fmla="*/ 63 h 63"/>
                    <a:gd name="T50" fmla="*/ 26 w 63"/>
                    <a:gd name="T51" fmla="*/ 63 h 63"/>
                    <a:gd name="T52" fmla="*/ 20 w 63"/>
                    <a:gd name="T53" fmla="*/ 61 h 63"/>
                    <a:gd name="T54" fmla="*/ 14 w 63"/>
                    <a:gd name="T55" fmla="*/ 57 h 63"/>
                    <a:gd name="T56" fmla="*/ 8 w 63"/>
                    <a:gd name="T57" fmla="*/ 53 h 63"/>
                    <a:gd name="T58" fmla="*/ 6 w 63"/>
                    <a:gd name="T59" fmla="*/ 49 h 63"/>
                    <a:gd name="T60" fmla="*/ 2 w 63"/>
                    <a:gd name="T61" fmla="*/ 43 h 63"/>
                    <a:gd name="T62" fmla="*/ 0 w 63"/>
                    <a:gd name="T63" fmla="*/ 37 h 63"/>
                    <a:gd name="T64" fmla="*/ 0 w 63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0" y="31"/>
                      </a:moveTo>
                      <a:lnTo>
                        <a:pt x="0" y="25"/>
                      </a:lnTo>
                      <a:lnTo>
                        <a:pt x="2" y="18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4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18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5" y="53"/>
                      </a:lnTo>
                      <a:lnTo>
                        <a:pt x="50" y="57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3" name="Freeform 821"/>
                <p:cNvSpPr>
                  <a:spLocks/>
                </p:cNvSpPr>
                <p:nvPr/>
              </p:nvSpPr>
              <p:spPr bwMode="auto">
                <a:xfrm>
                  <a:off x="4695" y="2477"/>
                  <a:ext cx="63" cy="63"/>
                </a:xfrm>
                <a:custGeom>
                  <a:avLst/>
                  <a:gdLst>
                    <a:gd name="T0" fmla="*/ 0 w 63"/>
                    <a:gd name="T1" fmla="*/ 31 h 63"/>
                    <a:gd name="T2" fmla="*/ 0 w 63"/>
                    <a:gd name="T3" fmla="*/ 31 h 63"/>
                    <a:gd name="T4" fmla="*/ 0 w 63"/>
                    <a:gd name="T5" fmla="*/ 25 h 63"/>
                    <a:gd name="T6" fmla="*/ 2 w 63"/>
                    <a:gd name="T7" fmla="*/ 18 h 63"/>
                    <a:gd name="T8" fmla="*/ 6 w 63"/>
                    <a:gd name="T9" fmla="*/ 14 h 63"/>
                    <a:gd name="T10" fmla="*/ 8 w 63"/>
                    <a:gd name="T11" fmla="*/ 8 h 63"/>
                    <a:gd name="T12" fmla="*/ 14 w 63"/>
                    <a:gd name="T13" fmla="*/ 4 h 63"/>
                    <a:gd name="T14" fmla="*/ 20 w 63"/>
                    <a:gd name="T15" fmla="*/ 2 h 63"/>
                    <a:gd name="T16" fmla="*/ 26 w 63"/>
                    <a:gd name="T17" fmla="*/ 0 h 63"/>
                    <a:gd name="T18" fmla="*/ 32 w 63"/>
                    <a:gd name="T19" fmla="*/ 0 h 63"/>
                    <a:gd name="T20" fmla="*/ 38 w 63"/>
                    <a:gd name="T21" fmla="*/ 0 h 63"/>
                    <a:gd name="T22" fmla="*/ 44 w 63"/>
                    <a:gd name="T23" fmla="*/ 2 h 63"/>
                    <a:gd name="T24" fmla="*/ 50 w 63"/>
                    <a:gd name="T25" fmla="*/ 4 h 63"/>
                    <a:gd name="T26" fmla="*/ 55 w 63"/>
                    <a:gd name="T27" fmla="*/ 8 h 63"/>
                    <a:gd name="T28" fmla="*/ 57 w 63"/>
                    <a:gd name="T29" fmla="*/ 14 h 63"/>
                    <a:gd name="T30" fmla="*/ 61 w 63"/>
                    <a:gd name="T31" fmla="*/ 18 h 63"/>
                    <a:gd name="T32" fmla="*/ 63 w 63"/>
                    <a:gd name="T33" fmla="*/ 25 h 63"/>
                    <a:gd name="T34" fmla="*/ 63 w 63"/>
                    <a:gd name="T35" fmla="*/ 31 h 63"/>
                    <a:gd name="T36" fmla="*/ 63 w 63"/>
                    <a:gd name="T37" fmla="*/ 37 h 63"/>
                    <a:gd name="T38" fmla="*/ 61 w 63"/>
                    <a:gd name="T39" fmla="*/ 43 h 63"/>
                    <a:gd name="T40" fmla="*/ 57 w 63"/>
                    <a:gd name="T41" fmla="*/ 49 h 63"/>
                    <a:gd name="T42" fmla="*/ 55 w 63"/>
                    <a:gd name="T43" fmla="*/ 53 h 63"/>
                    <a:gd name="T44" fmla="*/ 50 w 63"/>
                    <a:gd name="T45" fmla="*/ 57 h 63"/>
                    <a:gd name="T46" fmla="*/ 44 w 63"/>
                    <a:gd name="T47" fmla="*/ 61 h 63"/>
                    <a:gd name="T48" fmla="*/ 38 w 63"/>
                    <a:gd name="T49" fmla="*/ 63 h 63"/>
                    <a:gd name="T50" fmla="*/ 32 w 63"/>
                    <a:gd name="T51" fmla="*/ 63 h 63"/>
                    <a:gd name="T52" fmla="*/ 26 w 63"/>
                    <a:gd name="T53" fmla="*/ 63 h 63"/>
                    <a:gd name="T54" fmla="*/ 20 w 63"/>
                    <a:gd name="T55" fmla="*/ 61 h 63"/>
                    <a:gd name="T56" fmla="*/ 14 w 63"/>
                    <a:gd name="T57" fmla="*/ 57 h 63"/>
                    <a:gd name="T58" fmla="*/ 8 w 63"/>
                    <a:gd name="T59" fmla="*/ 53 h 63"/>
                    <a:gd name="T60" fmla="*/ 6 w 63"/>
                    <a:gd name="T61" fmla="*/ 49 h 63"/>
                    <a:gd name="T62" fmla="*/ 2 w 63"/>
                    <a:gd name="T63" fmla="*/ 43 h 63"/>
                    <a:gd name="T64" fmla="*/ 0 w 63"/>
                    <a:gd name="T65" fmla="*/ 37 h 63"/>
                    <a:gd name="T66" fmla="*/ 0 w 63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8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4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18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5" y="53"/>
                      </a:lnTo>
                      <a:lnTo>
                        <a:pt x="50" y="57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4" name="Freeform 822"/>
                <p:cNvSpPr>
                  <a:spLocks/>
                </p:cNvSpPr>
                <p:nvPr/>
              </p:nvSpPr>
              <p:spPr bwMode="auto">
                <a:xfrm>
                  <a:off x="4674" y="2479"/>
                  <a:ext cx="65" cy="63"/>
                </a:xfrm>
                <a:custGeom>
                  <a:avLst/>
                  <a:gdLst>
                    <a:gd name="T0" fmla="*/ 65 w 65"/>
                    <a:gd name="T1" fmla="*/ 31 h 63"/>
                    <a:gd name="T2" fmla="*/ 63 w 65"/>
                    <a:gd name="T3" fmla="*/ 37 h 63"/>
                    <a:gd name="T4" fmla="*/ 61 w 65"/>
                    <a:gd name="T5" fmla="*/ 43 h 63"/>
                    <a:gd name="T6" fmla="*/ 59 w 65"/>
                    <a:gd name="T7" fmla="*/ 49 h 63"/>
                    <a:gd name="T8" fmla="*/ 55 w 65"/>
                    <a:gd name="T9" fmla="*/ 55 h 63"/>
                    <a:gd name="T10" fmla="*/ 49 w 65"/>
                    <a:gd name="T11" fmla="*/ 57 h 63"/>
                    <a:gd name="T12" fmla="*/ 45 w 65"/>
                    <a:gd name="T13" fmla="*/ 61 h 63"/>
                    <a:gd name="T14" fmla="*/ 39 w 65"/>
                    <a:gd name="T15" fmla="*/ 63 h 63"/>
                    <a:gd name="T16" fmla="*/ 31 w 65"/>
                    <a:gd name="T17" fmla="*/ 63 h 63"/>
                    <a:gd name="T18" fmla="*/ 25 w 65"/>
                    <a:gd name="T19" fmla="*/ 63 h 63"/>
                    <a:gd name="T20" fmla="*/ 19 w 65"/>
                    <a:gd name="T21" fmla="*/ 61 h 63"/>
                    <a:gd name="T22" fmla="*/ 13 w 65"/>
                    <a:gd name="T23" fmla="*/ 57 h 63"/>
                    <a:gd name="T24" fmla="*/ 10 w 65"/>
                    <a:gd name="T25" fmla="*/ 55 h 63"/>
                    <a:gd name="T26" fmla="*/ 6 w 65"/>
                    <a:gd name="T27" fmla="*/ 49 h 63"/>
                    <a:gd name="T28" fmla="*/ 2 w 65"/>
                    <a:gd name="T29" fmla="*/ 43 h 63"/>
                    <a:gd name="T30" fmla="*/ 0 w 65"/>
                    <a:gd name="T31" fmla="*/ 37 h 63"/>
                    <a:gd name="T32" fmla="*/ 0 w 65"/>
                    <a:gd name="T33" fmla="*/ 31 h 63"/>
                    <a:gd name="T34" fmla="*/ 0 w 65"/>
                    <a:gd name="T35" fmla="*/ 25 h 63"/>
                    <a:gd name="T36" fmla="*/ 2 w 65"/>
                    <a:gd name="T37" fmla="*/ 19 h 63"/>
                    <a:gd name="T38" fmla="*/ 6 w 65"/>
                    <a:gd name="T39" fmla="*/ 14 h 63"/>
                    <a:gd name="T40" fmla="*/ 10 w 65"/>
                    <a:gd name="T41" fmla="*/ 8 h 63"/>
                    <a:gd name="T42" fmla="*/ 13 w 65"/>
                    <a:gd name="T43" fmla="*/ 4 h 63"/>
                    <a:gd name="T44" fmla="*/ 19 w 65"/>
                    <a:gd name="T45" fmla="*/ 2 h 63"/>
                    <a:gd name="T46" fmla="*/ 25 w 65"/>
                    <a:gd name="T47" fmla="*/ 0 h 63"/>
                    <a:gd name="T48" fmla="*/ 31 w 65"/>
                    <a:gd name="T49" fmla="*/ 0 h 63"/>
                    <a:gd name="T50" fmla="*/ 39 w 65"/>
                    <a:gd name="T51" fmla="*/ 0 h 63"/>
                    <a:gd name="T52" fmla="*/ 45 w 65"/>
                    <a:gd name="T53" fmla="*/ 2 h 63"/>
                    <a:gd name="T54" fmla="*/ 49 w 65"/>
                    <a:gd name="T55" fmla="*/ 4 h 63"/>
                    <a:gd name="T56" fmla="*/ 55 w 65"/>
                    <a:gd name="T57" fmla="*/ 8 h 63"/>
                    <a:gd name="T58" fmla="*/ 59 w 65"/>
                    <a:gd name="T59" fmla="*/ 14 h 63"/>
                    <a:gd name="T60" fmla="*/ 61 w 65"/>
                    <a:gd name="T61" fmla="*/ 19 h 63"/>
                    <a:gd name="T62" fmla="*/ 63 w 65"/>
                    <a:gd name="T63" fmla="*/ 25 h 63"/>
                    <a:gd name="T64" fmla="*/ 65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65" y="31"/>
                      </a:move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5" name="Freeform 823"/>
                <p:cNvSpPr>
                  <a:spLocks/>
                </p:cNvSpPr>
                <p:nvPr/>
              </p:nvSpPr>
              <p:spPr bwMode="auto">
                <a:xfrm>
                  <a:off x="4674" y="2479"/>
                  <a:ext cx="65" cy="63"/>
                </a:xfrm>
                <a:custGeom>
                  <a:avLst/>
                  <a:gdLst>
                    <a:gd name="T0" fmla="*/ 65 w 65"/>
                    <a:gd name="T1" fmla="*/ 31 h 63"/>
                    <a:gd name="T2" fmla="*/ 65 w 65"/>
                    <a:gd name="T3" fmla="*/ 31 h 63"/>
                    <a:gd name="T4" fmla="*/ 63 w 65"/>
                    <a:gd name="T5" fmla="*/ 37 h 63"/>
                    <a:gd name="T6" fmla="*/ 61 w 65"/>
                    <a:gd name="T7" fmla="*/ 43 h 63"/>
                    <a:gd name="T8" fmla="*/ 59 w 65"/>
                    <a:gd name="T9" fmla="*/ 49 h 63"/>
                    <a:gd name="T10" fmla="*/ 55 w 65"/>
                    <a:gd name="T11" fmla="*/ 55 h 63"/>
                    <a:gd name="T12" fmla="*/ 49 w 65"/>
                    <a:gd name="T13" fmla="*/ 57 h 63"/>
                    <a:gd name="T14" fmla="*/ 45 w 65"/>
                    <a:gd name="T15" fmla="*/ 61 h 63"/>
                    <a:gd name="T16" fmla="*/ 39 w 65"/>
                    <a:gd name="T17" fmla="*/ 63 h 63"/>
                    <a:gd name="T18" fmla="*/ 31 w 65"/>
                    <a:gd name="T19" fmla="*/ 63 h 63"/>
                    <a:gd name="T20" fmla="*/ 25 w 65"/>
                    <a:gd name="T21" fmla="*/ 63 h 63"/>
                    <a:gd name="T22" fmla="*/ 19 w 65"/>
                    <a:gd name="T23" fmla="*/ 61 h 63"/>
                    <a:gd name="T24" fmla="*/ 13 w 65"/>
                    <a:gd name="T25" fmla="*/ 57 h 63"/>
                    <a:gd name="T26" fmla="*/ 10 w 65"/>
                    <a:gd name="T27" fmla="*/ 55 h 63"/>
                    <a:gd name="T28" fmla="*/ 6 w 65"/>
                    <a:gd name="T29" fmla="*/ 49 h 63"/>
                    <a:gd name="T30" fmla="*/ 2 w 65"/>
                    <a:gd name="T31" fmla="*/ 43 h 63"/>
                    <a:gd name="T32" fmla="*/ 0 w 65"/>
                    <a:gd name="T33" fmla="*/ 37 h 63"/>
                    <a:gd name="T34" fmla="*/ 0 w 65"/>
                    <a:gd name="T35" fmla="*/ 31 h 63"/>
                    <a:gd name="T36" fmla="*/ 0 w 65"/>
                    <a:gd name="T37" fmla="*/ 25 h 63"/>
                    <a:gd name="T38" fmla="*/ 2 w 65"/>
                    <a:gd name="T39" fmla="*/ 19 h 63"/>
                    <a:gd name="T40" fmla="*/ 6 w 65"/>
                    <a:gd name="T41" fmla="*/ 14 h 63"/>
                    <a:gd name="T42" fmla="*/ 10 w 65"/>
                    <a:gd name="T43" fmla="*/ 8 h 63"/>
                    <a:gd name="T44" fmla="*/ 13 w 65"/>
                    <a:gd name="T45" fmla="*/ 4 h 63"/>
                    <a:gd name="T46" fmla="*/ 19 w 65"/>
                    <a:gd name="T47" fmla="*/ 2 h 63"/>
                    <a:gd name="T48" fmla="*/ 25 w 65"/>
                    <a:gd name="T49" fmla="*/ 0 h 63"/>
                    <a:gd name="T50" fmla="*/ 31 w 65"/>
                    <a:gd name="T51" fmla="*/ 0 h 63"/>
                    <a:gd name="T52" fmla="*/ 39 w 65"/>
                    <a:gd name="T53" fmla="*/ 0 h 63"/>
                    <a:gd name="T54" fmla="*/ 45 w 65"/>
                    <a:gd name="T55" fmla="*/ 2 h 63"/>
                    <a:gd name="T56" fmla="*/ 49 w 65"/>
                    <a:gd name="T57" fmla="*/ 4 h 63"/>
                    <a:gd name="T58" fmla="*/ 55 w 65"/>
                    <a:gd name="T59" fmla="*/ 8 h 63"/>
                    <a:gd name="T60" fmla="*/ 59 w 65"/>
                    <a:gd name="T61" fmla="*/ 14 h 63"/>
                    <a:gd name="T62" fmla="*/ 61 w 65"/>
                    <a:gd name="T63" fmla="*/ 19 h 63"/>
                    <a:gd name="T64" fmla="*/ 63 w 65"/>
                    <a:gd name="T65" fmla="*/ 25 h 63"/>
                    <a:gd name="T66" fmla="*/ 65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65" y="31"/>
                      </a:move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6" name="Freeform 824"/>
                <p:cNvSpPr>
                  <a:spLocks/>
                </p:cNvSpPr>
                <p:nvPr/>
              </p:nvSpPr>
              <p:spPr bwMode="auto">
                <a:xfrm>
                  <a:off x="4642" y="2559"/>
                  <a:ext cx="63" cy="64"/>
                </a:xfrm>
                <a:custGeom>
                  <a:avLst/>
                  <a:gdLst>
                    <a:gd name="T0" fmla="*/ 0 w 63"/>
                    <a:gd name="T1" fmla="*/ 32 h 64"/>
                    <a:gd name="T2" fmla="*/ 0 w 63"/>
                    <a:gd name="T3" fmla="*/ 26 h 64"/>
                    <a:gd name="T4" fmla="*/ 2 w 63"/>
                    <a:gd name="T5" fmla="*/ 20 h 64"/>
                    <a:gd name="T6" fmla="*/ 6 w 63"/>
                    <a:gd name="T7" fmla="*/ 14 h 64"/>
                    <a:gd name="T8" fmla="*/ 10 w 63"/>
                    <a:gd name="T9" fmla="*/ 10 h 64"/>
                    <a:gd name="T10" fmla="*/ 14 w 63"/>
                    <a:gd name="T11" fmla="*/ 6 h 64"/>
                    <a:gd name="T12" fmla="*/ 20 w 63"/>
                    <a:gd name="T13" fmla="*/ 2 h 64"/>
                    <a:gd name="T14" fmla="*/ 26 w 63"/>
                    <a:gd name="T15" fmla="*/ 0 h 64"/>
                    <a:gd name="T16" fmla="*/ 32 w 63"/>
                    <a:gd name="T17" fmla="*/ 0 h 64"/>
                    <a:gd name="T18" fmla="*/ 40 w 63"/>
                    <a:gd name="T19" fmla="*/ 0 h 64"/>
                    <a:gd name="T20" fmla="*/ 43 w 63"/>
                    <a:gd name="T21" fmla="*/ 2 h 64"/>
                    <a:gd name="T22" fmla="*/ 49 w 63"/>
                    <a:gd name="T23" fmla="*/ 6 h 64"/>
                    <a:gd name="T24" fmla="*/ 55 w 63"/>
                    <a:gd name="T25" fmla="*/ 10 h 64"/>
                    <a:gd name="T26" fmla="*/ 59 w 63"/>
                    <a:gd name="T27" fmla="*/ 14 h 64"/>
                    <a:gd name="T28" fmla="*/ 61 w 63"/>
                    <a:gd name="T29" fmla="*/ 20 h 64"/>
                    <a:gd name="T30" fmla="*/ 63 w 63"/>
                    <a:gd name="T31" fmla="*/ 26 h 64"/>
                    <a:gd name="T32" fmla="*/ 63 w 63"/>
                    <a:gd name="T33" fmla="*/ 32 h 64"/>
                    <a:gd name="T34" fmla="*/ 63 w 63"/>
                    <a:gd name="T35" fmla="*/ 40 h 64"/>
                    <a:gd name="T36" fmla="*/ 61 w 63"/>
                    <a:gd name="T37" fmla="*/ 46 h 64"/>
                    <a:gd name="T38" fmla="*/ 59 w 63"/>
                    <a:gd name="T39" fmla="*/ 50 h 64"/>
                    <a:gd name="T40" fmla="*/ 55 w 63"/>
                    <a:gd name="T41" fmla="*/ 56 h 64"/>
                    <a:gd name="T42" fmla="*/ 49 w 63"/>
                    <a:gd name="T43" fmla="*/ 60 h 64"/>
                    <a:gd name="T44" fmla="*/ 43 w 63"/>
                    <a:gd name="T45" fmla="*/ 62 h 64"/>
                    <a:gd name="T46" fmla="*/ 40 w 63"/>
                    <a:gd name="T47" fmla="*/ 64 h 64"/>
                    <a:gd name="T48" fmla="*/ 32 w 63"/>
                    <a:gd name="T49" fmla="*/ 64 h 64"/>
                    <a:gd name="T50" fmla="*/ 26 w 63"/>
                    <a:gd name="T51" fmla="*/ 64 h 64"/>
                    <a:gd name="T52" fmla="*/ 20 w 63"/>
                    <a:gd name="T53" fmla="*/ 62 h 64"/>
                    <a:gd name="T54" fmla="*/ 14 w 63"/>
                    <a:gd name="T55" fmla="*/ 60 h 64"/>
                    <a:gd name="T56" fmla="*/ 10 w 63"/>
                    <a:gd name="T57" fmla="*/ 56 h 64"/>
                    <a:gd name="T58" fmla="*/ 6 w 63"/>
                    <a:gd name="T59" fmla="*/ 50 h 64"/>
                    <a:gd name="T60" fmla="*/ 2 w 63"/>
                    <a:gd name="T61" fmla="*/ 46 h 64"/>
                    <a:gd name="T62" fmla="*/ 0 w 63"/>
                    <a:gd name="T63" fmla="*/ 40 h 64"/>
                    <a:gd name="T64" fmla="*/ 0 w 63"/>
                    <a:gd name="T65" fmla="*/ 32 h 6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4"/>
                    <a:gd name="T101" fmla="*/ 63 w 63"/>
                    <a:gd name="T102" fmla="*/ 64 h 6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4">
                      <a:moveTo>
                        <a:pt x="0" y="32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0"/>
                      </a:lnTo>
                      <a:lnTo>
                        <a:pt x="55" y="56"/>
                      </a:lnTo>
                      <a:lnTo>
                        <a:pt x="49" y="60"/>
                      </a:lnTo>
                      <a:lnTo>
                        <a:pt x="43" y="62"/>
                      </a:lnTo>
                      <a:lnTo>
                        <a:pt x="40" y="64"/>
                      </a:lnTo>
                      <a:lnTo>
                        <a:pt x="32" y="64"/>
                      </a:lnTo>
                      <a:lnTo>
                        <a:pt x="26" y="64"/>
                      </a:lnTo>
                      <a:lnTo>
                        <a:pt x="20" y="62"/>
                      </a:lnTo>
                      <a:lnTo>
                        <a:pt x="14" y="60"/>
                      </a:lnTo>
                      <a:lnTo>
                        <a:pt x="10" y="56"/>
                      </a:lnTo>
                      <a:lnTo>
                        <a:pt x="6" y="50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7" name="Freeform 825"/>
                <p:cNvSpPr>
                  <a:spLocks/>
                </p:cNvSpPr>
                <p:nvPr/>
              </p:nvSpPr>
              <p:spPr bwMode="auto">
                <a:xfrm>
                  <a:off x="4642" y="2559"/>
                  <a:ext cx="63" cy="64"/>
                </a:xfrm>
                <a:custGeom>
                  <a:avLst/>
                  <a:gdLst>
                    <a:gd name="T0" fmla="*/ 0 w 63"/>
                    <a:gd name="T1" fmla="*/ 32 h 64"/>
                    <a:gd name="T2" fmla="*/ 0 w 63"/>
                    <a:gd name="T3" fmla="*/ 32 h 64"/>
                    <a:gd name="T4" fmla="*/ 0 w 63"/>
                    <a:gd name="T5" fmla="*/ 26 h 64"/>
                    <a:gd name="T6" fmla="*/ 2 w 63"/>
                    <a:gd name="T7" fmla="*/ 20 h 64"/>
                    <a:gd name="T8" fmla="*/ 6 w 63"/>
                    <a:gd name="T9" fmla="*/ 14 h 64"/>
                    <a:gd name="T10" fmla="*/ 10 w 63"/>
                    <a:gd name="T11" fmla="*/ 10 h 64"/>
                    <a:gd name="T12" fmla="*/ 14 w 63"/>
                    <a:gd name="T13" fmla="*/ 6 h 64"/>
                    <a:gd name="T14" fmla="*/ 20 w 63"/>
                    <a:gd name="T15" fmla="*/ 2 h 64"/>
                    <a:gd name="T16" fmla="*/ 26 w 63"/>
                    <a:gd name="T17" fmla="*/ 0 h 64"/>
                    <a:gd name="T18" fmla="*/ 32 w 63"/>
                    <a:gd name="T19" fmla="*/ 0 h 64"/>
                    <a:gd name="T20" fmla="*/ 40 w 63"/>
                    <a:gd name="T21" fmla="*/ 0 h 64"/>
                    <a:gd name="T22" fmla="*/ 43 w 63"/>
                    <a:gd name="T23" fmla="*/ 2 h 64"/>
                    <a:gd name="T24" fmla="*/ 49 w 63"/>
                    <a:gd name="T25" fmla="*/ 6 h 64"/>
                    <a:gd name="T26" fmla="*/ 55 w 63"/>
                    <a:gd name="T27" fmla="*/ 10 h 64"/>
                    <a:gd name="T28" fmla="*/ 59 w 63"/>
                    <a:gd name="T29" fmla="*/ 14 h 64"/>
                    <a:gd name="T30" fmla="*/ 61 w 63"/>
                    <a:gd name="T31" fmla="*/ 20 h 64"/>
                    <a:gd name="T32" fmla="*/ 63 w 63"/>
                    <a:gd name="T33" fmla="*/ 26 h 64"/>
                    <a:gd name="T34" fmla="*/ 63 w 63"/>
                    <a:gd name="T35" fmla="*/ 32 h 64"/>
                    <a:gd name="T36" fmla="*/ 63 w 63"/>
                    <a:gd name="T37" fmla="*/ 40 h 64"/>
                    <a:gd name="T38" fmla="*/ 61 w 63"/>
                    <a:gd name="T39" fmla="*/ 46 h 64"/>
                    <a:gd name="T40" fmla="*/ 59 w 63"/>
                    <a:gd name="T41" fmla="*/ 50 h 64"/>
                    <a:gd name="T42" fmla="*/ 55 w 63"/>
                    <a:gd name="T43" fmla="*/ 56 h 64"/>
                    <a:gd name="T44" fmla="*/ 49 w 63"/>
                    <a:gd name="T45" fmla="*/ 60 h 64"/>
                    <a:gd name="T46" fmla="*/ 43 w 63"/>
                    <a:gd name="T47" fmla="*/ 62 h 64"/>
                    <a:gd name="T48" fmla="*/ 40 w 63"/>
                    <a:gd name="T49" fmla="*/ 64 h 64"/>
                    <a:gd name="T50" fmla="*/ 32 w 63"/>
                    <a:gd name="T51" fmla="*/ 64 h 64"/>
                    <a:gd name="T52" fmla="*/ 26 w 63"/>
                    <a:gd name="T53" fmla="*/ 64 h 64"/>
                    <a:gd name="T54" fmla="*/ 20 w 63"/>
                    <a:gd name="T55" fmla="*/ 62 h 64"/>
                    <a:gd name="T56" fmla="*/ 14 w 63"/>
                    <a:gd name="T57" fmla="*/ 60 h 64"/>
                    <a:gd name="T58" fmla="*/ 10 w 63"/>
                    <a:gd name="T59" fmla="*/ 56 h 64"/>
                    <a:gd name="T60" fmla="*/ 6 w 63"/>
                    <a:gd name="T61" fmla="*/ 50 h 64"/>
                    <a:gd name="T62" fmla="*/ 2 w 63"/>
                    <a:gd name="T63" fmla="*/ 46 h 64"/>
                    <a:gd name="T64" fmla="*/ 0 w 63"/>
                    <a:gd name="T65" fmla="*/ 40 h 64"/>
                    <a:gd name="T66" fmla="*/ 0 w 63"/>
                    <a:gd name="T67" fmla="*/ 32 h 6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4"/>
                    <a:gd name="T104" fmla="*/ 63 w 63"/>
                    <a:gd name="T105" fmla="*/ 64 h 6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4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0"/>
                      </a:lnTo>
                      <a:lnTo>
                        <a:pt x="55" y="56"/>
                      </a:lnTo>
                      <a:lnTo>
                        <a:pt x="49" y="60"/>
                      </a:lnTo>
                      <a:lnTo>
                        <a:pt x="43" y="62"/>
                      </a:lnTo>
                      <a:lnTo>
                        <a:pt x="40" y="64"/>
                      </a:lnTo>
                      <a:lnTo>
                        <a:pt x="32" y="64"/>
                      </a:lnTo>
                      <a:lnTo>
                        <a:pt x="26" y="64"/>
                      </a:lnTo>
                      <a:lnTo>
                        <a:pt x="20" y="62"/>
                      </a:lnTo>
                      <a:lnTo>
                        <a:pt x="14" y="60"/>
                      </a:lnTo>
                      <a:lnTo>
                        <a:pt x="10" y="56"/>
                      </a:lnTo>
                      <a:lnTo>
                        <a:pt x="6" y="50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8" name="Freeform 826"/>
                <p:cNvSpPr>
                  <a:spLocks/>
                </p:cNvSpPr>
                <p:nvPr/>
              </p:nvSpPr>
              <p:spPr bwMode="auto">
                <a:xfrm>
                  <a:off x="4644" y="2473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3 w 65"/>
                    <a:gd name="T3" fmla="*/ 39 h 65"/>
                    <a:gd name="T4" fmla="*/ 63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40 w 65"/>
                    <a:gd name="T15" fmla="*/ 65 h 65"/>
                    <a:gd name="T16" fmla="*/ 32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5 h 65"/>
                    <a:gd name="T30" fmla="*/ 0 w 65"/>
                    <a:gd name="T31" fmla="*/ 39 h 65"/>
                    <a:gd name="T32" fmla="*/ 0 w 65"/>
                    <a:gd name="T33" fmla="*/ 33 h 65"/>
                    <a:gd name="T34" fmla="*/ 0 w 65"/>
                    <a:gd name="T35" fmla="*/ 25 h 65"/>
                    <a:gd name="T36" fmla="*/ 2 w 65"/>
                    <a:gd name="T37" fmla="*/ 20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4 h 65"/>
                    <a:gd name="T46" fmla="*/ 26 w 65"/>
                    <a:gd name="T47" fmla="*/ 2 h 65"/>
                    <a:gd name="T48" fmla="*/ 32 w 65"/>
                    <a:gd name="T49" fmla="*/ 0 h 65"/>
                    <a:gd name="T50" fmla="*/ 40 w 65"/>
                    <a:gd name="T51" fmla="*/ 2 h 65"/>
                    <a:gd name="T52" fmla="*/ 45 w 65"/>
                    <a:gd name="T53" fmla="*/ 4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3 w 65"/>
                    <a:gd name="T61" fmla="*/ 20 h 65"/>
                    <a:gd name="T62" fmla="*/ 63 w 65"/>
                    <a:gd name="T63" fmla="*/ 25 h 65"/>
                    <a:gd name="T64" fmla="*/ 65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3"/>
                      </a:move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29" name="Freeform 827"/>
                <p:cNvSpPr>
                  <a:spLocks/>
                </p:cNvSpPr>
                <p:nvPr/>
              </p:nvSpPr>
              <p:spPr bwMode="auto">
                <a:xfrm>
                  <a:off x="4644" y="2473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3 h 65"/>
                    <a:gd name="T4" fmla="*/ 63 w 65"/>
                    <a:gd name="T5" fmla="*/ 39 h 65"/>
                    <a:gd name="T6" fmla="*/ 63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40 w 65"/>
                    <a:gd name="T17" fmla="*/ 65 h 65"/>
                    <a:gd name="T18" fmla="*/ 32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5 h 65"/>
                    <a:gd name="T32" fmla="*/ 0 w 65"/>
                    <a:gd name="T33" fmla="*/ 39 h 65"/>
                    <a:gd name="T34" fmla="*/ 0 w 65"/>
                    <a:gd name="T35" fmla="*/ 33 h 65"/>
                    <a:gd name="T36" fmla="*/ 0 w 65"/>
                    <a:gd name="T37" fmla="*/ 25 h 65"/>
                    <a:gd name="T38" fmla="*/ 2 w 65"/>
                    <a:gd name="T39" fmla="*/ 20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4 h 65"/>
                    <a:gd name="T48" fmla="*/ 26 w 65"/>
                    <a:gd name="T49" fmla="*/ 2 h 65"/>
                    <a:gd name="T50" fmla="*/ 32 w 65"/>
                    <a:gd name="T51" fmla="*/ 0 h 65"/>
                    <a:gd name="T52" fmla="*/ 40 w 65"/>
                    <a:gd name="T53" fmla="*/ 2 h 65"/>
                    <a:gd name="T54" fmla="*/ 45 w 65"/>
                    <a:gd name="T55" fmla="*/ 4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3 w 65"/>
                    <a:gd name="T63" fmla="*/ 20 h 65"/>
                    <a:gd name="T64" fmla="*/ 63 w 65"/>
                    <a:gd name="T65" fmla="*/ 25 h 65"/>
                    <a:gd name="T66" fmla="*/ 65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3"/>
                      </a:move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0" name="Freeform 828"/>
                <p:cNvSpPr>
                  <a:spLocks/>
                </p:cNvSpPr>
                <p:nvPr/>
              </p:nvSpPr>
              <p:spPr bwMode="auto">
                <a:xfrm>
                  <a:off x="4603" y="2524"/>
                  <a:ext cx="63" cy="65"/>
                </a:xfrm>
                <a:custGeom>
                  <a:avLst/>
                  <a:gdLst>
                    <a:gd name="T0" fmla="*/ 63 w 63"/>
                    <a:gd name="T1" fmla="*/ 34 h 65"/>
                    <a:gd name="T2" fmla="*/ 63 w 63"/>
                    <a:gd name="T3" fmla="*/ 39 h 65"/>
                    <a:gd name="T4" fmla="*/ 61 w 63"/>
                    <a:gd name="T5" fmla="*/ 45 h 65"/>
                    <a:gd name="T6" fmla="*/ 59 w 63"/>
                    <a:gd name="T7" fmla="*/ 51 h 65"/>
                    <a:gd name="T8" fmla="*/ 55 w 63"/>
                    <a:gd name="T9" fmla="*/ 55 h 65"/>
                    <a:gd name="T10" fmla="*/ 49 w 63"/>
                    <a:gd name="T11" fmla="*/ 59 h 65"/>
                    <a:gd name="T12" fmla="*/ 43 w 63"/>
                    <a:gd name="T13" fmla="*/ 63 h 65"/>
                    <a:gd name="T14" fmla="*/ 37 w 63"/>
                    <a:gd name="T15" fmla="*/ 65 h 65"/>
                    <a:gd name="T16" fmla="*/ 31 w 63"/>
                    <a:gd name="T17" fmla="*/ 65 h 65"/>
                    <a:gd name="T18" fmla="*/ 25 w 63"/>
                    <a:gd name="T19" fmla="*/ 65 h 65"/>
                    <a:gd name="T20" fmla="*/ 19 w 63"/>
                    <a:gd name="T21" fmla="*/ 63 h 65"/>
                    <a:gd name="T22" fmla="*/ 14 w 63"/>
                    <a:gd name="T23" fmla="*/ 59 h 65"/>
                    <a:gd name="T24" fmla="*/ 10 w 63"/>
                    <a:gd name="T25" fmla="*/ 55 h 65"/>
                    <a:gd name="T26" fmla="*/ 6 w 63"/>
                    <a:gd name="T27" fmla="*/ 51 h 65"/>
                    <a:gd name="T28" fmla="*/ 2 w 63"/>
                    <a:gd name="T29" fmla="*/ 45 h 65"/>
                    <a:gd name="T30" fmla="*/ 0 w 63"/>
                    <a:gd name="T31" fmla="*/ 39 h 65"/>
                    <a:gd name="T32" fmla="*/ 0 w 63"/>
                    <a:gd name="T33" fmla="*/ 34 h 65"/>
                    <a:gd name="T34" fmla="*/ 0 w 63"/>
                    <a:gd name="T35" fmla="*/ 26 h 65"/>
                    <a:gd name="T36" fmla="*/ 2 w 63"/>
                    <a:gd name="T37" fmla="*/ 20 h 65"/>
                    <a:gd name="T38" fmla="*/ 6 w 63"/>
                    <a:gd name="T39" fmla="*/ 16 h 65"/>
                    <a:gd name="T40" fmla="*/ 10 w 63"/>
                    <a:gd name="T41" fmla="*/ 10 h 65"/>
                    <a:gd name="T42" fmla="*/ 14 w 63"/>
                    <a:gd name="T43" fmla="*/ 6 h 65"/>
                    <a:gd name="T44" fmla="*/ 19 w 63"/>
                    <a:gd name="T45" fmla="*/ 4 h 65"/>
                    <a:gd name="T46" fmla="*/ 25 w 63"/>
                    <a:gd name="T47" fmla="*/ 2 h 65"/>
                    <a:gd name="T48" fmla="*/ 31 w 63"/>
                    <a:gd name="T49" fmla="*/ 0 h 65"/>
                    <a:gd name="T50" fmla="*/ 37 w 63"/>
                    <a:gd name="T51" fmla="*/ 2 h 65"/>
                    <a:gd name="T52" fmla="*/ 43 w 63"/>
                    <a:gd name="T53" fmla="*/ 4 h 65"/>
                    <a:gd name="T54" fmla="*/ 49 w 63"/>
                    <a:gd name="T55" fmla="*/ 6 h 65"/>
                    <a:gd name="T56" fmla="*/ 55 w 63"/>
                    <a:gd name="T57" fmla="*/ 10 h 65"/>
                    <a:gd name="T58" fmla="*/ 59 w 63"/>
                    <a:gd name="T59" fmla="*/ 16 h 65"/>
                    <a:gd name="T60" fmla="*/ 61 w 63"/>
                    <a:gd name="T61" fmla="*/ 20 h 65"/>
                    <a:gd name="T62" fmla="*/ 63 w 63"/>
                    <a:gd name="T63" fmla="*/ 26 h 65"/>
                    <a:gd name="T64" fmla="*/ 63 w 63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4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1" name="Freeform 829"/>
                <p:cNvSpPr>
                  <a:spLocks/>
                </p:cNvSpPr>
                <p:nvPr/>
              </p:nvSpPr>
              <p:spPr bwMode="auto">
                <a:xfrm>
                  <a:off x="4603" y="2524"/>
                  <a:ext cx="63" cy="65"/>
                </a:xfrm>
                <a:custGeom>
                  <a:avLst/>
                  <a:gdLst>
                    <a:gd name="T0" fmla="*/ 63 w 63"/>
                    <a:gd name="T1" fmla="*/ 34 h 65"/>
                    <a:gd name="T2" fmla="*/ 63 w 63"/>
                    <a:gd name="T3" fmla="*/ 34 h 65"/>
                    <a:gd name="T4" fmla="*/ 63 w 63"/>
                    <a:gd name="T5" fmla="*/ 39 h 65"/>
                    <a:gd name="T6" fmla="*/ 61 w 63"/>
                    <a:gd name="T7" fmla="*/ 45 h 65"/>
                    <a:gd name="T8" fmla="*/ 59 w 63"/>
                    <a:gd name="T9" fmla="*/ 51 h 65"/>
                    <a:gd name="T10" fmla="*/ 55 w 63"/>
                    <a:gd name="T11" fmla="*/ 55 h 65"/>
                    <a:gd name="T12" fmla="*/ 49 w 63"/>
                    <a:gd name="T13" fmla="*/ 59 h 65"/>
                    <a:gd name="T14" fmla="*/ 43 w 63"/>
                    <a:gd name="T15" fmla="*/ 63 h 65"/>
                    <a:gd name="T16" fmla="*/ 37 w 63"/>
                    <a:gd name="T17" fmla="*/ 65 h 65"/>
                    <a:gd name="T18" fmla="*/ 31 w 63"/>
                    <a:gd name="T19" fmla="*/ 65 h 65"/>
                    <a:gd name="T20" fmla="*/ 25 w 63"/>
                    <a:gd name="T21" fmla="*/ 65 h 65"/>
                    <a:gd name="T22" fmla="*/ 19 w 63"/>
                    <a:gd name="T23" fmla="*/ 63 h 65"/>
                    <a:gd name="T24" fmla="*/ 14 w 63"/>
                    <a:gd name="T25" fmla="*/ 59 h 65"/>
                    <a:gd name="T26" fmla="*/ 10 w 63"/>
                    <a:gd name="T27" fmla="*/ 55 h 65"/>
                    <a:gd name="T28" fmla="*/ 6 w 63"/>
                    <a:gd name="T29" fmla="*/ 51 h 65"/>
                    <a:gd name="T30" fmla="*/ 2 w 63"/>
                    <a:gd name="T31" fmla="*/ 45 h 65"/>
                    <a:gd name="T32" fmla="*/ 0 w 63"/>
                    <a:gd name="T33" fmla="*/ 39 h 65"/>
                    <a:gd name="T34" fmla="*/ 0 w 63"/>
                    <a:gd name="T35" fmla="*/ 34 h 65"/>
                    <a:gd name="T36" fmla="*/ 0 w 63"/>
                    <a:gd name="T37" fmla="*/ 26 h 65"/>
                    <a:gd name="T38" fmla="*/ 2 w 63"/>
                    <a:gd name="T39" fmla="*/ 20 h 65"/>
                    <a:gd name="T40" fmla="*/ 6 w 63"/>
                    <a:gd name="T41" fmla="*/ 16 h 65"/>
                    <a:gd name="T42" fmla="*/ 10 w 63"/>
                    <a:gd name="T43" fmla="*/ 10 h 65"/>
                    <a:gd name="T44" fmla="*/ 14 w 63"/>
                    <a:gd name="T45" fmla="*/ 6 h 65"/>
                    <a:gd name="T46" fmla="*/ 19 w 63"/>
                    <a:gd name="T47" fmla="*/ 4 h 65"/>
                    <a:gd name="T48" fmla="*/ 25 w 63"/>
                    <a:gd name="T49" fmla="*/ 2 h 65"/>
                    <a:gd name="T50" fmla="*/ 31 w 63"/>
                    <a:gd name="T51" fmla="*/ 0 h 65"/>
                    <a:gd name="T52" fmla="*/ 37 w 63"/>
                    <a:gd name="T53" fmla="*/ 2 h 65"/>
                    <a:gd name="T54" fmla="*/ 43 w 63"/>
                    <a:gd name="T55" fmla="*/ 4 h 65"/>
                    <a:gd name="T56" fmla="*/ 49 w 63"/>
                    <a:gd name="T57" fmla="*/ 6 h 65"/>
                    <a:gd name="T58" fmla="*/ 55 w 63"/>
                    <a:gd name="T59" fmla="*/ 10 h 65"/>
                    <a:gd name="T60" fmla="*/ 59 w 63"/>
                    <a:gd name="T61" fmla="*/ 16 h 65"/>
                    <a:gd name="T62" fmla="*/ 61 w 63"/>
                    <a:gd name="T63" fmla="*/ 20 h 65"/>
                    <a:gd name="T64" fmla="*/ 63 w 63"/>
                    <a:gd name="T65" fmla="*/ 26 h 65"/>
                    <a:gd name="T66" fmla="*/ 63 w 63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4"/>
                      </a:moveTo>
                      <a:lnTo>
                        <a:pt x="63" y="34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2" name="Freeform 830"/>
                <p:cNvSpPr>
                  <a:spLocks/>
                </p:cNvSpPr>
                <p:nvPr/>
              </p:nvSpPr>
              <p:spPr bwMode="auto">
                <a:xfrm>
                  <a:off x="4613" y="2548"/>
                  <a:ext cx="63" cy="65"/>
                </a:xfrm>
                <a:custGeom>
                  <a:avLst/>
                  <a:gdLst>
                    <a:gd name="T0" fmla="*/ 63 w 63"/>
                    <a:gd name="T1" fmla="*/ 33 h 65"/>
                    <a:gd name="T2" fmla="*/ 63 w 63"/>
                    <a:gd name="T3" fmla="*/ 39 h 65"/>
                    <a:gd name="T4" fmla="*/ 61 w 63"/>
                    <a:gd name="T5" fmla="*/ 45 h 65"/>
                    <a:gd name="T6" fmla="*/ 57 w 63"/>
                    <a:gd name="T7" fmla="*/ 51 h 65"/>
                    <a:gd name="T8" fmla="*/ 55 w 63"/>
                    <a:gd name="T9" fmla="*/ 55 h 65"/>
                    <a:gd name="T10" fmla="*/ 49 w 63"/>
                    <a:gd name="T11" fmla="*/ 59 h 65"/>
                    <a:gd name="T12" fmla="*/ 43 w 63"/>
                    <a:gd name="T13" fmla="*/ 61 h 65"/>
                    <a:gd name="T14" fmla="*/ 37 w 63"/>
                    <a:gd name="T15" fmla="*/ 63 h 65"/>
                    <a:gd name="T16" fmla="*/ 31 w 63"/>
                    <a:gd name="T17" fmla="*/ 65 h 65"/>
                    <a:gd name="T18" fmla="*/ 25 w 63"/>
                    <a:gd name="T19" fmla="*/ 63 h 65"/>
                    <a:gd name="T20" fmla="*/ 19 w 63"/>
                    <a:gd name="T21" fmla="*/ 61 h 65"/>
                    <a:gd name="T22" fmla="*/ 13 w 63"/>
                    <a:gd name="T23" fmla="*/ 59 h 65"/>
                    <a:gd name="T24" fmla="*/ 9 w 63"/>
                    <a:gd name="T25" fmla="*/ 55 h 65"/>
                    <a:gd name="T26" fmla="*/ 4 w 63"/>
                    <a:gd name="T27" fmla="*/ 51 h 65"/>
                    <a:gd name="T28" fmla="*/ 2 w 63"/>
                    <a:gd name="T29" fmla="*/ 45 h 65"/>
                    <a:gd name="T30" fmla="*/ 0 w 63"/>
                    <a:gd name="T31" fmla="*/ 39 h 65"/>
                    <a:gd name="T32" fmla="*/ 0 w 63"/>
                    <a:gd name="T33" fmla="*/ 33 h 65"/>
                    <a:gd name="T34" fmla="*/ 0 w 63"/>
                    <a:gd name="T35" fmla="*/ 25 h 65"/>
                    <a:gd name="T36" fmla="*/ 2 w 63"/>
                    <a:gd name="T37" fmla="*/ 19 h 65"/>
                    <a:gd name="T38" fmla="*/ 4 w 63"/>
                    <a:gd name="T39" fmla="*/ 13 h 65"/>
                    <a:gd name="T40" fmla="*/ 9 w 63"/>
                    <a:gd name="T41" fmla="*/ 10 h 65"/>
                    <a:gd name="T42" fmla="*/ 13 w 63"/>
                    <a:gd name="T43" fmla="*/ 6 h 65"/>
                    <a:gd name="T44" fmla="*/ 19 w 63"/>
                    <a:gd name="T45" fmla="*/ 2 h 65"/>
                    <a:gd name="T46" fmla="*/ 25 w 63"/>
                    <a:gd name="T47" fmla="*/ 0 h 65"/>
                    <a:gd name="T48" fmla="*/ 31 w 63"/>
                    <a:gd name="T49" fmla="*/ 0 h 65"/>
                    <a:gd name="T50" fmla="*/ 37 w 63"/>
                    <a:gd name="T51" fmla="*/ 0 h 65"/>
                    <a:gd name="T52" fmla="*/ 43 w 63"/>
                    <a:gd name="T53" fmla="*/ 2 h 65"/>
                    <a:gd name="T54" fmla="*/ 49 w 63"/>
                    <a:gd name="T55" fmla="*/ 6 h 65"/>
                    <a:gd name="T56" fmla="*/ 55 w 63"/>
                    <a:gd name="T57" fmla="*/ 10 h 65"/>
                    <a:gd name="T58" fmla="*/ 57 w 63"/>
                    <a:gd name="T59" fmla="*/ 13 h 65"/>
                    <a:gd name="T60" fmla="*/ 61 w 63"/>
                    <a:gd name="T61" fmla="*/ 19 h 65"/>
                    <a:gd name="T62" fmla="*/ 63 w 63"/>
                    <a:gd name="T63" fmla="*/ 25 h 65"/>
                    <a:gd name="T64" fmla="*/ 63 w 63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3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3" name="Freeform 831"/>
                <p:cNvSpPr>
                  <a:spLocks/>
                </p:cNvSpPr>
                <p:nvPr/>
              </p:nvSpPr>
              <p:spPr bwMode="auto">
                <a:xfrm>
                  <a:off x="4613" y="2548"/>
                  <a:ext cx="63" cy="65"/>
                </a:xfrm>
                <a:custGeom>
                  <a:avLst/>
                  <a:gdLst>
                    <a:gd name="T0" fmla="*/ 63 w 63"/>
                    <a:gd name="T1" fmla="*/ 33 h 65"/>
                    <a:gd name="T2" fmla="*/ 63 w 63"/>
                    <a:gd name="T3" fmla="*/ 33 h 65"/>
                    <a:gd name="T4" fmla="*/ 63 w 63"/>
                    <a:gd name="T5" fmla="*/ 39 h 65"/>
                    <a:gd name="T6" fmla="*/ 61 w 63"/>
                    <a:gd name="T7" fmla="*/ 45 h 65"/>
                    <a:gd name="T8" fmla="*/ 57 w 63"/>
                    <a:gd name="T9" fmla="*/ 51 h 65"/>
                    <a:gd name="T10" fmla="*/ 55 w 63"/>
                    <a:gd name="T11" fmla="*/ 55 h 65"/>
                    <a:gd name="T12" fmla="*/ 49 w 63"/>
                    <a:gd name="T13" fmla="*/ 59 h 65"/>
                    <a:gd name="T14" fmla="*/ 43 w 63"/>
                    <a:gd name="T15" fmla="*/ 61 h 65"/>
                    <a:gd name="T16" fmla="*/ 37 w 63"/>
                    <a:gd name="T17" fmla="*/ 63 h 65"/>
                    <a:gd name="T18" fmla="*/ 31 w 63"/>
                    <a:gd name="T19" fmla="*/ 65 h 65"/>
                    <a:gd name="T20" fmla="*/ 25 w 63"/>
                    <a:gd name="T21" fmla="*/ 63 h 65"/>
                    <a:gd name="T22" fmla="*/ 19 w 63"/>
                    <a:gd name="T23" fmla="*/ 61 h 65"/>
                    <a:gd name="T24" fmla="*/ 13 w 63"/>
                    <a:gd name="T25" fmla="*/ 59 h 65"/>
                    <a:gd name="T26" fmla="*/ 9 w 63"/>
                    <a:gd name="T27" fmla="*/ 55 h 65"/>
                    <a:gd name="T28" fmla="*/ 4 w 63"/>
                    <a:gd name="T29" fmla="*/ 51 h 65"/>
                    <a:gd name="T30" fmla="*/ 2 w 63"/>
                    <a:gd name="T31" fmla="*/ 45 h 65"/>
                    <a:gd name="T32" fmla="*/ 0 w 63"/>
                    <a:gd name="T33" fmla="*/ 39 h 65"/>
                    <a:gd name="T34" fmla="*/ 0 w 63"/>
                    <a:gd name="T35" fmla="*/ 33 h 65"/>
                    <a:gd name="T36" fmla="*/ 0 w 63"/>
                    <a:gd name="T37" fmla="*/ 25 h 65"/>
                    <a:gd name="T38" fmla="*/ 2 w 63"/>
                    <a:gd name="T39" fmla="*/ 19 h 65"/>
                    <a:gd name="T40" fmla="*/ 4 w 63"/>
                    <a:gd name="T41" fmla="*/ 13 h 65"/>
                    <a:gd name="T42" fmla="*/ 9 w 63"/>
                    <a:gd name="T43" fmla="*/ 10 h 65"/>
                    <a:gd name="T44" fmla="*/ 13 w 63"/>
                    <a:gd name="T45" fmla="*/ 6 h 65"/>
                    <a:gd name="T46" fmla="*/ 19 w 63"/>
                    <a:gd name="T47" fmla="*/ 2 h 65"/>
                    <a:gd name="T48" fmla="*/ 25 w 63"/>
                    <a:gd name="T49" fmla="*/ 0 h 65"/>
                    <a:gd name="T50" fmla="*/ 31 w 63"/>
                    <a:gd name="T51" fmla="*/ 0 h 65"/>
                    <a:gd name="T52" fmla="*/ 37 w 63"/>
                    <a:gd name="T53" fmla="*/ 0 h 65"/>
                    <a:gd name="T54" fmla="*/ 43 w 63"/>
                    <a:gd name="T55" fmla="*/ 2 h 65"/>
                    <a:gd name="T56" fmla="*/ 49 w 63"/>
                    <a:gd name="T57" fmla="*/ 6 h 65"/>
                    <a:gd name="T58" fmla="*/ 55 w 63"/>
                    <a:gd name="T59" fmla="*/ 10 h 65"/>
                    <a:gd name="T60" fmla="*/ 57 w 63"/>
                    <a:gd name="T61" fmla="*/ 13 h 65"/>
                    <a:gd name="T62" fmla="*/ 61 w 63"/>
                    <a:gd name="T63" fmla="*/ 19 h 65"/>
                    <a:gd name="T64" fmla="*/ 63 w 63"/>
                    <a:gd name="T65" fmla="*/ 25 h 65"/>
                    <a:gd name="T66" fmla="*/ 63 w 63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3"/>
                      </a:move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4" name="Freeform 832"/>
                <p:cNvSpPr>
                  <a:spLocks/>
                </p:cNvSpPr>
                <p:nvPr/>
              </p:nvSpPr>
              <p:spPr bwMode="auto">
                <a:xfrm>
                  <a:off x="4678" y="2522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3 w 65"/>
                    <a:gd name="T3" fmla="*/ 39 h 65"/>
                    <a:gd name="T4" fmla="*/ 61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39 w 65"/>
                    <a:gd name="T15" fmla="*/ 65 h 65"/>
                    <a:gd name="T16" fmla="*/ 31 w 65"/>
                    <a:gd name="T17" fmla="*/ 65 h 65"/>
                    <a:gd name="T18" fmla="*/ 25 w 65"/>
                    <a:gd name="T19" fmla="*/ 65 h 65"/>
                    <a:gd name="T20" fmla="*/ 19 w 65"/>
                    <a:gd name="T21" fmla="*/ 63 h 65"/>
                    <a:gd name="T22" fmla="*/ 13 w 65"/>
                    <a:gd name="T23" fmla="*/ 59 h 65"/>
                    <a:gd name="T24" fmla="*/ 9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5 h 65"/>
                    <a:gd name="T30" fmla="*/ 0 w 65"/>
                    <a:gd name="T31" fmla="*/ 39 h 65"/>
                    <a:gd name="T32" fmla="*/ 0 w 65"/>
                    <a:gd name="T33" fmla="*/ 34 h 65"/>
                    <a:gd name="T34" fmla="*/ 0 w 65"/>
                    <a:gd name="T35" fmla="*/ 28 h 65"/>
                    <a:gd name="T36" fmla="*/ 2 w 65"/>
                    <a:gd name="T37" fmla="*/ 20 h 65"/>
                    <a:gd name="T38" fmla="*/ 6 w 65"/>
                    <a:gd name="T39" fmla="*/ 16 h 65"/>
                    <a:gd name="T40" fmla="*/ 9 w 65"/>
                    <a:gd name="T41" fmla="*/ 10 h 65"/>
                    <a:gd name="T42" fmla="*/ 13 w 65"/>
                    <a:gd name="T43" fmla="*/ 6 h 65"/>
                    <a:gd name="T44" fmla="*/ 19 w 65"/>
                    <a:gd name="T45" fmla="*/ 4 h 65"/>
                    <a:gd name="T46" fmla="*/ 25 w 65"/>
                    <a:gd name="T47" fmla="*/ 2 h 65"/>
                    <a:gd name="T48" fmla="*/ 31 w 65"/>
                    <a:gd name="T49" fmla="*/ 0 h 65"/>
                    <a:gd name="T50" fmla="*/ 39 w 65"/>
                    <a:gd name="T51" fmla="*/ 2 h 65"/>
                    <a:gd name="T52" fmla="*/ 45 w 65"/>
                    <a:gd name="T53" fmla="*/ 4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6 h 65"/>
                    <a:gd name="T60" fmla="*/ 61 w 65"/>
                    <a:gd name="T61" fmla="*/ 20 h 65"/>
                    <a:gd name="T62" fmla="*/ 63 w 65"/>
                    <a:gd name="T63" fmla="*/ 28 h 65"/>
                    <a:gd name="T64" fmla="*/ 65 w 65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4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8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5" name="Freeform 833"/>
                <p:cNvSpPr>
                  <a:spLocks/>
                </p:cNvSpPr>
                <p:nvPr/>
              </p:nvSpPr>
              <p:spPr bwMode="auto">
                <a:xfrm>
                  <a:off x="4678" y="2522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5 w 65"/>
                    <a:gd name="T3" fmla="*/ 34 h 65"/>
                    <a:gd name="T4" fmla="*/ 63 w 65"/>
                    <a:gd name="T5" fmla="*/ 39 h 65"/>
                    <a:gd name="T6" fmla="*/ 61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39 w 65"/>
                    <a:gd name="T17" fmla="*/ 65 h 65"/>
                    <a:gd name="T18" fmla="*/ 31 w 65"/>
                    <a:gd name="T19" fmla="*/ 65 h 65"/>
                    <a:gd name="T20" fmla="*/ 25 w 65"/>
                    <a:gd name="T21" fmla="*/ 65 h 65"/>
                    <a:gd name="T22" fmla="*/ 19 w 65"/>
                    <a:gd name="T23" fmla="*/ 63 h 65"/>
                    <a:gd name="T24" fmla="*/ 13 w 65"/>
                    <a:gd name="T25" fmla="*/ 59 h 65"/>
                    <a:gd name="T26" fmla="*/ 9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5 h 65"/>
                    <a:gd name="T32" fmla="*/ 0 w 65"/>
                    <a:gd name="T33" fmla="*/ 39 h 65"/>
                    <a:gd name="T34" fmla="*/ 0 w 65"/>
                    <a:gd name="T35" fmla="*/ 34 h 65"/>
                    <a:gd name="T36" fmla="*/ 0 w 65"/>
                    <a:gd name="T37" fmla="*/ 28 h 65"/>
                    <a:gd name="T38" fmla="*/ 2 w 65"/>
                    <a:gd name="T39" fmla="*/ 20 h 65"/>
                    <a:gd name="T40" fmla="*/ 6 w 65"/>
                    <a:gd name="T41" fmla="*/ 16 h 65"/>
                    <a:gd name="T42" fmla="*/ 9 w 65"/>
                    <a:gd name="T43" fmla="*/ 10 h 65"/>
                    <a:gd name="T44" fmla="*/ 13 w 65"/>
                    <a:gd name="T45" fmla="*/ 6 h 65"/>
                    <a:gd name="T46" fmla="*/ 19 w 65"/>
                    <a:gd name="T47" fmla="*/ 4 h 65"/>
                    <a:gd name="T48" fmla="*/ 25 w 65"/>
                    <a:gd name="T49" fmla="*/ 2 h 65"/>
                    <a:gd name="T50" fmla="*/ 31 w 65"/>
                    <a:gd name="T51" fmla="*/ 0 h 65"/>
                    <a:gd name="T52" fmla="*/ 39 w 65"/>
                    <a:gd name="T53" fmla="*/ 2 h 65"/>
                    <a:gd name="T54" fmla="*/ 45 w 65"/>
                    <a:gd name="T55" fmla="*/ 4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6 h 65"/>
                    <a:gd name="T62" fmla="*/ 61 w 65"/>
                    <a:gd name="T63" fmla="*/ 20 h 65"/>
                    <a:gd name="T64" fmla="*/ 63 w 65"/>
                    <a:gd name="T65" fmla="*/ 28 h 65"/>
                    <a:gd name="T66" fmla="*/ 65 w 65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4"/>
                      </a:moveTo>
                      <a:lnTo>
                        <a:pt x="65" y="34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8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6" name="Freeform 834"/>
                <p:cNvSpPr>
                  <a:spLocks/>
                </p:cNvSpPr>
                <p:nvPr/>
              </p:nvSpPr>
              <p:spPr bwMode="auto">
                <a:xfrm>
                  <a:off x="4650" y="2508"/>
                  <a:ext cx="63" cy="65"/>
                </a:xfrm>
                <a:custGeom>
                  <a:avLst/>
                  <a:gdLst>
                    <a:gd name="T0" fmla="*/ 0 w 63"/>
                    <a:gd name="T1" fmla="*/ 34 h 65"/>
                    <a:gd name="T2" fmla="*/ 0 w 63"/>
                    <a:gd name="T3" fmla="*/ 26 h 65"/>
                    <a:gd name="T4" fmla="*/ 2 w 63"/>
                    <a:gd name="T5" fmla="*/ 20 h 65"/>
                    <a:gd name="T6" fmla="*/ 4 w 63"/>
                    <a:gd name="T7" fmla="*/ 16 h 65"/>
                    <a:gd name="T8" fmla="*/ 8 w 63"/>
                    <a:gd name="T9" fmla="*/ 10 h 65"/>
                    <a:gd name="T10" fmla="*/ 14 w 63"/>
                    <a:gd name="T11" fmla="*/ 6 h 65"/>
                    <a:gd name="T12" fmla="*/ 20 w 63"/>
                    <a:gd name="T13" fmla="*/ 4 h 65"/>
                    <a:gd name="T14" fmla="*/ 26 w 63"/>
                    <a:gd name="T15" fmla="*/ 2 h 65"/>
                    <a:gd name="T16" fmla="*/ 32 w 63"/>
                    <a:gd name="T17" fmla="*/ 0 h 65"/>
                    <a:gd name="T18" fmla="*/ 37 w 63"/>
                    <a:gd name="T19" fmla="*/ 2 h 65"/>
                    <a:gd name="T20" fmla="*/ 43 w 63"/>
                    <a:gd name="T21" fmla="*/ 4 h 65"/>
                    <a:gd name="T22" fmla="*/ 49 w 63"/>
                    <a:gd name="T23" fmla="*/ 6 h 65"/>
                    <a:gd name="T24" fmla="*/ 53 w 63"/>
                    <a:gd name="T25" fmla="*/ 10 h 65"/>
                    <a:gd name="T26" fmla="*/ 57 w 63"/>
                    <a:gd name="T27" fmla="*/ 16 h 65"/>
                    <a:gd name="T28" fmla="*/ 61 w 63"/>
                    <a:gd name="T29" fmla="*/ 20 h 65"/>
                    <a:gd name="T30" fmla="*/ 63 w 63"/>
                    <a:gd name="T31" fmla="*/ 26 h 65"/>
                    <a:gd name="T32" fmla="*/ 63 w 63"/>
                    <a:gd name="T33" fmla="*/ 34 h 65"/>
                    <a:gd name="T34" fmla="*/ 63 w 63"/>
                    <a:gd name="T35" fmla="*/ 40 h 65"/>
                    <a:gd name="T36" fmla="*/ 61 w 63"/>
                    <a:gd name="T37" fmla="*/ 46 h 65"/>
                    <a:gd name="T38" fmla="*/ 57 w 63"/>
                    <a:gd name="T39" fmla="*/ 51 h 65"/>
                    <a:gd name="T40" fmla="*/ 53 w 63"/>
                    <a:gd name="T41" fmla="*/ 55 h 65"/>
                    <a:gd name="T42" fmla="*/ 49 w 63"/>
                    <a:gd name="T43" fmla="*/ 59 h 65"/>
                    <a:gd name="T44" fmla="*/ 43 w 63"/>
                    <a:gd name="T45" fmla="*/ 63 h 65"/>
                    <a:gd name="T46" fmla="*/ 37 w 63"/>
                    <a:gd name="T47" fmla="*/ 65 h 65"/>
                    <a:gd name="T48" fmla="*/ 32 w 63"/>
                    <a:gd name="T49" fmla="*/ 65 h 65"/>
                    <a:gd name="T50" fmla="*/ 26 w 63"/>
                    <a:gd name="T51" fmla="*/ 65 h 65"/>
                    <a:gd name="T52" fmla="*/ 20 w 63"/>
                    <a:gd name="T53" fmla="*/ 63 h 65"/>
                    <a:gd name="T54" fmla="*/ 14 w 63"/>
                    <a:gd name="T55" fmla="*/ 59 h 65"/>
                    <a:gd name="T56" fmla="*/ 8 w 63"/>
                    <a:gd name="T57" fmla="*/ 55 h 65"/>
                    <a:gd name="T58" fmla="*/ 4 w 63"/>
                    <a:gd name="T59" fmla="*/ 51 h 65"/>
                    <a:gd name="T60" fmla="*/ 2 w 63"/>
                    <a:gd name="T61" fmla="*/ 46 h 65"/>
                    <a:gd name="T62" fmla="*/ 0 w 63"/>
                    <a:gd name="T63" fmla="*/ 40 h 65"/>
                    <a:gd name="T64" fmla="*/ 0 w 63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4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7" name="Freeform 835"/>
                <p:cNvSpPr>
                  <a:spLocks/>
                </p:cNvSpPr>
                <p:nvPr/>
              </p:nvSpPr>
              <p:spPr bwMode="auto">
                <a:xfrm>
                  <a:off x="4650" y="2508"/>
                  <a:ext cx="63" cy="65"/>
                </a:xfrm>
                <a:custGeom>
                  <a:avLst/>
                  <a:gdLst>
                    <a:gd name="T0" fmla="*/ 0 w 63"/>
                    <a:gd name="T1" fmla="*/ 34 h 65"/>
                    <a:gd name="T2" fmla="*/ 0 w 63"/>
                    <a:gd name="T3" fmla="*/ 34 h 65"/>
                    <a:gd name="T4" fmla="*/ 0 w 63"/>
                    <a:gd name="T5" fmla="*/ 26 h 65"/>
                    <a:gd name="T6" fmla="*/ 2 w 63"/>
                    <a:gd name="T7" fmla="*/ 20 h 65"/>
                    <a:gd name="T8" fmla="*/ 4 w 63"/>
                    <a:gd name="T9" fmla="*/ 16 h 65"/>
                    <a:gd name="T10" fmla="*/ 8 w 63"/>
                    <a:gd name="T11" fmla="*/ 10 h 65"/>
                    <a:gd name="T12" fmla="*/ 14 w 63"/>
                    <a:gd name="T13" fmla="*/ 6 h 65"/>
                    <a:gd name="T14" fmla="*/ 20 w 63"/>
                    <a:gd name="T15" fmla="*/ 4 h 65"/>
                    <a:gd name="T16" fmla="*/ 26 w 63"/>
                    <a:gd name="T17" fmla="*/ 2 h 65"/>
                    <a:gd name="T18" fmla="*/ 32 w 63"/>
                    <a:gd name="T19" fmla="*/ 0 h 65"/>
                    <a:gd name="T20" fmla="*/ 37 w 63"/>
                    <a:gd name="T21" fmla="*/ 2 h 65"/>
                    <a:gd name="T22" fmla="*/ 43 w 63"/>
                    <a:gd name="T23" fmla="*/ 4 h 65"/>
                    <a:gd name="T24" fmla="*/ 49 w 63"/>
                    <a:gd name="T25" fmla="*/ 6 h 65"/>
                    <a:gd name="T26" fmla="*/ 53 w 63"/>
                    <a:gd name="T27" fmla="*/ 10 h 65"/>
                    <a:gd name="T28" fmla="*/ 57 w 63"/>
                    <a:gd name="T29" fmla="*/ 16 h 65"/>
                    <a:gd name="T30" fmla="*/ 61 w 63"/>
                    <a:gd name="T31" fmla="*/ 20 h 65"/>
                    <a:gd name="T32" fmla="*/ 63 w 63"/>
                    <a:gd name="T33" fmla="*/ 26 h 65"/>
                    <a:gd name="T34" fmla="*/ 63 w 63"/>
                    <a:gd name="T35" fmla="*/ 34 h 65"/>
                    <a:gd name="T36" fmla="*/ 63 w 63"/>
                    <a:gd name="T37" fmla="*/ 40 h 65"/>
                    <a:gd name="T38" fmla="*/ 61 w 63"/>
                    <a:gd name="T39" fmla="*/ 46 h 65"/>
                    <a:gd name="T40" fmla="*/ 57 w 63"/>
                    <a:gd name="T41" fmla="*/ 51 h 65"/>
                    <a:gd name="T42" fmla="*/ 53 w 63"/>
                    <a:gd name="T43" fmla="*/ 55 h 65"/>
                    <a:gd name="T44" fmla="*/ 49 w 63"/>
                    <a:gd name="T45" fmla="*/ 59 h 65"/>
                    <a:gd name="T46" fmla="*/ 43 w 63"/>
                    <a:gd name="T47" fmla="*/ 63 h 65"/>
                    <a:gd name="T48" fmla="*/ 37 w 63"/>
                    <a:gd name="T49" fmla="*/ 65 h 65"/>
                    <a:gd name="T50" fmla="*/ 32 w 63"/>
                    <a:gd name="T51" fmla="*/ 65 h 65"/>
                    <a:gd name="T52" fmla="*/ 26 w 63"/>
                    <a:gd name="T53" fmla="*/ 65 h 65"/>
                    <a:gd name="T54" fmla="*/ 20 w 63"/>
                    <a:gd name="T55" fmla="*/ 63 h 65"/>
                    <a:gd name="T56" fmla="*/ 14 w 63"/>
                    <a:gd name="T57" fmla="*/ 59 h 65"/>
                    <a:gd name="T58" fmla="*/ 8 w 63"/>
                    <a:gd name="T59" fmla="*/ 55 h 65"/>
                    <a:gd name="T60" fmla="*/ 4 w 63"/>
                    <a:gd name="T61" fmla="*/ 51 h 65"/>
                    <a:gd name="T62" fmla="*/ 2 w 63"/>
                    <a:gd name="T63" fmla="*/ 46 h 65"/>
                    <a:gd name="T64" fmla="*/ 0 w 63"/>
                    <a:gd name="T65" fmla="*/ 40 h 65"/>
                    <a:gd name="T66" fmla="*/ 0 w 63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4"/>
                      </a:move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8" name="Freeform 836"/>
                <p:cNvSpPr>
                  <a:spLocks/>
                </p:cNvSpPr>
                <p:nvPr/>
              </p:nvSpPr>
              <p:spPr bwMode="auto">
                <a:xfrm>
                  <a:off x="4591" y="2575"/>
                  <a:ext cx="65" cy="65"/>
                </a:xfrm>
                <a:custGeom>
                  <a:avLst/>
                  <a:gdLst>
                    <a:gd name="T0" fmla="*/ 65 w 65"/>
                    <a:gd name="T1" fmla="*/ 32 h 65"/>
                    <a:gd name="T2" fmla="*/ 65 w 65"/>
                    <a:gd name="T3" fmla="*/ 40 h 65"/>
                    <a:gd name="T4" fmla="*/ 63 w 65"/>
                    <a:gd name="T5" fmla="*/ 46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39 w 65"/>
                    <a:gd name="T15" fmla="*/ 63 h 65"/>
                    <a:gd name="T16" fmla="*/ 31 w 65"/>
                    <a:gd name="T17" fmla="*/ 65 h 65"/>
                    <a:gd name="T18" fmla="*/ 26 w 65"/>
                    <a:gd name="T19" fmla="*/ 63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6 h 65"/>
                    <a:gd name="T30" fmla="*/ 2 w 65"/>
                    <a:gd name="T31" fmla="*/ 40 h 65"/>
                    <a:gd name="T32" fmla="*/ 0 w 65"/>
                    <a:gd name="T33" fmla="*/ 32 h 65"/>
                    <a:gd name="T34" fmla="*/ 2 w 65"/>
                    <a:gd name="T35" fmla="*/ 26 h 65"/>
                    <a:gd name="T36" fmla="*/ 2 w 65"/>
                    <a:gd name="T37" fmla="*/ 20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2 h 65"/>
                    <a:gd name="T46" fmla="*/ 26 w 65"/>
                    <a:gd name="T47" fmla="*/ 0 h 65"/>
                    <a:gd name="T48" fmla="*/ 31 w 65"/>
                    <a:gd name="T49" fmla="*/ 0 h 65"/>
                    <a:gd name="T50" fmla="*/ 39 w 65"/>
                    <a:gd name="T51" fmla="*/ 0 h 65"/>
                    <a:gd name="T52" fmla="*/ 45 w 65"/>
                    <a:gd name="T53" fmla="*/ 2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3 w 65"/>
                    <a:gd name="T61" fmla="*/ 20 h 65"/>
                    <a:gd name="T62" fmla="*/ 65 w 65"/>
                    <a:gd name="T63" fmla="*/ 26 h 65"/>
                    <a:gd name="T64" fmla="*/ 65 w 65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2"/>
                      </a:move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39" name="Freeform 837"/>
                <p:cNvSpPr>
                  <a:spLocks/>
                </p:cNvSpPr>
                <p:nvPr/>
              </p:nvSpPr>
              <p:spPr bwMode="auto">
                <a:xfrm>
                  <a:off x="4591" y="2575"/>
                  <a:ext cx="65" cy="65"/>
                </a:xfrm>
                <a:custGeom>
                  <a:avLst/>
                  <a:gdLst>
                    <a:gd name="T0" fmla="*/ 65 w 65"/>
                    <a:gd name="T1" fmla="*/ 32 h 65"/>
                    <a:gd name="T2" fmla="*/ 65 w 65"/>
                    <a:gd name="T3" fmla="*/ 32 h 65"/>
                    <a:gd name="T4" fmla="*/ 65 w 65"/>
                    <a:gd name="T5" fmla="*/ 40 h 65"/>
                    <a:gd name="T6" fmla="*/ 63 w 65"/>
                    <a:gd name="T7" fmla="*/ 46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39 w 65"/>
                    <a:gd name="T17" fmla="*/ 63 h 65"/>
                    <a:gd name="T18" fmla="*/ 31 w 65"/>
                    <a:gd name="T19" fmla="*/ 65 h 65"/>
                    <a:gd name="T20" fmla="*/ 26 w 65"/>
                    <a:gd name="T21" fmla="*/ 63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6 h 65"/>
                    <a:gd name="T32" fmla="*/ 2 w 65"/>
                    <a:gd name="T33" fmla="*/ 40 h 65"/>
                    <a:gd name="T34" fmla="*/ 0 w 65"/>
                    <a:gd name="T35" fmla="*/ 32 h 65"/>
                    <a:gd name="T36" fmla="*/ 2 w 65"/>
                    <a:gd name="T37" fmla="*/ 26 h 65"/>
                    <a:gd name="T38" fmla="*/ 2 w 65"/>
                    <a:gd name="T39" fmla="*/ 20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2 h 65"/>
                    <a:gd name="T48" fmla="*/ 26 w 65"/>
                    <a:gd name="T49" fmla="*/ 0 h 65"/>
                    <a:gd name="T50" fmla="*/ 31 w 65"/>
                    <a:gd name="T51" fmla="*/ 0 h 65"/>
                    <a:gd name="T52" fmla="*/ 39 w 65"/>
                    <a:gd name="T53" fmla="*/ 0 h 65"/>
                    <a:gd name="T54" fmla="*/ 45 w 65"/>
                    <a:gd name="T55" fmla="*/ 2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3 w 65"/>
                    <a:gd name="T63" fmla="*/ 20 h 65"/>
                    <a:gd name="T64" fmla="*/ 65 w 65"/>
                    <a:gd name="T65" fmla="*/ 26 h 65"/>
                    <a:gd name="T66" fmla="*/ 65 w 65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2"/>
                      </a:move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0" name="Freeform 838"/>
                <p:cNvSpPr>
                  <a:spLocks/>
                </p:cNvSpPr>
                <p:nvPr/>
              </p:nvSpPr>
              <p:spPr bwMode="auto">
                <a:xfrm>
                  <a:off x="4591" y="2516"/>
                  <a:ext cx="65" cy="63"/>
                </a:xfrm>
                <a:custGeom>
                  <a:avLst/>
                  <a:gdLst>
                    <a:gd name="T0" fmla="*/ 65 w 65"/>
                    <a:gd name="T1" fmla="*/ 32 h 63"/>
                    <a:gd name="T2" fmla="*/ 65 w 65"/>
                    <a:gd name="T3" fmla="*/ 38 h 63"/>
                    <a:gd name="T4" fmla="*/ 63 w 65"/>
                    <a:gd name="T5" fmla="*/ 43 h 63"/>
                    <a:gd name="T6" fmla="*/ 59 w 65"/>
                    <a:gd name="T7" fmla="*/ 49 h 63"/>
                    <a:gd name="T8" fmla="*/ 55 w 65"/>
                    <a:gd name="T9" fmla="*/ 55 h 63"/>
                    <a:gd name="T10" fmla="*/ 51 w 65"/>
                    <a:gd name="T11" fmla="*/ 57 h 63"/>
                    <a:gd name="T12" fmla="*/ 45 w 65"/>
                    <a:gd name="T13" fmla="*/ 61 h 63"/>
                    <a:gd name="T14" fmla="*/ 39 w 65"/>
                    <a:gd name="T15" fmla="*/ 63 h 63"/>
                    <a:gd name="T16" fmla="*/ 31 w 65"/>
                    <a:gd name="T17" fmla="*/ 63 h 63"/>
                    <a:gd name="T18" fmla="*/ 26 w 65"/>
                    <a:gd name="T19" fmla="*/ 63 h 63"/>
                    <a:gd name="T20" fmla="*/ 20 w 65"/>
                    <a:gd name="T21" fmla="*/ 61 h 63"/>
                    <a:gd name="T22" fmla="*/ 14 w 65"/>
                    <a:gd name="T23" fmla="*/ 57 h 63"/>
                    <a:gd name="T24" fmla="*/ 10 w 65"/>
                    <a:gd name="T25" fmla="*/ 55 h 63"/>
                    <a:gd name="T26" fmla="*/ 6 w 65"/>
                    <a:gd name="T27" fmla="*/ 49 h 63"/>
                    <a:gd name="T28" fmla="*/ 2 w 65"/>
                    <a:gd name="T29" fmla="*/ 43 h 63"/>
                    <a:gd name="T30" fmla="*/ 2 w 65"/>
                    <a:gd name="T31" fmla="*/ 38 h 63"/>
                    <a:gd name="T32" fmla="*/ 0 w 65"/>
                    <a:gd name="T33" fmla="*/ 32 h 63"/>
                    <a:gd name="T34" fmla="*/ 2 w 65"/>
                    <a:gd name="T35" fmla="*/ 26 h 63"/>
                    <a:gd name="T36" fmla="*/ 2 w 65"/>
                    <a:gd name="T37" fmla="*/ 20 h 63"/>
                    <a:gd name="T38" fmla="*/ 6 w 65"/>
                    <a:gd name="T39" fmla="*/ 14 h 63"/>
                    <a:gd name="T40" fmla="*/ 10 w 65"/>
                    <a:gd name="T41" fmla="*/ 8 h 63"/>
                    <a:gd name="T42" fmla="*/ 14 w 65"/>
                    <a:gd name="T43" fmla="*/ 6 h 63"/>
                    <a:gd name="T44" fmla="*/ 20 w 65"/>
                    <a:gd name="T45" fmla="*/ 2 h 63"/>
                    <a:gd name="T46" fmla="*/ 26 w 65"/>
                    <a:gd name="T47" fmla="*/ 0 h 63"/>
                    <a:gd name="T48" fmla="*/ 31 w 65"/>
                    <a:gd name="T49" fmla="*/ 0 h 63"/>
                    <a:gd name="T50" fmla="*/ 39 w 65"/>
                    <a:gd name="T51" fmla="*/ 0 h 63"/>
                    <a:gd name="T52" fmla="*/ 45 w 65"/>
                    <a:gd name="T53" fmla="*/ 2 h 63"/>
                    <a:gd name="T54" fmla="*/ 51 w 65"/>
                    <a:gd name="T55" fmla="*/ 6 h 63"/>
                    <a:gd name="T56" fmla="*/ 55 w 65"/>
                    <a:gd name="T57" fmla="*/ 8 h 63"/>
                    <a:gd name="T58" fmla="*/ 59 w 65"/>
                    <a:gd name="T59" fmla="*/ 14 h 63"/>
                    <a:gd name="T60" fmla="*/ 63 w 65"/>
                    <a:gd name="T61" fmla="*/ 20 h 63"/>
                    <a:gd name="T62" fmla="*/ 65 w 65"/>
                    <a:gd name="T63" fmla="*/ 26 h 63"/>
                    <a:gd name="T64" fmla="*/ 65 w 65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65" y="32"/>
                      </a:moveTo>
                      <a:lnTo>
                        <a:pt x="65" y="38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1" name="Freeform 839"/>
                <p:cNvSpPr>
                  <a:spLocks/>
                </p:cNvSpPr>
                <p:nvPr/>
              </p:nvSpPr>
              <p:spPr bwMode="auto">
                <a:xfrm>
                  <a:off x="4591" y="2516"/>
                  <a:ext cx="65" cy="63"/>
                </a:xfrm>
                <a:custGeom>
                  <a:avLst/>
                  <a:gdLst>
                    <a:gd name="T0" fmla="*/ 65 w 65"/>
                    <a:gd name="T1" fmla="*/ 32 h 63"/>
                    <a:gd name="T2" fmla="*/ 65 w 65"/>
                    <a:gd name="T3" fmla="*/ 32 h 63"/>
                    <a:gd name="T4" fmla="*/ 65 w 65"/>
                    <a:gd name="T5" fmla="*/ 38 h 63"/>
                    <a:gd name="T6" fmla="*/ 63 w 65"/>
                    <a:gd name="T7" fmla="*/ 43 h 63"/>
                    <a:gd name="T8" fmla="*/ 59 w 65"/>
                    <a:gd name="T9" fmla="*/ 49 h 63"/>
                    <a:gd name="T10" fmla="*/ 55 w 65"/>
                    <a:gd name="T11" fmla="*/ 55 h 63"/>
                    <a:gd name="T12" fmla="*/ 51 w 65"/>
                    <a:gd name="T13" fmla="*/ 57 h 63"/>
                    <a:gd name="T14" fmla="*/ 45 w 65"/>
                    <a:gd name="T15" fmla="*/ 61 h 63"/>
                    <a:gd name="T16" fmla="*/ 39 w 65"/>
                    <a:gd name="T17" fmla="*/ 63 h 63"/>
                    <a:gd name="T18" fmla="*/ 31 w 65"/>
                    <a:gd name="T19" fmla="*/ 63 h 63"/>
                    <a:gd name="T20" fmla="*/ 26 w 65"/>
                    <a:gd name="T21" fmla="*/ 63 h 63"/>
                    <a:gd name="T22" fmla="*/ 20 w 65"/>
                    <a:gd name="T23" fmla="*/ 61 h 63"/>
                    <a:gd name="T24" fmla="*/ 14 w 65"/>
                    <a:gd name="T25" fmla="*/ 57 h 63"/>
                    <a:gd name="T26" fmla="*/ 10 w 65"/>
                    <a:gd name="T27" fmla="*/ 55 h 63"/>
                    <a:gd name="T28" fmla="*/ 6 w 65"/>
                    <a:gd name="T29" fmla="*/ 49 h 63"/>
                    <a:gd name="T30" fmla="*/ 2 w 65"/>
                    <a:gd name="T31" fmla="*/ 43 h 63"/>
                    <a:gd name="T32" fmla="*/ 2 w 65"/>
                    <a:gd name="T33" fmla="*/ 38 h 63"/>
                    <a:gd name="T34" fmla="*/ 0 w 65"/>
                    <a:gd name="T35" fmla="*/ 32 h 63"/>
                    <a:gd name="T36" fmla="*/ 2 w 65"/>
                    <a:gd name="T37" fmla="*/ 26 h 63"/>
                    <a:gd name="T38" fmla="*/ 2 w 65"/>
                    <a:gd name="T39" fmla="*/ 20 h 63"/>
                    <a:gd name="T40" fmla="*/ 6 w 65"/>
                    <a:gd name="T41" fmla="*/ 14 h 63"/>
                    <a:gd name="T42" fmla="*/ 10 w 65"/>
                    <a:gd name="T43" fmla="*/ 8 h 63"/>
                    <a:gd name="T44" fmla="*/ 14 w 65"/>
                    <a:gd name="T45" fmla="*/ 6 h 63"/>
                    <a:gd name="T46" fmla="*/ 20 w 65"/>
                    <a:gd name="T47" fmla="*/ 2 h 63"/>
                    <a:gd name="T48" fmla="*/ 26 w 65"/>
                    <a:gd name="T49" fmla="*/ 0 h 63"/>
                    <a:gd name="T50" fmla="*/ 31 w 65"/>
                    <a:gd name="T51" fmla="*/ 0 h 63"/>
                    <a:gd name="T52" fmla="*/ 39 w 65"/>
                    <a:gd name="T53" fmla="*/ 0 h 63"/>
                    <a:gd name="T54" fmla="*/ 45 w 65"/>
                    <a:gd name="T55" fmla="*/ 2 h 63"/>
                    <a:gd name="T56" fmla="*/ 51 w 65"/>
                    <a:gd name="T57" fmla="*/ 6 h 63"/>
                    <a:gd name="T58" fmla="*/ 55 w 65"/>
                    <a:gd name="T59" fmla="*/ 8 h 63"/>
                    <a:gd name="T60" fmla="*/ 59 w 65"/>
                    <a:gd name="T61" fmla="*/ 14 h 63"/>
                    <a:gd name="T62" fmla="*/ 63 w 65"/>
                    <a:gd name="T63" fmla="*/ 20 h 63"/>
                    <a:gd name="T64" fmla="*/ 65 w 65"/>
                    <a:gd name="T65" fmla="*/ 26 h 63"/>
                    <a:gd name="T66" fmla="*/ 65 w 65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65" y="32"/>
                      </a:move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2" name="Freeform 840"/>
                <p:cNvSpPr>
                  <a:spLocks/>
                </p:cNvSpPr>
                <p:nvPr/>
              </p:nvSpPr>
              <p:spPr bwMode="auto">
                <a:xfrm>
                  <a:off x="4605" y="2485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2 w 65"/>
                    <a:gd name="T3" fmla="*/ 23 h 63"/>
                    <a:gd name="T4" fmla="*/ 2 w 65"/>
                    <a:gd name="T5" fmla="*/ 19 h 63"/>
                    <a:gd name="T6" fmla="*/ 6 w 65"/>
                    <a:gd name="T7" fmla="*/ 13 h 63"/>
                    <a:gd name="T8" fmla="*/ 10 w 65"/>
                    <a:gd name="T9" fmla="*/ 8 h 63"/>
                    <a:gd name="T10" fmla="*/ 16 w 65"/>
                    <a:gd name="T11" fmla="*/ 4 h 63"/>
                    <a:gd name="T12" fmla="*/ 19 w 65"/>
                    <a:gd name="T13" fmla="*/ 2 h 63"/>
                    <a:gd name="T14" fmla="*/ 25 w 65"/>
                    <a:gd name="T15" fmla="*/ 0 h 63"/>
                    <a:gd name="T16" fmla="*/ 33 w 65"/>
                    <a:gd name="T17" fmla="*/ 0 h 63"/>
                    <a:gd name="T18" fmla="*/ 39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4 h 63"/>
                    <a:gd name="T24" fmla="*/ 55 w 65"/>
                    <a:gd name="T25" fmla="*/ 8 h 63"/>
                    <a:gd name="T26" fmla="*/ 59 w 65"/>
                    <a:gd name="T27" fmla="*/ 13 h 63"/>
                    <a:gd name="T28" fmla="*/ 63 w 65"/>
                    <a:gd name="T29" fmla="*/ 19 h 63"/>
                    <a:gd name="T30" fmla="*/ 65 w 65"/>
                    <a:gd name="T31" fmla="*/ 23 h 63"/>
                    <a:gd name="T32" fmla="*/ 65 w 65"/>
                    <a:gd name="T33" fmla="*/ 31 h 63"/>
                    <a:gd name="T34" fmla="*/ 65 w 65"/>
                    <a:gd name="T35" fmla="*/ 37 h 63"/>
                    <a:gd name="T36" fmla="*/ 63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3 h 63"/>
                    <a:gd name="T42" fmla="*/ 51 w 65"/>
                    <a:gd name="T43" fmla="*/ 57 h 63"/>
                    <a:gd name="T44" fmla="*/ 45 w 65"/>
                    <a:gd name="T45" fmla="*/ 61 h 63"/>
                    <a:gd name="T46" fmla="*/ 39 w 65"/>
                    <a:gd name="T47" fmla="*/ 63 h 63"/>
                    <a:gd name="T48" fmla="*/ 33 w 65"/>
                    <a:gd name="T49" fmla="*/ 63 h 63"/>
                    <a:gd name="T50" fmla="*/ 25 w 65"/>
                    <a:gd name="T51" fmla="*/ 63 h 63"/>
                    <a:gd name="T52" fmla="*/ 19 w 65"/>
                    <a:gd name="T53" fmla="*/ 61 h 63"/>
                    <a:gd name="T54" fmla="*/ 16 w 65"/>
                    <a:gd name="T55" fmla="*/ 57 h 63"/>
                    <a:gd name="T56" fmla="*/ 10 w 65"/>
                    <a:gd name="T57" fmla="*/ 53 h 63"/>
                    <a:gd name="T58" fmla="*/ 6 w 65"/>
                    <a:gd name="T59" fmla="*/ 49 h 63"/>
                    <a:gd name="T60" fmla="*/ 2 w 65"/>
                    <a:gd name="T61" fmla="*/ 43 h 63"/>
                    <a:gd name="T62" fmla="*/ 2 w 65"/>
                    <a:gd name="T63" fmla="*/ 37 h 63"/>
                    <a:gd name="T64" fmla="*/ 0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1"/>
                      </a:moveTo>
                      <a:lnTo>
                        <a:pt x="2" y="23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8"/>
                      </a:lnTo>
                      <a:lnTo>
                        <a:pt x="16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3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6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3" name="Freeform 841"/>
                <p:cNvSpPr>
                  <a:spLocks/>
                </p:cNvSpPr>
                <p:nvPr/>
              </p:nvSpPr>
              <p:spPr bwMode="auto">
                <a:xfrm>
                  <a:off x="4605" y="2485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31 h 63"/>
                    <a:gd name="T4" fmla="*/ 2 w 65"/>
                    <a:gd name="T5" fmla="*/ 23 h 63"/>
                    <a:gd name="T6" fmla="*/ 2 w 65"/>
                    <a:gd name="T7" fmla="*/ 19 h 63"/>
                    <a:gd name="T8" fmla="*/ 6 w 65"/>
                    <a:gd name="T9" fmla="*/ 13 h 63"/>
                    <a:gd name="T10" fmla="*/ 10 w 65"/>
                    <a:gd name="T11" fmla="*/ 8 h 63"/>
                    <a:gd name="T12" fmla="*/ 16 w 65"/>
                    <a:gd name="T13" fmla="*/ 4 h 63"/>
                    <a:gd name="T14" fmla="*/ 19 w 65"/>
                    <a:gd name="T15" fmla="*/ 2 h 63"/>
                    <a:gd name="T16" fmla="*/ 25 w 65"/>
                    <a:gd name="T17" fmla="*/ 0 h 63"/>
                    <a:gd name="T18" fmla="*/ 33 w 65"/>
                    <a:gd name="T19" fmla="*/ 0 h 63"/>
                    <a:gd name="T20" fmla="*/ 39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4 h 63"/>
                    <a:gd name="T26" fmla="*/ 55 w 65"/>
                    <a:gd name="T27" fmla="*/ 8 h 63"/>
                    <a:gd name="T28" fmla="*/ 59 w 65"/>
                    <a:gd name="T29" fmla="*/ 13 h 63"/>
                    <a:gd name="T30" fmla="*/ 63 w 65"/>
                    <a:gd name="T31" fmla="*/ 19 h 63"/>
                    <a:gd name="T32" fmla="*/ 65 w 65"/>
                    <a:gd name="T33" fmla="*/ 23 h 63"/>
                    <a:gd name="T34" fmla="*/ 65 w 65"/>
                    <a:gd name="T35" fmla="*/ 31 h 63"/>
                    <a:gd name="T36" fmla="*/ 65 w 65"/>
                    <a:gd name="T37" fmla="*/ 37 h 63"/>
                    <a:gd name="T38" fmla="*/ 63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3 h 63"/>
                    <a:gd name="T44" fmla="*/ 51 w 65"/>
                    <a:gd name="T45" fmla="*/ 57 h 63"/>
                    <a:gd name="T46" fmla="*/ 45 w 65"/>
                    <a:gd name="T47" fmla="*/ 61 h 63"/>
                    <a:gd name="T48" fmla="*/ 39 w 65"/>
                    <a:gd name="T49" fmla="*/ 63 h 63"/>
                    <a:gd name="T50" fmla="*/ 33 w 65"/>
                    <a:gd name="T51" fmla="*/ 63 h 63"/>
                    <a:gd name="T52" fmla="*/ 25 w 65"/>
                    <a:gd name="T53" fmla="*/ 63 h 63"/>
                    <a:gd name="T54" fmla="*/ 19 w 65"/>
                    <a:gd name="T55" fmla="*/ 61 h 63"/>
                    <a:gd name="T56" fmla="*/ 16 w 65"/>
                    <a:gd name="T57" fmla="*/ 57 h 63"/>
                    <a:gd name="T58" fmla="*/ 10 w 65"/>
                    <a:gd name="T59" fmla="*/ 53 h 63"/>
                    <a:gd name="T60" fmla="*/ 6 w 65"/>
                    <a:gd name="T61" fmla="*/ 49 h 63"/>
                    <a:gd name="T62" fmla="*/ 2 w 65"/>
                    <a:gd name="T63" fmla="*/ 43 h 63"/>
                    <a:gd name="T64" fmla="*/ 2 w 65"/>
                    <a:gd name="T65" fmla="*/ 37 h 63"/>
                    <a:gd name="T66" fmla="*/ 0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3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8"/>
                      </a:lnTo>
                      <a:lnTo>
                        <a:pt x="16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3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6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4" name="Freeform 842"/>
                <p:cNvSpPr>
                  <a:spLocks/>
                </p:cNvSpPr>
                <p:nvPr/>
              </p:nvSpPr>
              <p:spPr bwMode="auto">
                <a:xfrm>
                  <a:off x="4591" y="2433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24 w 63"/>
                    <a:gd name="T3" fmla="*/ 65 h 65"/>
                    <a:gd name="T4" fmla="*/ 20 w 63"/>
                    <a:gd name="T5" fmla="*/ 63 h 65"/>
                    <a:gd name="T6" fmla="*/ 14 w 63"/>
                    <a:gd name="T7" fmla="*/ 60 h 65"/>
                    <a:gd name="T8" fmla="*/ 8 w 63"/>
                    <a:gd name="T9" fmla="*/ 56 h 65"/>
                    <a:gd name="T10" fmla="*/ 4 w 63"/>
                    <a:gd name="T11" fmla="*/ 52 h 65"/>
                    <a:gd name="T12" fmla="*/ 2 w 63"/>
                    <a:gd name="T13" fmla="*/ 46 h 65"/>
                    <a:gd name="T14" fmla="*/ 0 w 63"/>
                    <a:gd name="T15" fmla="*/ 40 h 65"/>
                    <a:gd name="T16" fmla="*/ 0 w 63"/>
                    <a:gd name="T17" fmla="*/ 34 h 65"/>
                    <a:gd name="T18" fmla="*/ 0 w 63"/>
                    <a:gd name="T19" fmla="*/ 28 h 65"/>
                    <a:gd name="T20" fmla="*/ 2 w 63"/>
                    <a:gd name="T21" fmla="*/ 22 h 65"/>
                    <a:gd name="T22" fmla="*/ 4 w 63"/>
                    <a:gd name="T23" fmla="*/ 16 h 65"/>
                    <a:gd name="T24" fmla="*/ 8 w 63"/>
                    <a:gd name="T25" fmla="*/ 10 h 65"/>
                    <a:gd name="T26" fmla="*/ 14 w 63"/>
                    <a:gd name="T27" fmla="*/ 6 h 65"/>
                    <a:gd name="T28" fmla="*/ 20 w 63"/>
                    <a:gd name="T29" fmla="*/ 4 h 65"/>
                    <a:gd name="T30" fmla="*/ 24 w 63"/>
                    <a:gd name="T31" fmla="*/ 2 h 65"/>
                    <a:gd name="T32" fmla="*/ 31 w 63"/>
                    <a:gd name="T33" fmla="*/ 0 h 65"/>
                    <a:gd name="T34" fmla="*/ 37 w 63"/>
                    <a:gd name="T35" fmla="*/ 2 h 65"/>
                    <a:gd name="T36" fmla="*/ 43 w 63"/>
                    <a:gd name="T37" fmla="*/ 4 h 65"/>
                    <a:gd name="T38" fmla="*/ 49 w 63"/>
                    <a:gd name="T39" fmla="*/ 6 h 65"/>
                    <a:gd name="T40" fmla="*/ 53 w 63"/>
                    <a:gd name="T41" fmla="*/ 10 h 65"/>
                    <a:gd name="T42" fmla="*/ 57 w 63"/>
                    <a:gd name="T43" fmla="*/ 16 h 65"/>
                    <a:gd name="T44" fmla="*/ 61 w 63"/>
                    <a:gd name="T45" fmla="*/ 22 h 65"/>
                    <a:gd name="T46" fmla="*/ 63 w 63"/>
                    <a:gd name="T47" fmla="*/ 28 h 65"/>
                    <a:gd name="T48" fmla="*/ 63 w 63"/>
                    <a:gd name="T49" fmla="*/ 34 h 65"/>
                    <a:gd name="T50" fmla="*/ 63 w 63"/>
                    <a:gd name="T51" fmla="*/ 40 h 65"/>
                    <a:gd name="T52" fmla="*/ 61 w 63"/>
                    <a:gd name="T53" fmla="*/ 46 h 65"/>
                    <a:gd name="T54" fmla="*/ 57 w 63"/>
                    <a:gd name="T55" fmla="*/ 52 h 65"/>
                    <a:gd name="T56" fmla="*/ 53 w 63"/>
                    <a:gd name="T57" fmla="*/ 56 h 65"/>
                    <a:gd name="T58" fmla="*/ 49 w 63"/>
                    <a:gd name="T59" fmla="*/ 60 h 65"/>
                    <a:gd name="T60" fmla="*/ 43 w 63"/>
                    <a:gd name="T61" fmla="*/ 63 h 65"/>
                    <a:gd name="T62" fmla="*/ 37 w 63"/>
                    <a:gd name="T63" fmla="*/ 65 h 65"/>
                    <a:gd name="T64" fmla="*/ 31 w 63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65"/>
                      </a:moveTo>
                      <a:lnTo>
                        <a:pt x="24" y="65"/>
                      </a:lnTo>
                      <a:lnTo>
                        <a:pt x="20" y="63"/>
                      </a:lnTo>
                      <a:lnTo>
                        <a:pt x="14" y="60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4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2"/>
                      </a:lnTo>
                      <a:lnTo>
                        <a:pt x="53" y="56"/>
                      </a:lnTo>
                      <a:lnTo>
                        <a:pt x="49" y="60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5" name="Freeform 843"/>
                <p:cNvSpPr>
                  <a:spLocks/>
                </p:cNvSpPr>
                <p:nvPr/>
              </p:nvSpPr>
              <p:spPr bwMode="auto">
                <a:xfrm>
                  <a:off x="4591" y="2433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31 w 63"/>
                    <a:gd name="T3" fmla="*/ 65 h 65"/>
                    <a:gd name="T4" fmla="*/ 24 w 63"/>
                    <a:gd name="T5" fmla="*/ 65 h 65"/>
                    <a:gd name="T6" fmla="*/ 20 w 63"/>
                    <a:gd name="T7" fmla="*/ 63 h 65"/>
                    <a:gd name="T8" fmla="*/ 14 w 63"/>
                    <a:gd name="T9" fmla="*/ 60 h 65"/>
                    <a:gd name="T10" fmla="*/ 8 w 63"/>
                    <a:gd name="T11" fmla="*/ 56 h 65"/>
                    <a:gd name="T12" fmla="*/ 4 w 63"/>
                    <a:gd name="T13" fmla="*/ 52 h 65"/>
                    <a:gd name="T14" fmla="*/ 2 w 63"/>
                    <a:gd name="T15" fmla="*/ 46 h 65"/>
                    <a:gd name="T16" fmla="*/ 0 w 63"/>
                    <a:gd name="T17" fmla="*/ 40 h 65"/>
                    <a:gd name="T18" fmla="*/ 0 w 63"/>
                    <a:gd name="T19" fmla="*/ 34 h 65"/>
                    <a:gd name="T20" fmla="*/ 0 w 63"/>
                    <a:gd name="T21" fmla="*/ 28 h 65"/>
                    <a:gd name="T22" fmla="*/ 2 w 63"/>
                    <a:gd name="T23" fmla="*/ 22 h 65"/>
                    <a:gd name="T24" fmla="*/ 4 w 63"/>
                    <a:gd name="T25" fmla="*/ 16 h 65"/>
                    <a:gd name="T26" fmla="*/ 8 w 63"/>
                    <a:gd name="T27" fmla="*/ 10 h 65"/>
                    <a:gd name="T28" fmla="*/ 14 w 63"/>
                    <a:gd name="T29" fmla="*/ 6 h 65"/>
                    <a:gd name="T30" fmla="*/ 20 w 63"/>
                    <a:gd name="T31" fmla="*/ 4 h 65"/>
                    <a:gd name="T32" fmla="*/ 24 w 63"/>
                    <a:gd name="T33" fmla="*/ 2 h 65"/>
                    <a:gd name="T34" fmla="*/ 31 w 63"/>
                    <a:gd name="T35" fmla="*/ 0 h 65"/>
                    <a:gd name="T36" fmla="*/ 37 w 63"/>
                    <a:gd name="T37" fmla="*/ 2 h 65"/>
                    <a:gd name="T38" fmla="*/ 43 w 63"/>
                    <a:gd name="T39" fmla="*/ 4 h 65"/>
                    <a:gd name="T40" fmla="*/ 49 w 63"/>
                    <a:gd name="T41" fmla="*/ 6 h 65"/>
                    <a:gd name="T42" fmla="*/ 53 w 63"/>
                    <a:gd name="T43" fmla="*/ 10 h 65"/>
                    <a:gd name="T44" fmla="*/ 57 w 63"/>
                    <a:gd name="T45" fmla="*/ 16 h 65"/>
                    <a:gd name="T46" fmla="*/ 61 w 63"/>
                    <a:gd name="T47" fmla="*/ 22 h 65"/>
                    <a:gd name="T48" fmla="*/ 63 w 63"/>
                    <a:gd name="T49" fmla="*/ 28 h 65"/>
                    <a:gd name="T50" fmla="*/ 63 w 63"/>
                    <a:gd name="T51" fmla="*/ 34 h 65"/>
                    <a:gd name="T52" fmla="*/ 63 w 63"/>
                    <a:gd name="T53" fmla="*/ 40 h 65"/>
                    <a:gd name="T54" fmla="*/ 61 w 63"/>
                    <a:gd name="T55" fmla="*/ 46 h 65"/>
                    <a:gd name="T56" fmla="*/ 57 w 63"/>
                    <a:gd name="T57" fmla="*/ 52 h 65"/>
                    <a:gd name="T58" fmla="*/ 53 w 63"/>
                    <a:gd name="T59" fmla="*/ 56 h 65"/>
                    <a:gd name="T60" fmla="*/ 49 w 63"/>
                    <a:gd name="T61" fmla="*/ 60 h 65"/>
                    <a:gd name="T62" fmla="*/ 43 w 63"/>
                    <a:gd name="T63" fmla="*/ 63 h 65"/>
                    <a:gd name="T64" fmla="*/ 37 w 63"/>
                    <a:gd name="T65" fmla="*/ 65 h 65"/>
                    <a:gd name="T66" fmla="*/ 31 w 63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4" y="65"/>
                      </a:lnTo>
                      <a:lnTo>
                        <a:pt x="20" y="63"/>
                      </a:lnTo>
                      <a:lnTo>
                        <a:pt x="14" y="60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4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2"/>
                      </a:lnTo>
                      <a:lnTo>
                        <a:pt x="53" y="56"/>
                      </a:lnTo>
                      <a:lnTo>
                        <a:pt x="49" y="60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6" name="Freeform 844"/>
                <p:cNvSpPr>
                  <a:spLocks/>
                </p:cNvSpPr>
                <p:nvPr/>
              </p:nvSpPr>
              <p:spPr bwMode="auto">
                <a:xfrm>
                  <a:off x="4593" y="2337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6 w 65"/>
                    <a:gd name="T3" fmla="*/ 63 h 65"/>
                    <a:gd name="T4" fmla="*/ 20 w 65"/>
                    <a:gd name="T5" fmla="*/ 61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49 h 65"/>
                    <a:gd name="T12" fmla="*/ 2 w 65"/>
                    <a:gd name="T13" fmla="*/ 45 h 65"/>
                    <a:gd name="T14" fmla="*/ 0 w 65"/>
                    <a:gd name="T15" fmla="*/ 39 h 65"/>
                    <a:gd name="T16" fmla="*/ 0 w 65"/>
                    <a:gd name="T17" fmla="*/ 32 h 65"/>
                    <a:gd name="T18" fmla="*/ 0 w 65"/>
                    <a:gd name="T19" fmla="*/ 26 h 65"/>
                    <a:gd name="T20" fmla="*/ 2 w 65"/>
                    <a:gd name="T21" fmla="*/ 20 h 65"/>
                    <a:gd name="T22" fmla="*/ 6 w 65"/>
                    <a:gd name="T23" fmla="*/ 14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2 h 65"/>
                    <a:gd name="T30" fmla="*/ 26 w 65"/>
                    <a:gd name="T31" fmla="*/ 0 h 65"/>
                    <a:gd name="T32" fmla="*/ 31 w 65"/>
                    <a:gd name="T33" fmla="*/ 0 h 65"/>
                    <a:gd name="T34" fmla="*/ 39 w 65"/>
                    <a:gd name="T35" fmla="*/ 0 h 65"/>
                    <a:gd name="T36" fmla="*/ 45 w 65"/>
                    <a:gd name="T37" fmla="*/ 2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4 h 65"/>
                    <a:gd name="T44" fmla="*/ 63 w 65"/>
                    <a:gd name="T45" fmla="*/ 20 h 65"/>
                    <a:gd name="T46" fmla="*/ 63 w 65"/>
                    <a:gd name="T47" fmla="*/ 26 h 65"/>
                    <a:gd name="T48" fmla="*/ 65 w 65"/>
                    <a:gd name="T49" fmla="*/ 32 h 65"/>
                    <a:gd name="T50" fmla="*/ 63 w 65"/>
                    <a:gd name="T51" fmla="*/ 39 h 65"/>
                    <a:gd name="T52" fmla="*/ 63 w 65"/>
                    <a:gd name="T53" fmla="*/ 45 h 65"/>
                    <a:gd name="T54" fmla="*/ 59 w 65"/>
                    <a:gd name="T55" fmla="*/ 49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1 h 65"/>
                    <a:gd name="T62" fmla="*/ 39 w 65"/>
                    <a:gd name="T63" fmla="*/ 63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7" name="Freeform 845"/>
                <p:cNvSpPr>
                  <a:spLocks/>
                </p:cNvSpPr>
                <p:nvPr/>
              </p:nvSpPr>
              <p:spPr bwMode="auto">
                <a:xfrm>
                  <a:off x="4593" y="2337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6 w 65"/>
                    <a:gd name="T5" fmla="*/ 63 h 65"/>
                    <a:gd name="T6" fmla="*/ 20 w 65"/>
                    <a:gd name="T7" fmla="*/ 61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49 h 65"/>
                    <a:gd name="T14" fmla="*/ 2 w 65"/>
                    <a:gd name="T15" fmla="*/ 45 h 65"/>
                    <a:gd name="T16" fmla="*/ 0 w 65"/>
                    <a:gd name="T17" fmla="*/ 39 h 65"/>
                    <a:gd name="T18" fmla="*/ 0 w 65"/>
                    <a:gd name="T19" fmla="*/ 32 h 65"/>
                    <a:gd name="T20" fmla="*/ 0 w 65"/>
                    <a:gd name="T21" fmla="*/ 26 h 65"/>
                    <a:gd name="T22" fmla="*/ 2 w 65"/>
                    <a:gd name="T23" fmla="*/ 20 h 65"/>
                    <a:gd name="T24" fmla="*/ 6 w 65"/>
                    <a:gd name="T25" fmla="*/ 14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2 h 65"/>
                    <a:gd name="T32" fmla="*/ 26 w 65"/>
                    <a:gd name="T33" fmla="*/ 0 h 65"/>
                    <a:gd name="T34" fmla="*/ 31 w 65"/>
                    <a:gd name="T35" fmla="*/ 0 h 65"/>
                    <a:gd name="T36" fmla="*/ 39 w 65"/>
                    <a:gd name="T37" fmla="*/ 0 h 65"/>
                    <a:gd name="T38" fmla="*/ 45 w 65"/>
                    <a:gd name="T39" fmla="*/ 2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4 h 65"/>
                    <a:gd name="T46" fmla="*/ 63 w 65"/>
                    <a:gd name="T47" fmla="*/ 20 h 65"/>
                    <a:gd name="T48" fmla="*/ 63 w 65"/>
                    <a:gd name="T49" fmla="*/ 26 h 65"/>
                    <a:gd name="T50" fmla="*/ 65 w 65"/>
                    <a:gd name="T51" fmla="*/ 32 h 65"/>
                    <a:gd name="T52" fmla="*/ 63 w 65"/>
                    <a:gd name="T53" fmla="*/ 39 h 65"/>
                    <a:gd name="T54" fmla="*/ 63 w 65"/>
                    <a:gd name="T55" fmla="*/ 45 h 65"/>
                    <a:gd name="T56" fmla="*/ 59 w 65"/>
                    <a:gd name="T57" fmla="*/ 49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1 h 65"/>
                    <a:gd name="T64" fmla="*/ 39 w 65"/>
                    <a:gd name="T65" fmla="*/ 63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8" name="Freeform 846"/>
                <p:cNvSpPr>
                  <a:spLocks/>
                </p:cNvSpPr>
                <p:nvPr/>
              </p:nvSpPr>
              <p:spPr bwMode="auto">
                <a:xfrm>
                  <a:off x="4595" y="2359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9 w 65"/>
                    <a:gd name="T3" fmla="*/ 0 h 65"/>
                    <a:gd name="T4" fmla="*/ 45 w 65"/>
                    <a:gd name="T5" fmla="*/ 2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3 h 65"/>
                    <a:gd name="T12" fmla="*/ 63 w 65"/>
                    <a:gd name="T13" fmla="*/ 19 h 65"/>
                    <a:gd name="T14" fmla="*/ 65 w 65"/>
                    <a:gd name="T15" fmla="*/ 25 h 65"/>
                    <a:gd name="T16" fmla="*/ 65 w 65"/>
                    <a:gd name="T17" fmla="*/ 31 h 65"/>
                    <a:gd name="T18" fmla="*/ 65 w 65"/>
                    <a:gd name="T19" fmla="*/ 39 h 65"/>
                    <a:gd name="T20" fmla="*/ 63 w 65"/>
                    <a:gd name="T21" fmla="*/ 45 h 65"/>
                    <a:gd name="T22" fmla="*/ 59 w 65"/>
                    <a:gd name="T23" fmla="*/ 49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1 h 65"/>
                    <a:gd name="T30" fmla="*/ 39 w 65"/>
                    <a:gd name="T31" fmla="*/ 63 h 65"/>
                    <a:gd name="T32" fmla="*/ 33 w 65"/>
                    <a:gd name="T33" fmla="*/ 65 h 65"/>
                    <a:gd name="T34" fmla="*/ 26 w 65"/>
                    <a:gd name="T35" fmla="*/ 63 h 65"/>
                    <a:gd name="T36" fmla="*/ 20 w 65"/>
                    <a:gd name="T37" fmla="*/ 61 h 65"/>
                    <a:gd name="T38" fmla="*/ 16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49 h 65"/>
                    <a:gd name="T44" fmla="*/ 2 w 65"/>
                    <a:gd name="T45" fmla="*/ 45 h 65"/>
                    <a:gd name="T46" fmla="*/ 0 w 65"/>
                    <a:gd name="T47" fmla="*/ 39 h 65"/>
                    <a:gd name="T48" fmla="*/ 0 w 65"/>
                    <a:gd name="T49" fmla="*/ 31 h 65"/>
                    <a:gd name="T50" fmla="*/ 0 w 65"/>
                    <a:gd name="T51" fmla="*/ 25 h 65"/>
                    <a:gd name="T52" fmla="*/ 2 w 65"/>
                    <a:gd name="T53" fmla="*/ 19 h 65"/>
                    <a:gd name="T54" fmla="*/ 6 w 65"/>
                    <a:gd name="T55" fmla="*/ 13 h 65"/>
                    <a:gd name="T56" fmla="*/ 10 w 65"/>
                    <a:gd name="T57" fmla="*/ 10 h 65"/>
                    <a:gd name="T58" fmla="*/ 16 w 65"/>
                    <a:gd name="T59" fmla="*/ 6 h 65"/>
                    <a:gd name="T60" fmla="*/ 20 w 65"/>
                    <a:gd name="T61" fmla="*/ 2 h 65"/>
                    <a:gd name="T62" fmla="*/ 26 w 65"/>
                    <a:gd name="T63" fmla="*/ 0 h 65"/>
                    <a:gd name="T64" fmla="*/ 33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49" name="Freeform 847"/>
                <p:cNvSpPr>
                  <a:spLocks/>
                </p:cNvSpPr>
                <p:nvPr/>
              </p:nvSpPr>
              <p:spPr bwMode="auto">
                <a:xfrm>
                  <a:off x="4595" y="2359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3 w 65"/>
                    <a:gd name="T3" fmla="*/ 0 h 65"/>
                    <a:gd name="T4" fmla="*/ 39 w 65"/>
                    <a:gd name="T5" fmla="*/ 0 h 65"/>
                    <a:gd name="T6" fmla="*/ 45 w 65"/>
                    <a:gd name="T7" fmla="*/ 2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3 h 65"/>
                    <a:gd name="T14" fmla="*/ 63 w 65"/>
                    <a:gd name="T15" fmla="*/ 19 h 65"/>
                    <a:gd name="T16" fmla="*/ 65 w 65"/>
                    <a:gd name="T17" fmla="*/ 25 h 65"/>
                    <a:gd name="T18" fmla="*/ 65 w 65"/>
                    <a:gd name="T19" fmla="*/ 31 h 65"/>
                    <a:gd name="T20" fmla="*/ 65 w 65"/>
                    <a:gd name="T21" fmla="*/ 39 h 65"/>
                    <a:gd name="T22" fmla="*/ 63 w 65"/>
                    <a:gd name="T23" fmla="*/ 45 h 65"/>
                    <a:gd name="T24" fmla="*/ 59 w 65"/>
                    <a:gd name="T25" fmla="*/ 49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1 h 65"/>
                    <a:gd name="T32" fmla="*/ 39 w 65"/>
                    <a:gd name="T33" fmla="*/ 63 h 65"/>
                    <a:gd name="T34" fmla="*/ 33 w 65"/>
                    <a:gd name="T35" fmla="*/ 65 h 65"/>
                    <a:gd name="T36" fmla="*/ 26 w 65"/>
                    <a:gd name="T37" fmla="*/ 63 h 65"/>
                    <a:gd name="T38" fmla="*/ 20 w 65"/>
                    <a:gd name="T39" fmla="*/ 61 h 65"/>
                    <a:gd name="T40" fmla="*/ 16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49 h 65"/>
                    <a:gd name="T46" fmla="*/ 2 w 65"/>
                    <a:gd name="T47" fmla="*/ 45 h 65"/>
                    <a:gd name="T48" fmla="*/ 0 w 65"/>
                    <a:gd name="T49" fmla="*/ 39 h 65"/>
                    <a:gd name="T50" fmla="*/ 0 w 65"/>
                    <a:gd name="T51" fmla="*/ 31 h 65"/>
                    <a:gd name="T52" fmla="*/ 0 w 65"/>
                    <a:gd name="T53" fmla="*/ 25 h 65"/>
                    <a:gd name="T54" fmla="*/ 2 w 65"/>
                    <a:gd name="T55" fmla="*/ 19 h 65"/>
                    <a:gd name="T56" fmla="*/ 6 w 65"/>
                    <a:gd name="T57" fmla="*/ 13 h 65"/>
                    <a:gd name="T58" fmla="*/ 10 w 65"/>
                    <a:gd name="T59" fmla="*/ 10 h 65"/>
                    <a:gd name="T60" fmla="*/ 16 w 65"/>
                    <a:gd name="T61" fmla="*/ 6 h 65"/>
                    <a:gd name="T62" fmla="*/ 20 w 65"/>
                    <a:gd name="T63" fmla="*/ 2 h 65"/>
                    <a:gd name="T64" fmla="*/ 26 w 65"/>
                    <a:gd name="T65" fmla="*/ 0 h 65"/>
                    <a:gd name="T66" fmla="*/ 33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0" name="Freeform 848"/>
                <p:cNvSpPr>
                  <a:spLocks/>
                </p:cNvSpPr>
                <p:nvPr/>
              </p:nvSpPr>
              <p:spPr bwMode="auto">
                <a:xfrm>
                  <a:off x="4676" y="2390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27 w 65"/>
                    <a:gd name="T3" fmla="*/ 63 h 65"/>
                    <a:gd name="T4" fmla="*/ 21 w 65"/>
                    <a:gd name="T5" fmla="*/ 61 h 65"/>
                    <a:gd name="T6" fmla="*/ 15 w 65"/>
                    <a:gd name="T7" fmla="*/ 59 h 65"/>
                    <a:gd name="T8" fmla="*/ 9 w 65"/>
                    <a:gd name="T9" fmla="*/ 55 h 65"/>
                    <a:gd name="T10" fmla="*/ 6 w 65"/>
                    <a:gd name="T11" fmla="*/ 51 h 65"/>
                    <a:gd name="T12" fmla="*/ 4 w 65"/>
                    <a:gd name="T13" fmla="*/ 45 h 65"/>
                    <a:gd name="T14" fmla="*/ 2 w 65"/>
                    <a:gd name="T15" fmla="*/ 38 h 65"/>
                    <a:gd name="T16" fmla="*/ 0 w 65"/>
                    <a:gd name="T17" fmla="*/ 32 h 65"/>
                    <a:gd name="T18" fmla="*/ 2 w 65"/>
                    <a:gd name="T19" fmla="*/ 26 h 65"/>
                    <a:gd name="T20" fmla="*/ 4 w 65"/>
                    <a:gd name="T21" fmla="*/ 20 h 65"/>
                    <a:gd name="T22" fmla="*/ 6 w 65"/>
                    <a:gd name="T23" fmla="*/ 14 h 65"/>
                    <a:gd name="T24" fmla="*/ 9 w 65"/>
                    <a:gd name="T25" fmla="*/ 10 h 65"/>
                    <a:gd name="T26" fmla="*/ 15 w 65"/>
                    <a:gd name="T27" fmla="*/ 6 h 65"/>
                    <a:gd name="T28" fmla="*/ 21 w 65"/>
                    <a:gd name="T29" fmla="*/ 2 h 65"/>
                    <a:gd name="T30" fmla="*/ 27 w 65"/>
                    <a:gd name="T31" fmla="*/ 0 h 65"/>
                    <a:gd name="T32" fmla="*/ 33 w 65"/>
                    <a:gd name="T33" fmla="*/ 0 h 65"/>
                    <a:gd name="T34" fmla="*/ 39 w 65"/>
                    <a:gd name="T35" fmla="*/ 0 h 65"/>
                    <a:gd name="T36" fmla="*/ 45 w 65"/>
                    <a:gd name="T37" fmla="*/ 2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4 h 65"/>
                    <a:gd name="T44" fmla="*/ 63 w 65"/>
                    <a:gd name="T45" fmla="*/ 20 h 65"/>
                    <a:gd name="T46" fmla="*/ 65 w 65"/>
                    <a:gd name="T47" fmla="*/ 26 h 65"/>
                    <a:gd name="T48" fmla="*/ 65 w 65"/>
                    <a:gd name="T49" fmla="*/ 32 h 65"/>
                    <a:gd name="T50" fmla="*/ 65 w 65"/>
                    <a:gd name="T51" fmla="*/ 38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1 h 65"/>
                    <a:gd name="T62" fmla="*/ 39 w 65"/>
                    <a:gd name="T63" fmla="*/ 63 h 65"/>
                    <a:gd name="T64" fmla="*/ 33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65"/>
                      </a:moveTo>
                      <a:lnTo>
                        <a:pt x="27" y="63"/>
                      </a:lnTo>
                      <a:lnTo>
                        <a:pt x="21" y="61"/>
                      </a:lnTo>
                      <a:lnTo>
                        <a:pt x="15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5" y="6"/>
                      </a:lnTo>
                      <a:lnTo>
                        <a:pt x="21" y="2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1" name="Freeform 849"/>
                <p:cNvSpPr>
                  <a:spLocks/>
                </p:cNvSpPr>
                <p:nvPr/>
              </p:nvSpPr>
              <p:spPr bwMode="auto">
                <a:xfrm>
                  <a:off x="4676" y="2390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33 w 65"/>
                    <a:gd name="T3" fmla="*/ 65 h 65"/>
                    <a:gd name="T4" fmla="*/ 27 w 65"/>
                    <a:gd name="T5" fmla="*/ 63 h 65"/>
                    <a:gd name="T6" fmla="*/ 21 w 65"/>
                    <a:gd name="T7" fmla="*/ 61 h 65"/>
                    <a:gd name="T8" fmla="*/ 15 w 65"/>
                    <a:gd name="T9" fmla="*/ 59 h 65"/>
                    <a:gd name="T10" fmla="*/ 9 w 65"/>
                    <a:gd name="T11" fmla="*/ 55 h 65"/>
                    <a:gd name="T12" fmla="*/ 6 w 65"/>
                    <a:gd name="T13" fmla="*/ 51 h 65"/>
                    <a:gd name="T14" fmla="*/ 4 w 65"/>
                    <a:gd name="T15" fmla="*/ 45 h 65"/>
                    <a:gd name="T16" fmla="*/ 2 w 65"/>
                    <a:gd name="T17" fmla="*/ 38 h 65"/>
                    <a:gd name="T18" fmla="*/ 0 w 65"/>
                    <a:gd name="T19" fmla="*/ 32 h 65"/>
                    <a:gd name="T20" fmla="*/ 2 w 65"/>
                    <a:gd name="T21" fmla="*/ 26 h 65"/>
                    <a:gd name="T22" fmla="*/ 4 w 65"/>
                    <a:gd name="T23" fmla="*/ 20 h 65"/>
                    <a:gd name="T24" fmla="*/ 6 w 65"/>
                    <a:gd name="T25" fmla="*/ 14 h 65"/>
                    <a:gd name="T26" fmla="*/ 9 w 65"/>
                    <a:gd name="T27" fmla="*/ 10 h 65"/>
                    <a:gd name="T28" fmla="*/ 15 w 65"/>
                    <a:gd name="T29" fmla="*/ 6 h 65"/>
                    <a:gd name="T30" fmla="*/ 21 w 65"/>
                    <a:gd name="T31" fmla="*/ 2 h 65"/>
                    <a:gd name="T32" fmla="*/ 27 w 65"/>
                    <a:gd name="T33" fmla="*/ 0 h 65"/>
                    <a:gd name="T34" fmla="*/ 33 w 65"/>
                    <a:gd name="T35" fmla="*/ 0 h 65"/>
                    <a:gd name="T36" fmla="*/ 39 w 65"/>
                    <a:gd name="T37" fmla="*/ 0 h 65"/>
                    <a:gd name="T38" fmla="*/ 45 w 65"/>
                    <a:gd name="T39" fmla="*/ 2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4 h 65"/>
                    <a:gd name="T46" fmla="*/ 63 w 65"/>
                    <a:gd name="T47" fmla="*/ 20 h 65"/>
                    <a:gd name="T48" fmla="*/ 65 w 65"/>
                    <a:gd name="T49" fmla="*/ 26 h 65"/>
                    <a:gd name="T50" fmla="*/ 65 w 65"/>
                    <a:gd name="T51" fmla="*/ 32 h 65"/>
                    <a:gd name="T52" fmla="*/ 65 w 65"/>
                    <a:gd name="T53" fmla="*/ 38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1 h 65"/>
                    <a:gd name="T64" fmla="*/ 39 w 65"/>
                    <a:gd name="T65" fmla="*/ 63 h 65"/>
                    <a:gd name="T66" fmla="*/ 33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65"/>
                      </a:moveTo>
                      <a:lnTo>
                        <a:pt x="33" y="65"/>
                      </a:lnTo>
                      <a:lnTo>
                        <a:pt x="27" y="63"/>
                      </a:lnTo>
                      <a:lnTo>
                        <a:pt x="21" y="61"/>
                      </a:lnTo>
                      <a:lnTo>
                        <a:pt x="15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5" y="6"/>
                      </a:lnTo>
                      <a:lnTo>
                        <a:pt x="21" y="2"/>
                      </a:lnTo>
                      <a:lnTo>
                        <a:pt x="27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2" name="Freeform 850"/>
                <p:cNvSpPr>
                  <a:spLocks/>
                </p:cNvSpPr>
                <p:nvPr/>
              </p:nvSpPr>
              <p:spPr bwMode="auto">
                <a:xfrm>
                  <a:off x="4591" y="2388"/>
                  <a:ext cx="65" cy="63"/>
                </a:xfrm>
                <a:custGeom>
                  <a:avLst/>
                  <a:gdLst>
                    <a:gd name="T0" fmla="*/ 31 w 65"/>
                    <a:gd name="T1" fmla="*/ 0 h 63"/>
                    <a:gd name="T2" fmla="*/ 39 w 65"/>
                    <a:gd name="T3" fmla="*/ 0 h 63"/>
                    <a:gd name="T4" fmla="*/ 45 w 65"/>
                    <a:gd name="T5" fmla="*/ 2 h 63"/>
                    <a:gd name="T6" fmla="*/ 49 w 65"/>
                    <a:gd name="T7" fmla="*/ 4 h 63"/>
                    <a:gd name="T8" fmla="*/ 55 w 65"/>
                    <a:gd name="T9" fmla="*/ 8 h 63"/>
                    <a:gd name="T10" fmla="*/ 59 w 65"/>
                    <a:gd name="T11" fmla="*/ 14 h 63"/>
                    <a:gd name="T12" fmla="*/ 61 w 65"/>
                    <a:gd name="T13" fmla="*/ 20 h 63"/>
                    <a:gd name="T14" fmla="*/ 63 w 65"/>
                    <a:gd name="T15" fmla="*/ 26 h 63"/>
                    <a:gd name="T16" fmla="*/ 65 w 65"/>
                    <a:gd name="T17" fmla="*/ 32 h 63"/>
                    <a:gd name="T18" fmla="*/ 63 w 65"/>
                    <a:gd name="T19" fmla="*/ 38 h 63"/>
                    <a:gd name="T20" fmla="*/ 61 w 65"/>
                    <a:gd name="T21" fmla="*/ 44 h 63"/>
                    <a:gd name="T22" fmla="*/ 59 w 65"/>
                    <a:gd name="T23" fmla="*/ 49 h 63"/>
                    <a:gd name="T24" fmla="*/ 55 w 65"/>
                    <a:gd name="T25" fmla="*/ 55 h 63"/>
                    <a:gd name="T26" fmla="*/ 49 w 65"/>
                    <a:gd name="T27" fmla="*/ 57 h 63"/>
                    <a:gd name="T28" fmla="*/ 45 w 65"/>
                    <a:gd name="T29" fmla="*/ 61 h 63"/>
                    <a:gd name="T30" fmla="*/ 39 w 65"/>
                    <a:gd name="T31" fmla="*/ 63 h 63"/>
                    <a:gd name="T32" fmla="*/ 31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1 h 63"/>
                    <a:gd name="T38" fmla="*/ 14 w 65"/>
                    <a:gd name="T39" fmla="*/ 57 h 63"/>
                    <a:gd name="T40" fmla="*/ 10 w 65"/>
                    <a:gd name="T41" fmla="*/ 55 h 63"/>
                    <a:gd name="T42" fmla="*/ 6 w 65"/>
                    <a:gd name="T43" fmla="*/ 49 h 63"/>
                    <a:gd name="T44" fmla="*/ 2 w 65"/>
                    <a:gd name="T45" fmla="*/ 44 h 63"/>
                    <a:gd name="T46" fmla="*/ 0 w 65"/>
                    <a:gd name="T47" fmla="*/ 38 h 63"/>
                    <a:gd name="T48" fmla="*/ 0 w 65"/>
                    <a:gd name="T49" fmla="*/ 32 h 63"/>
                    <a:gd name="T50" fmla="*/ 0 w 65"/>
                    <a:gd name="T51" fmla="*/ 26 h 63"/>
                    <a:gd name="T52" fmla="*/ 2 w 65"/>
                    <a:gd name="T53" fmla="*/ 20 h 63"/>
                    <a:gd name="T54" fmla="*/ 6 w 65"/>
                    <a:gd name="T55" fmla="*/ 14 h 63"/>
                    <a:gd name="T56" fmla="*/ 10 w 65"/>
                    <a:gd name="T57" fmla="*/ 8 h 63"/>
                    <a:gd name="T58" fmla="*/ 14 w 65"/>
                    <a:gd name="T59" fmla="*/ 4 h 63"/>
                    <a:gd name="T60" fmla="*/ 20 w 65"/>
                    <a:gd name="T61" fmla="*/ 2 h 63"/>
                    <a:gd name="T62" fmla="*/ 26 w 65"/>
                    <a:gd name="T63" fmla="*/ 0 h 63"/>
                    <a:gd name="T64" fmla="*/ 31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1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3" name="Freeform 851"/>
                <p:cNvSpPr>
                  <a:spLocks/>
                </p:cNvSpPr>
                <p:nvPr/>
              </p:nvSpPr>
              <p:spPr bwMode="auto">
                <a:xfrm>
                  <a:off x="4591" y="2388"/>
                  <a:ext cx="65" cy="63"/>
                </a:xfrm>
                <a:custGeom>
                  <a:avLst/>
                  <a:gdLst>
                    <a:gd name="T0" fmla="*/ 31 w 65"/>
                    <a:gd name="T1" fmla="*/ 0 h 63"/>
                    <a:gd name="T2" fmla="*/ 31 w 65"/>
                    <a:gd name="T3" fmla="*/ 0 h 63"/>
                    <a:gd name="T4" fmla="*/ 39 w 65"/>
                    <a:gd name="T5" fmla="*/ 0 h 63"/>
                    <a:gd name="T6" fmla="*/ 45 w 65"/>
                    <a:gd name="T7" fmla="*/ 2 h 63"/>
                    <a:gd name="T8" fmla="*/ 49 w 65"/>
                    <a:gd name="T9" fmla="*/ 4 h 63"/>
                    <a:gd name="T10" fmla="*/ 55 w 65"/>
                    <a:gd name="T11" fmla="*/ 8 h 63"/>
                    <a:gd name="T12" fmla="*/ 59 w 65"/>
                    <a:gd name="T13" fmla="*/ 14 h 63"/>
                    <a:gd name="T14" fmla="*/ 61 w 65"/>
                    <a:gd name="T15" fmla="*/ 20 h 63"/>
                    <a:gd name="T16" fmla="*/ 63 w 65"/>
                    <a:gd name="T17" fmla="*/ 26 h 63"/>
                    <a:gd name="T18" fmla="*/ 65 w 65"/>
                    <a:gd name="T19" fmla="*/ 32 h 63"/>
                    <a:gd name="T20" fmla="*/ 63 w 65"/>
                    <a:gd name="T21" fmla="*/ 38 h 63"/>
                    <a:gd name="T22" fmla="*/ 61 w 65"/>
                    <a:gd name="T23" fmla="*/ 44 h 63"/>
                    <a:gd name="T24" fmla="*/ 59 w 65"/>
                    <a:gd name="T25" fmla="*/ 49 h 63"/>
                    <a:gd name="T26" fmla="*/ 55 w 65"/>
                    <a:gd name="T27" fmla="*/ 55 h 63"/>
                    <a:gd name="T28" fmla="*/ 49 w 65"/>
                    <a:gd name="T29" fmla="*/ 57 h 63"/>
                    <a:gd name="T30" fmla="*/ 45 w 65"/>
                    <a:gd name="T31" fmla="*/ 61 h 63"/>
                    <a:gd name="T32" fmla="*/ 39 w 65"/>
                    <a:gd name="T33" fmla="*/ 63 h 63"/>
                    <a:gd name="T34" fmla="*/ 31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1 h 63"/>
                    <a:gd name="T40" fmla="*/ 14 w 65"/>
                    <a:gd name="T41" fmla="*/ 57 h 63"/>
                    <a:gd name="T42" fmla="*/ 10 w 65"/>
                    <a:gd name="T43" fmla="*/ 55 h 63"/>
                    <a:gd name="T44" fmla="*/ 6 w 65"/>
                    <a:gd name="T45" fmla="*/ 49 h 63"/>
                    <a:gd name="T46" fmla="*/ 2 w 65"/>
                    <a:gd name="T47" fmla="*/ 44 h 63"/>
                    <a:gd name="T48" fmla="*/ 0 w 65"/>
                    <a:gd name="T49" fmla="*/ 38 h 63"/>
                    <a:gd name="T50" fmla="*/ 0 w 65"/>
                    <a:gd name="T51" fmla="*/ 32 h 63"/>
                    <a:gd name="T52" fmla="*/ 0 w 65"/>
                    <a:gd name="T53" fmla="*/ 26 h 63"/>
                    <a:gd name="T54" fmla="*/ 2 w 65"/>
                    <a:gd name="T55" fmla="*/ 20 h 63"/>
                    <a:gd name="T56" fmla="*/ 6 w 65"/>
                    <a:gd name="T57" fmla="*/ 14 h 63"/>
                    <a:gd name="T58" fmla="*/ 10 w 65"/>
                    <a:gd name="T59" fmla="*/ 8 h 63"/>
                    <a:gd name="T60" fmla="*/ 14 w 65"/>
                    <a:gd name="T61" fmla="*/ 4 h 63"/>
                    <a:gd name="T62" fmla="*/ 20 w 65"/>
                    <a:gd name="T63" fmla="*/ 2 h 63"/>
                    <a:gd name="T64" fmla="*/ 26 w 65"/>
                    <a:gd name="T65" fmla="*/ 0 h 63"/>
                    <a:gd name="T66" fmla="*/ 31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4" name="Freeform 852"/>
                <p:cNvSpPr>
                  <a:spLocks/>
                </p:cNvSpPr>
                <p:nvPr/>
              </p:nvSpPr>
              <p:spPr bwMode="auto">
                <a:xfrm>
                  <a:off x="4642" y="2430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40 w 65"/>
                    <a:gd name="T3" fmla="*/ 0 h 65"/>
                    <a:gd name="T4" fmla="*/ 45 w 65"/>
                    <a:gd name="T5" fmla="*/ 2 h 65"/>
                    <a:gd name="T6" fmla="*/ 49 w 65"/>
                    <a:gd name="T7" fmla="*/ 5 h 65"/>
                    <a:gd name="T8" fmla="*/ 55 w 65"/>
                    <a:gd name="T9" fmla="*/ 9 h 65"/>
                    <a:gd name="T10" fmla="*/ 59 w 65"/>
                    <a:gd name="T11" fmla="*/ 13 h 65"/>
                    <a:gd name="T12" fmla="*/ 61 w 65"/>
                    <a:gd name="T13" fmla="*/ 19 h 65"/>
                    <a:gd name="T14" fmla="*/ 63 w 65"/>
                    <a:gd name="T15" fmla="*/ 25 h 65"/>
                    <a:gd name="T16" fmla="*/ 65 w 65"/>
                    <a:gd name="T17" fmla="*/ 31 h 65"/>
                    <a:gd name="T18" fmla="*/ 63 w 65"/>
                    <a:gd name="T19" fmla="*/ 39 h 65"/>
                    <a:gd name="T20" fmla="*/ 61 w 65"/>
                    <a:gd name="T21" fmla="*/ 45 h 65"/>
                    <a:gd name="T22" fmla="*/ 59 w 65"/>
                    <a:gd name="T23" fmla="*/ 51 h 65"/>
                    <a:gd name="T24" fmla="*/ 55 w 65"/>
                    <a:gd name="T25" fmla="*/ 55 h 65"/>
                    <a:gd name="T26" fmla="*/ 49 w 65"/>
                    <a:gd name="T27" fmla="*/ 59 h 65"/>
                    <a:gd name="T28" fmla="*/ 45 w 65"/>
                    <a:gd name="T29" fmla="*/ 61 h 65"/>
                    <a:gd name="T30" fmla="*/ 40 w 65"/>
                    <a:gd name="T31" fmla="*/ 63 h 65"/>
                    <a:gd name="T32" fmla="*/ 32 w 65"/>
                    <a:gd name="T33" fmla="*/ 65 h 65"/>
                    <a:gd name="T34" fmla="*/ 26 w 65"/>
                    <a:gd name="T35" fmla="*/ 63 h 65"/>
                    <a:gd name="T36" fmla="*/ 20 w 65"/>
                    <a:gd name="T37" fmla="*/ 61 h 65"/>
                    <a:gd name="T38" fmla="*/ 14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51 h 65"/>
                    <a:gd name="T44" fmla="*/ 2 w 65"/>
                    <a:gd name="T45" fmla="*/ 45 h 65"/>
                    <a:gd name="T46" fmla="*/ 0 w 65"/>
                    <a:gd name="T47" fmla="*/ 39 h 65"/>
                    <a:gd name="T48" fmla="*/ 0 w 65"/>
                    <a:gd name="T49" fmla="*/ 31 h 65"/>
                    <a:gd name="T50" fmla="*/ 0 w 65"/>
                    <a:gd name="T51" fmla="*/ 25 h 65"/>
                    <a:gd name="T52" fmla="*/ 2 w 65"/>
                    <a:gd name="T53" fmla="*/ 19 h 65"/>
                    <a:gd name="T54" fmla="*/ 6 w 65"/>
                    <a:gd name="T55" fmla="*/ 13 h 65"/>
                    <a:gd name="T56" fmla="*/ 10 w 65"/>
                    <a:gd name="T57" fmla="*/ 9 h 65"/>
                    <a:gd name="T58" fmla="*/ 14 w 65"/>
                    <a:gd name="T59" fmla="*/ 5 h 65"/>
                    <a:gd name="T60" fmla="*/ 20 w 65"/>
                    <a:gd name="T61" fmla="*/ 2 h 65"/>
                    <a:gd name="T62" fmla="*/ 26 w 65"/>
                    <a:gd name="T63" fmla="*/ 0 h 65"/>
                    <a:gd name="T64" fmla="*/ 32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5" name="Freeform 853"/>
                <p:cNvSpPr>
                  <a:spLocks/>
                </p:cNvSpPr>
                <p:nvPr/>
              </p:nvSpPr>
              <p:spPr bwMode="auto">
                <a:xfrm>
                  <a:off x="4642" y="2430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32 w 65"/>
                    <a:gd name="T3" fmla="*/ 0 h 65"/>
                    <a:gd name="T4" fmla="*/ 40 w 65"/>
                    <a:gd name="T5" fmla="*/ 0 h 65"/>
                    <a:gd name="T6" fmla="*/ 45 w 65"/>
                    <a:gd name="T7" fmla="*/ 2 h 65"/>
                    <a:gd name="T8" fmla="*/ 49 w 65"/>
                    <a:gd name="T9" fmla="*/ 5 h 65"/>
                    <a:gd name="T10" fmla="*/ 55 w 65"/>
                    <a:gd name="T11" fmla="*/ 9 h 65"/>
                    <a:gd name="T12" fmla="*/ 59 w 65"/>
                    <a:gd name="T13" fmla="*/ 13 h 65"/>
                    <a:gd name="T14" fmla="*/ 61 w 65"/>
                    <a:gd name="T15" fmla="*/ 19 h 65"/>
                    <a:gd name="T16" fmla="*/ 63 w 65"/>
                    <a:gd name="T17" fmla="*/ 25 h 65"/>
                    <a:gd name="T18" fmla="*/ 65 w 65"/>
                    <a:gd name="T19" fmla="*/ 31 h 65"/>
                    <a:gd name="T20" fmla="*/ 63 w 65"/>
                    <a:gd name="T21" fmla="*/ 39 h 65"/>
                    <a:gd name="T22" fmla="*/ 61 w 65"/>
                    <a:gd name="T23" fmla="*/ 45 h 65"/>
                    <a:gd name="T24" fmla="*/ 59 w 65"/>
                    <a:gd name="T25" fmla="*/ 51 h 65"/>
                    <a:gd name="T26" fmla="*/ 55 w 65"/>
                    <a:gd name="T27" fmla="*/ 55 h 65"/>
                    <a:gd name="T28" fmla="*/ 49 w 65"/>
                    <a:gd name="T29" fmla="*/ 59 h 65"/>
                    <a:gd name="T30" fmla="*/ 45 w 65"/>
                    <a:gd name="T31" fmla="*/ 61 h 65"/>
                    <a:gd name="T32" fmla="*/ 40 w 65"/>
                    <a:gd name="T33" fmla="*/ 63 h 65"/>
                    <a:gd name="T34" fmla="*/ 32 w 65"/>
                    <a:gd name="T35" fmla="*/ 65 h 65"/>
                    <a:gd name="T36" fmla="*/ 26 w 65"/>
                    <a:gd name="T37" fmla="*/ 63 h 65"/>
                    <a:gd name="T38" fmla="*/ 20 w 65"/>
                    <a:gd name="T39" fmla="*/ 61 h 65"/>
                    <a:gd name="T40" fmla="*/ 14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51 h 65"/>
                    <a:gd name="T46" fmla="*/ 2 w 65"/>
                    <a:gd name="T47" fmla="*/ 45 h 65"/>
                    <a:gd name="T48" fmla="*/ 0 w 65"/>
                    <a:gd name="T49" fmla="*/ 39 h 65"/>
                    <a:gd name="T50" fmla="*/ 0 w 65"/>
                    <a:gd name="T51" fmla="*/ 31 h 65"/>
                    <a:gd name="T52" fmla="*/ 0 w 65"/>
                    <a:gd name="T53" fmla="*/ 25 h 65"/>
                    <a:gd name="T54" fmla="*/ 2 w 65"/>
                    <a:gd name="T55" fmla="*/ 19 h 65"/>
                    <a:gd name="T56" fmla="*/ 6 w 65"/>
                    <a:gd name="T57" fmla="*/ 13 h 65"/>
                    <a:gd name="T58" fmla="*/ 10 w 65"/>
                    <a:gd name="T59" fmla="*/ 9 h 65"/>
                    <a:gd name="T60" fmla="*/ 14 w 65"/>
                    <a:gd name="T61" fmla="*/ 5 h 65"/>
                    <a:gd name="T62" fmla="*/ 20 w 65"/>
                    <a:gd name="T63" fmla="*/ 2 h 65"/>
                    <a:gd name="T64" fmla="*/ 26 w 65"/>
                    <a:gd name="T65" fmla="*/ 0 h 65"/>
                    <a:gd name="T66" fmla="*/ 32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6" name="Freeform 854"/>
                <p:cNvSpPr>
                  <a:spLocks/>
                </p:cNvSpPr>
                <p:nvPr/>
              </p:nvSpPr>
              <p:spPr bwMode="auto">
                <a:xfrm>
                  <a:off x="4664" y="2420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9 w 65"/>
                    <a:gd name="T3" fmla="*/ 2 h 65"/>
                    <a:gd name="T4" fmla="*/ 45 w 65"/>
                    <a:gd name="T5" fmla="*/ 2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3 h 65"/>
                    <a:gd name="T12" fmla="*/ 63 w 65"/>
                    <a:gd name="T13" fmla="*/ 19 h 65"/>
                    <a:gd name="T14" fmla="*/ 65 w 65"/>
                    <a:gd name="T15" fmla="*/ 25 h 65"/>
                    <a:gd name="T16" fmla="*/ 65 w 65"/>
                    <a:gd name="T17" fmla="*/ 33 h 65"/>
                    <a:gd name="T18" fmla="*/ 65 w 65"/>
                    <a:gd name="T19" fmla="*/ 39 h 65"/>
                    <a:gd name="T20" fmla="*/ 63 w 65"/>
                    <a:gd name="T21" fmla="*/ 45 h 65"/>
                    <a:gd name="T22" fmla="*/ 59 w 65"/>
                    <a:gd name="T23" fmla="*/ 49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1 h 65"/>
                    <a:gd name="T30" fmla="*/ 39 w 65"/>
                    <a:gd name="T31" fmla="*/ 63 h 65"/>
                    <a:gd name="T32" fmla="*/ 33 w 65"/>
                    <a:gd name="T33" fmla="*/ 65 h 65"/>
                    <a:gd name="T34" fmla="*/ 27 w 65"/>
                    <a:gd name="T35" fmla="*/ 63 h 65"/>
                    <a:gd name="T36" fmla="*/ 21 w 65"/>
                    <a:gd name="T37" fmla="*/ 61 h 65"/>
                    <a:gd name="T38" fmla="*/ 16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49 h 65"/>
                    <a:gd name="T44" fmla="*/ 4 w 65"/>
                    <a:gd name="T45" fmla="*/ 45 h 65"/>
                    <a:gd name="T46" fmla="*/ 2 w 65"/>
                    <a:gd name="T47" fmla="*/ 39 h 65"/>
                    <a:gd name="T48" fmla="*/ 0 w 65"/>
                    <a:gd name="T49" fmla="*/ 33 h 65"/>
                    <a:gd name="T50" fmla="*/ 2 w 65"/>
                    <a:gd name="T51" fmla="*/ 25 h 65"/>
                    <a:gd name="T52" fmla="*/ 4 w 65"/>
                    <a:gd name="T53" fmla="*/ 19 h 65"/>
                    <a:gd name="T54" fmla="*/ 6 w 65"/>
                    <a:gd name="T55" fmla="*/ 13 h 65"/>
                    <a:gd name="T56" fmla="*/ 10 w 65"/>
                    <a:gd name="T57" fmla="*/ 10 h 65"/>
                    <a:gd name="T58" fmla="*/ 16 w 65"/>
                    <a:gd name="T59" fmla="*/ 6 h 65"/>
                    <a:gd name="T60" fmla="*/ 21 w 65"/>
                    <a:gd name="T61" fmla="*/ 2 h 65"/>
                    <a:gd name="T62" fmla="*/ 27 w 65"/>
                    <a:gd name="T63" fmla="*/ 2 h 65"/>
                    <a:gd name="T64" fmla="*/ 33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0"/>
                      </a:move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7" y="63"/>
                      </a:lnTo>
                      <a:lnTo>
                        <a:pt x="21" y="61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1" y="2"/>
                      </a:lnTo>
                      <a:lnTo>
                        <a:pt x="27" y="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7" name="Freeform 855"/>
                <p:cNvSpPr>
                  <a:spLocks/>
                </p:cNvSpPr>
                <p:nvPr/>
              </p:nvSpPr>
              <p:spPr bwMode="auto">
                <a:xfrm>
                  <a:off x="4664" y="2420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3 w 65"/>
                    <a:gd name="T3" fmla="*/ 0 h 65"/>
                    <a:gd name="T4" fmla="*/ 39 w 65"/>
                    <a:gd name="T5" fmla="*/ 2 h 65"/>
                    <a:gd name="T6" fmla="*/ 45 w 65"/>
                    <a:gd name="T7" fmla="*/ 2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3 h 65"/>
                    <a:gd name="T14" fmla="*/ 63 w 65"/>
                    <a:gd name="T15" fmla="*/ 19 h 65"/>
                    <a:gd name="T16" fmla="*/ 65 w 65"/>
                    <a:gd name="T17" fmla="*/ 25 h 65"/>
                    <a:gd name="T18" fmla="*/ 65 w 65"/>
                    <a:gd name="T19" fmla="*/ 33 h 65"/>
                    <a:gd name="T20" fmla="*/ 65 w 65"/>
                    <a:gd name="T21" fmla="*/ 39 h 65"/>
                    <a:gd name="T22" fmla="*/ 63 w 65"/>
                    <a:gd name="T23" fmla="*/ 45 h 65"/>
                    <a:gd name="T24" fmla="*/ 59 w 65"/>
                    <a:gd name="T25" fmla="*/ 49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1 h 65"/>
                    <a:gd name="T32" fmla="*/ 39 w 65"/>
                    <a:gd name="T33" fmla="*/ 63 h 65"/>
                    <a:gd name="T34" fmla="*/ 33 w 65"/>
                    <a:gd name="T35" fmla="*/ 65 h 65"/>
                    <a:gd name="T36" fmla="*/ 27 w 65"/>
                    <a:gd name="T37" fmla="*/ 63 h 65"/>
                    <a:gd name="T38" fmla="*/ 21 w 65"/>
                    <a:gd name="T39" fmla="*/ 61 h 65"/>
                    <a:gd name="T40" fmla="*/ 16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49 h 65"/>
                    <a:gd name="T46" fmla="*/ 4 w 65"/>
                    <a:gd name="T47" fmla="*/ 45 h 65"/>
                    <a:gd name="T48" fmla="*/ 2 w 65"/>
                    <a:gd name="T49" fmla="*/ 39 h 65"/>
                    <a:gd name="T50" fmla="*/ 0 w 65"/>
                    <a:gd name="T51" fmla="*/ 33 h 65"/>
                    <a:gd name="T52" fmla="*/ 2 w 65"/>
                    <a:gd name="T53" fmla="*/ 25 h 65"/>
                    <a:gd name="T54" fmla="*/ 4 w 65"/>
                    <a:gd name="T55" fmla="*/ 19 h 65"/>
                    <a:gd name="T56" fmla="*/ 6 w 65"/>
                    <a:gd name="T57" fmla="*/ 13 h 65"/>
                    <a:gd name="T58" fmla="*/ 10 w 65"/>
                    <a:gd name="T59" fmla="*/ 10 h 65"/>
                    <a:gd name="T60" fmla="*/ 16 w 65"/>
                    <a:gd name="T61" fmla="*/ 6 h 65"/>
                    <a:gd name="T62" fmla="*/ 21 w 65"/>
                    <a:gd name="T63" fmla="*/ 2 h 65"/>
                    <a:gd name="T64" fmla="*/ 27 w 65"/>
                    <a:gd name="T65" fmla="*/ 2 h 65"/>
                    <a:gd name="T66" fmla="*/ 33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7" y="63"/>
                      </a:lnTo>
                      <a:lnTo>
                        <a:pt x="21" y="61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1" y="2"/>
                      </a:lnTo>
                      <a:lnTo>
                        <a:pt x="27" y="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8" name="Freeform 856"/>
                <p:cNvSpPr>
                  <a:spLocks/>
                </p:cNvSpPr>
                <p:nvPr/>
              </p:nvSpPr>
              <p:spPr bwMode="auto">
                <a:xfrm>
                  <a:off x="4640" y="2355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40 w 65"/>
                    <a:gd name="T3" fmla="*/ 0 h 63"/>
                    <a:gd name="T4" fmla="*/ 45 w 65"/>
                    <a:gd name="T5" fmla="*/ 2 h 63"/>
                    <a:gd name="T6" fmla="*/ 51 w 65"/>
                    <a:gd name="T7" fmla="*/ 4 h 63"/>
                    <a:gd name="T8" fmla="*/ 55 w 65"/>
                    <a:gd name="T9" fmla="*/ 10 h 63"/>
                    <a:gd name="T10" fmla="*/ 59 w 65"/>
                    <a:gd name="T11" fmla="*/ 14 h 63"/>
                    <a:gd name="T12" fmla="*/ 61 w 65"/>
                    <a:gd name="T13" fmla="*/ 19 h 63"/>
                    <a:gd name="T14" fmla="*/ 63 w 65"/>
                    <a:gd name="T15" fmla="*/ 25 h 63"/>
                    <a:gd name="T16" fmla="*/ 65 w 65"/>
                    <a:gd name="T17" fmla="*/ 31 h 63"/>
                    <a:gd name="T18" fmla="*/ 63 w 65"/>
                    <a:gd name="T19" fmla="*/ 37 h 63"/>
                    <a:gd name="T20" fmla="*/ 61 w 65"/>
                    <a:gd name="T21" fmla="*/ 43 h 63"/>
                    <a:gd name="T22" fmla="*/ 59 w 65"/>
                    <a:gd name="T23" fmla="*/ 49 h 63"/>
                    <a:gd name="T24" fmla="*/ 55 w 65"/>
                    <a:gd name="T25" fmla="*/ 55 h 63"/>
                    <a:gd name="T26" fmla="*/ 51 w 65"/>
                    <a:gd name="T27" fmla="*/ 59 h 63"/>
                    <a:gd name="T28" fmla="*/ 45 w 65"/>
                    <a:gd name="T29" fmla="*/ 61 h 63"/>
                    <a:gd name="T30" fmla="*/ 40 w 65"/>
                    <a:gd name="T31" fmla="*/ 63 h 63"/>
                    <a:gd name="T32" fmla="*/ 32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1 h 63"/>
                    <a:gd name="T38" fmla="*/ 14 w 65"/>
                    <a:gd name="T39" fmla="*/ 59 h 63"/>
                    <a:gd name="T40" fmla="*/ 10 w 65"/>
                    <a:gd name="T41" fmla="*/ 55 h 63"/>
                    <a:gd name="T42" fmla="*/ 6 w 65"/>
                    <a:gd name="T43" fmla="*/ 49 h 63"/>
                    <a:gd name="T44" fmla="*/ 2 w 65"/>
                    <a:gd name="T45" fmla="*/ 43 h 63"/>
                    <a:gd name="T46" fmla="*/ 0 w 65"/>
                    <a:gd name="T47" fmla="*/ 37 h 63"/>
                    <a:gd name="T48" fmla="*/ 0 w 65"/>
                    <a:gd name="T49" fmla="*/ 31 h 63"/>
                    <a:gd name="T50" fmla="*/ 0 w 65"/>
                    <a:gd name="T51" fmla="*/ 25 h 63"/>
                    <a:gd name="T52" fmla="*/ 2 w 65"/>
                    <a:gd name="T53" fmla="*/ 19 h 63"/>
                    <a:gd name="T54" fmla="*/ 6 w 65"/>
                    <a:gd name="T55" fmla="*/ 14 h 63"/>
                    <a:gd name="T56" fmla="*/ 10 w 65"/>
                    <a:gd name="T57" fmla="*/ 10 h 63"/>
                    <a:gd name="T58" fmla="*/ 14 w 65"/>
                    <a:gd name="T59" fmla="*/ 4 h 63"/>
                    <a:gd name="T60" fmla="*/ 20 w 65"/>
                    <a:gd name="T61" fmla="*/ 2 h 63"/>
                    <a:gd name="T62" fmla="*/ 26 w 65"/>
                    <a:gd name="T63" fmla="*/ 0 h 63"/>
                    <a:gd name="T64" fmla="*/ 32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59" name="Freeform 857"/>
                <p:cNvSpPr>
                  <a:spLocks/>
                </p:cNvSpPr>
                <p:nvPr/>
              </p:nvSpPr>
              <p:spPr bwMode="auto">
                <a:xfrm>
                  <a:off x="4640" y="2355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32 w 65"/>
                    <a:gd name="T3" fmla="*/ 0 h 63"/>
                    <a:gd name="T4" fmla="*/ 40 w 65"/>
                    <a:gd name="T5" fmla="*/ 0 h 63"/>
                    <a:gd name="T6" fmla="*/ 45 w 65"/>
                    <a:gd name="T7" fmla="*/ 2 h 63"/>
                    <a:gd name="T8" fmla="*/ 51 w 65"/>
                    <a:gd name="T9" fmla="*/ 4 h 63"/>
                    <a:gd name="T10" fmla="*/ 55 w 65"/>
                    <a:gd name="T11" fmla="*/ 10 h 63"/>
                    <a:gd name="T12" fmla="*/ 59 w 65"/>
                    <a:gd name="T13" fmla="*/ 14 h 63"/>
                    <a:gd name="T14" fmla="*/ 61 w 65"/>
                    <a:gd name="T15" fmla="*/ 19 h 63"/>
                    <a:gd name="T16" fmla="*/ 63 w 65"/>
                    <a:gd name="T17" fmla="*/ 25 h 63"/>
                    <a:gd name="T18" fmla="*/ 65 w 65"/>
                    <a:gd name="T19" fmla="*/ 31 h 63"/>
                    <a:gd name="T20" fmla="*/ 63 w 65"/>
                    <a:gd name="T21" fmla="*/ 37 h 63"/>
                    <a:gd name="T22" fmla="*/ 61 w 65"/>
                    <a:gd name="T23" fmla="*/ 43 h 63"/>
                    <a:gd name="T24" fmla="*/ 59 w 65"/>
                    <a:gd name="T25" fmla="*/ 49 h 63"/>
                    <a:gd name="T26" fmla="*/ 55 w 65"/>
                    <a:gd name="T27" fmla="*/ 55 h 63"/>
                    <a:gd name="T28" fmla="*/ 51 w 65"/>
                    <a:gd name="T29" fmla="*/ 59 h 63"/>
                    <a:gd name="T30" fmla="*/ 45 w 65"/>
                    <a:gd name="T31" fmla="*/ 61 h 63"/>
                    <a:gd name="T32" fmla="*/ 40 w 65"/>
                    <a:gd name="T33" fmla="*/ 63 h 63"/>
                    <a:gd name="T34" fmla="*/ 32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1 h 63"/>
                    <a:gd name="T40" fmla="*/ 14 w 65"/>
                    <a:gd name="T41" fmla="*/ 59 h 63"/>
                    <a:gd name="T42" fmla="*/ 10 w 65"/>
                    <a:gd name="T43" fmla="*/ 55 h 63"/>
                    <a:gd name="T44" fmla="*/ 6 w 65"/>
                    <a:gd name="T45" fmla="*/ 49 h 63"/>
                    <a:gd name="T46" fmla="*/ 2 w 65"/>
                    <a:gd name="T47" fmla="*/ 43 h 63"/>
                    <a:gd name="T48" fmla="*/ 0 w 65"/>
                    <a:gd name="T49" fmla="*/ 37 h 63"/>
                    <a:gd name="T50" fmla="*/ 0 w 65"/>
                    <a:gd name="T51" fmla="*/ 31 h 63"/>
                    <a:gd name="T52" fmla="*/ 0 w 65"/>
                    <a:gd name="T53" fmla="*/ 25 h 63"/>
                    <a:gd name="T54" fmla="*/ 2 w 65"/>
                    <a:gd name="T55" fmla="*/ 19 h 63"/>
                    <a:gd name="T56" fmla="*/ 6 w 65"/>
                    <a:gd name="T57" fmla="*/ 14 h 63"/>
                    <a:gd name="T58" fmla="*/ 10 w 65"/>
                    <a:gd name="T59" fmla="*/ 10 h 63"/>
                    <a:gd name="T60" fmla="*/ 14 w 65"/>
                    <a:gd name="T61" fmla="*/ 4 h 63"/>
                    <a:gd name="T62" fmla="*/ 20 w 65"/>
                    <a:gd name="T63" fmla="*/ 2 h 63"/>
                    <a:gd name="T64" fmla="*/ 26 w 65"/>
                    <a:gd name="T65" fmla="*/ 0 h 63"/>
                    <a:gd name="T66" fmla="*/ 32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0" name="Freeform 858"/>
                <p:cNvSpPr>
                  <a:spLocks/>
                </p:cNvSpPr>
                <p:nvPr/>
              </p:nvSpPr>
              <p:spPr bwMode="auto">
                <a:xfrm>
                  <a:off x="4626" y="2382"/>
                  <a:ext cx="65" cy="65"/>
                </a:xfrm>
                <a:custGeom>
                  <a:avLst/>
                  <a:gdLst>
                    <a:gd name="T0" fmla="*/ 32 w 65"/>
                    <a:gd name="T1" fmla="*/ 65 h 65"/>
                    <a:gd name="T2" fmla="*/ 26 w 65"/>
                    <a:gd name="T3" fmla="*/ 63 h 65"/>
                    <a:gd name="T4" fmla="*/ 20 w 65"/>
                    <a:gd name="T5" fmla="*/ 63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2 w 65"/>
                    <a:gd name="T13" fmla="*/ 46 h 65"/>
                    <a:gd name="T14" fmla="*/ 0 w 65"/>
                    <a:gd name="T15" fmla="*/ 40 h 65"/>
                    <a:gd name="T16" fmla="*/ 0 w 65"/>
                    <a:gd name="T17" fmla="*/ 32 h 65"/>
                    <a:gd name="T18" fmla="*/ 0 w 65"/>
                    <a:gd name="T19" fmla="*/ 26 h 65"/>
                    <a:gd name="T20" fmla="*/ 2 w 65"/>
                    <a:gd name="T21" fmla="*/ 20 h 65"/>
                    <a:gd name="T22" fmla="*/ 6 w 65"/>
                    <a:gd name="T23" fmla="*/ 14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2 h 65"/>
                    <a:gd name="T30" fmla="*/ 26 w 65"/>
                    <a:gd name="T31" fmla="*/ 2 h 65"/>
                    <a:gd name="T32" fmla="*/ 32 w 65"/>
                    <a:gd name="T33" fmla="*/ 0 h 65"/>
                    <a:gd name="T34" fmla="*/ 38 w 65"/>
                    <a:gd name="T35" fmla="*/ 2 h 65"/>
                    <a:gd name="T36" fmla="*/ 46 w 65"/>
                    <a:gd name="T37" fmla="*/ 2 h 65"/>
                    <a:gd name="T38" fmla="*/ 52 w 65"/>
                    <a:gd name="T39" fmla="*/ 6 h 65"/>
                    <a:gd name="T40" fmla="*/ 56 w 65"/>
                    <a:gd name="T41" fmla="*/ 10 h 65"/>
                    <a:gd name="T42" fmla="*/ 59 w 65"/>
                    <a:gd name="T43" fmla="*/ 14 h 65"/>
                    <a:gd name="T44" fmla="*/ 61 w 65"/>
                    <a:gd name="T45" fmla="*/ 20 h 65"/>
                    <a:gd name="T46" fmla="*/ 63 w 65"/>
                    <a:gd name="T47" fmla="*/ 26 h 65"/>
                    <a:gd name="T48" fmla="*/ 65 w 65"/>
                    <a:gd name="T49" fmla="*/ 32 h 65"/>
                    <a:gd name="T50" fmla="*/ 63 w 65"/>
                    <a:gd name="T51" fmla="*/ 40 h 65"/>
                    <a:gd name="T52" fmla="*/ 61 w 65"/>
                    <a:gd name="T53" fmla="*/ 46 h 65"/>
                    <a:gd name="T54" fmla="*/ 59 w 65"/>
                    <a:gd name="T55" fmla="*/ 51 h 65"/>
                    <a:gd name="T56" fmla="*/ 56 w 65"/>
                    <a:gd name="T57" fmla="*/ 55 h 65"/>
                    <a:gd name="T58" fmla="*/ 52 w 65"/>
                    <a:gd name="T59" fmla="*/ 59 h 65"/>
                    <a:gd name="T60" fmla="*/ 46 w 65"/>
                    <a:gd name="T61" fmla="*/ 63 h 65"/>
                    <a:gd name="T62" fmla="*/ 38 w 65"/>
                    <a:gd name="T63" fmla="*/ 63 h 65"/>
                    <a:gd name="T64" fmla="*/ 32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2" y="65"/>
                      </a:move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38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1" name="Freeform 859"/>
                <p:cNvSpPr>
                  <a:spLocks/>
                </p:cNvSpPr>
                <p:nvPr/>
              </p:nvSpPr>
              <p:spPr bwMode="auto">
                <a:xfrm>
                  <a:off x="4626" y="2382"/>
                  <a:ext cx="65" cy="65"/>
                </a:xfrm>
                <a:custGeom>
                  <a:avLst/>
                  <a:gdLst>
                    <a:gd name="T0" fmla="*/ 32 w 65"/>
                    <a:gd name="T1" fmla="*/ 65 h 65"/>
                    <a:gd name="T2" fmla="*/ 32 w 65"/>
                    <a:gd name="T3" fmla="*/ 65 h 65"/>
                    <a:gd name="T4" fmla="*/ 26 w 65"/>
                    <a:gd name="T5" fmla="*/ 63 h 65"/>
                    <a:gd name="T6" fmla="*/ 20 w 65"/>
                    <a:gd name="T7" fmla="*/ 63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2 w 65"/>
                    <a:gd name="T15" fmla="*/ 46 h 65"/>
                    <a:gd name="T16" fmla="*/ 0 w 65"/>
                    <a:gd name="T17" fmla="*/ 40 h 65"/>
                    <a:gd name="T18" fmla="*/ 0 w 65"/>
                    <a:gd name="T19" fmla="*/ 32 h 65"/>
                    <a:gd name="T20" fmla="*/ 0 w 65"/>
                    <a:gd name="T21" fmla="*/ 26 h 65"/>
                    <a:gd name="T22" fmla="*/ 2 w 65"/>
                    <a:gd name="T23" fmla="*/ 20 h 65"/>
                    <a:gd name="T24" fmla="*/ 6 w 65"/>
                    <a:gd name="T25" fmla="*/ 14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2 h 65"/>
                    <a:gd name="T32" fmla="*/ 26 w 65"/>
                    <a:gd name="T33" fmla="*/ 2 h 65"/>
                    <a:gd name="T34" fmla="*/ 32 w 65"/>
                    <a:gd name="T35" fmla="*/ 0 h 65"/>
                    <a:gd name="T36" fmla="*/ 38 w 65"/>
                    <a:gd name="T37" fmla="*/ 2 h 65"/>
                    <a:gd name="T38" fmla="*/ 46 w 65"/>
                    <a:gd name="T39" fmla="*/ 2 h 65"/>
                    <a:gd name="T40" fmla="*/ 52 w 65"/>
                    <a:gd name="T41" fmla="*/ 6 h 65"/>
                    <a:gd name="T42" fmla="*/ 56 w 65"/>
                    <a:gd name="T43" fmla="*/ 10 h 65"/>
                    <a:gd name="T44" fmla="*/ 59 w 65"/>
                    <a:gd name="T45" fmla="*/ 14 h 65"/>
                    <a:gd name="T46" fmla="*/ 61 w 65"/>
                    <a:gd name="T47" fmla="*/ 20 h 65"/>
                    <a:gd name="T48" fmla="*/ 63 w 65"/>
                    <a:gd name="T49" fmla="*/ 26 h 65"/>
                    <a:gd name="T50" fmla="*/ 65 w 65"/>
                    <a:gd name="T51" fmla="*/ 32 h 65"/>
                    <a:gd name="T52" fmla="*/ 63 w 65"/>
                    <a:gd name="T53" fmla="*/ 40 h 65"/>
                    <a:gd name="T54" fmla="*/ 61 w 65"/>
                    <a:gd name="T55" fmla="*/ 46 h 65"/>
                    <a:gd name="T56" fmla="*/ 59 w 65"/>
                    <a:gd name="T57" fmla="*/ 51 h 65"/>
                    <a:gd name="T58" fmla="*/ 56 w 65"/>
                    <a:gd name="T59" fmla="*/ 55 h 65"/>
                    <a:gd name="T60" fmla="*/ 52 w 65"/>
                    <a:gd name="T61" fmla="*/ 59 h 65"/>
                    <a:gd name="T62" fmla="*/ 46 w 65"/>
                    <a:gd name="T63" fmla="*/ 63 h 65"/>
                    <a:gd name="T64" fmla="*/ 38 w 65"/>
                    <a:gd name="T65" fmla="*/ 63 h 65"/>
                    <a:gd name="T66" fmla="*/ 32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2" y="65"/>
                      </a:move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38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2" name="Freeform 860"/>
                <p:cNvSpPr>
                  <a:spLocks/>
                </p:cNvSpPr>
                <p:nvPr/>
              </p:nvSpPr>
              <p:spPr bwMode="auto">
                <a:xfrm>
                  <a:off x="4693" y="2439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8 w 63"/>
                    <a:gd name="T3" fmla="*/ 2 h 65"/>
                    <a:gd name="T4" fmla="*/ 44 w 63"/>
                    <a:gd name="T5" fmla="*/ 4 h 65"/>
                    <a:gd name="T6" fmla="*/ 50 w 63"/>
                    <a:gd name="T7" fmla="*/ 6 h 65"/>
                    <a:gd name="T8" fmla="*/ 55 w 63"/>
                    <a:gd name="T9" fmla="*/ 12 h 65"/>
                    <a:gd name="T10" fmla="*/ 57 w 63"/>
                    <a:gd name="T11" fmla="*/ 16 h 65"/>
                    <a:gd name="T12" fmla="*/ 61 w 63"/>
                    <a:gd name="T13" fmla="*/ 22 h 65"/>
                    <a:gd name="T14" fmla="*/ 63 w 63"/>
                    <a:gd name="T15" fmla="*/ 28 h 65"/>
                    <a:gd name="T16" fmla="*/ 63 w 63"/>
                    <a:gd name="T17" fmla="*/ 34 h 65"/>
                    <a:gd name="T18" fmla="*/ 63 w 63"/>
                    <a:gd name="T19" fmla="*/ 40 h 65"/>
                    <a:gd name="T20" fmla="*/ 61 w 63"/>
                    <a:gd name="T21" fmla="*/ 46 h 65"/>
                    <a:gd name="T22" fmla="*/ 57 w 63"/>
                    <a:gd name="T23" fmla="*/ 52 h 65"/>
                    <a:gd name="T24" fmla="*/ 55 w 63"/>
                    <a:gd name="T25" fmla="*/ 56 h 65"/>
                    <a:gd name="T26" fmla="*/ 50 w 63"/>
                    <a:gd name="T27" fmla="*/ 59 h 65"/>
                    <a:gd name="T28" fmla="*/ 44 w 63"/>
                    <a:gd name="T29" fmla="*/ 63 h 65"/>
                    <a:gd name="T30" fmla="*/ 38 w 63"/>
                    <a:gd name="T31" fmla="*/ 65 h 65"/>
                    <a:gd name="T32" fmla="*/ 32 w 63"/>
                    <a:gd name="T33" fmla="*/ 65 h 65"/>
                    <a:gd name="T34" fmla="*/ 26 w 63"/>
                    <a:gd name="T35" fmla="*/ 65 h 65"/>
                    <a:gd name="T36" fmla="*/ 20 w 63"/>
                    <a:gd name="T37" fmla="*/ 63 h 65"/>
                    <a:gd name="T38" fmla="*/ 14 w 63"/>
                    <a:gd name="T39" fmla="*/ 59 h 65"/>
                    <a:gd name="T40" fmla="*/ 8 w 63"/>
                    <a:gd name="T41" fmla="*/ 56 h 65"/>
                    <a:gd name="T42" fmla="*/ 4 w 63"/>
                    <a:gd name="T43" fmla="*/ 52 h 65"/>
                    <a:gd name="T44" fmla="*/ 2 w 63"/>
                    <a:gd name="T45" fmla="*/ 46 h 65"/>
                    <a:gd name="T46" fmla="*/ 0 w 63"/>
                    <a:gd name="T47" fmla="*/ 40 h 65"/>
                    <a:gd name="T48" fmla="*/ 0 w 63"/>
                    <a:gd name="T49" fmla="*/ 34 h 65"/>
                    <a:gd name="T50" fmla="*/ 0 w 63"/>
                    <a:gd name="T51" fmla="*/ 28 h 65"/>
                    <a:gd name="T52" fmla="*/ 2 w 63"/>
                    <a:gd name="T53" fmla="*/ 22 h 65"/>
                    <a:gd name="T54" fmla="*/ 4 w 63"/>
                    <a:gd name="T55" fmla="*/ 16 h 65"/>
                    <a:gd name="T56" fmla="*/ 8 w 63"/>
                    <a:gd name="T57" fmla="*/ 12 h 65"/>
                    <a:gd name="T58" fmla="*/ 14 w 63"/>
                    <a:gd name="T59" fmla="*/ 6 h 65"/>
                    <a:gd name="T60" fmla="*/ 20 w 63"/>
                    <a:gd name="T61" fmla="*/ 4 h 65"/>
                    <a:gd name="T62" fmla="*/ 26 w 63"/>
                    <a:gd name="T63" fmla="*/ 2 h 65"/>
                    <a:gd name="T64" fmla="*/ 32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0"/>
                      </a:moveTo>
                      <a:lnTo>
                        <a:pt x="38" y="2"/>
                      </a:lnTo>
                      <a:lnTo>
                        <a:pt x="44" y="4"/>
                      </a:lnTo>
                      <a:lnTo>
                        <a:pt x="50" y="6"/>
                      </a:lnTo>
                      <a:lnTo>
                        <a:pt x="55" y="12"/>
                      </a:lnTo>
                      <a:lnTo>
                        <a:pt x="57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2"/>
                      </a:lnTo>
                      <a:lnTo>
                        <a:pt x="55" y="56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4" y="16"/>
                      </a:lnTo>
                      <a:lnTo>
                        <a:pt x="8" y="12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3" name="Freeform 861"/>
                <p:cNvSpPr>
                  <a:spLocks/>
                </p:cNvSpPr>
                <p:nvPr/>
              </p:nvSpPr>
              <p:spPr bwMode="auto">
                <a:xfrm>
                  <a:off x="4693" y="2439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2 w 63"/>
                    <a:gd name="T3" fmla="*/ 0 h 65"/>
                    <a:gd name="T4" fmla="*/ 38 w 63"/>
                    <a:gd name="T5" fmla="*/ 2 h 65"/>
                    <a:gd name="T6" fmla="*/ 44 w 63"/>
                    <a:gd name="T7" fmla="*/ 4 h 65"/>
                    <a:gd name="T8" fmla="*/ 50 w 63"/>
                    <a:gd name="T9" fmla="*/ 6 h 65"/>
                    <a:gd name="T10" fmla="*/ 55 w 63"/>
                    <a:gd name="T11" fmla="*/ 12 h 65"/>
                    <a:gd name="T12" fmla="*/ 57 w 63"/>
                    <a:gd name="T13" fmla="*/ 16 h 65"/>
                    <a:gd name="T14" fmla="*/ 61 w 63"/>
                    <a:gd name="T15" fmla="*/ 22 h 65"/>
                    <a:gd name="T16" fmla="*/ 63 w 63"/>
                    <a:gd name="T17" fmla="*/ 28 h 65"/>
                    <a:gd name="T18" fmla="*/ 63 w 63"/>
                    <a:gd name="T19" fmla="*/ 34 h 65"/>
                    <a:gd name="T20" fmla="*/ 63 w 63"/>
                    <a:gd name="T21" fmla="*/ 40 h 65"/>
                    <a:gd name="T22" fmla="*/ 61 w 63"/>
                    <a:gd name="T23" fmla="*/ 46 h 65"/>
                    <a:gd name="T24" fmla="*/ 57 w 63"/>
                    <a:gd name="T25" fmla="*/ 52 h 65"/>
                    <a:gd name="T26" fmla="*/ 55 w 63"/>
                    <a:gd name="T27" fmla="*/ 56 h 65"/>
                    <a:gd name="T28" fmla="*/ 50 w 63"/>
                    <a:gd name="T29" fmla="*/ 59 h 65"/>
                    <a:gd name="T30" fmla="*/ 44 w 63"/>
                    <a:gd name="T31" fmla="*/ 63 h 65"/>
                    <a:gd name="T32" fmla="*/ 38 w 63"/>
                    <a:gd name="T33" fmla="*/ 65 h 65"/>
                    <a:gd name="T34" fmla="*/ 32 w 63"/>
                    <a:gd name="T35" fmla="*/ 65 h 65"/>
                    <a:gd name="T36" fmla="*/ 26 w 63"/>
                    <a:gd name="T37" fmla="*/ 65 h 65"/>
                    <a:gd name="T38" fmla="*/ 20 w 63"/>
                    <a:gd name="T39" fmla="*/ 63 h 65"/>
                    <a:gd name="T40" fmla="*/ 14 w 63"/>
                    <a:gd name="T41" fmla="*/ 59 h 65"/>
                    <a:gd name="T42" fmla="*/ 8 w 63"/>
                    <a:gd name="T43" fmla="*/ 56 h 65"/>
                    <a:gd name="T44" fmla="*/ 4 w 63"/>
                    <a:gd name="T45" fmla="*/ 52 h 65"/>
                    <a:gd name="T46" fmla="*/ 2 w 63"/>
                    <a:gd name="T47" fmla="*/ 46 h 65"/>
                    <a:gd name="T48" fmla="*/ 0 w 63"/>
                    <a:gd name="T49" fmla="*/ 40 h 65"/>
                    <a:gd name="T50" fmla="*/ 0 w 63"/>
                    <a:gd name="T51" fmla="*/ 34 h 65"/>
                    <a:gd name="T52" fmla="*/ 0 w 63"/>
                    <a:gd name="T53" fmla="*/ 28 h 65"/>
                    <a:gd name="T54" fmla="*/ 2 w 63"/>
                    <a:gd name="T55" fmla="*/ 22 h 65"/>
                    <a:gd name="T56" fmla="*/ 4 w 63"/>
                    <a:gd name="T57" fmla="*/ 16 h 65"/>
                    <a:gd name="T58" fmla="*/ 8 w 63"/>
                    <a:gd name="T59" fmla="*/ 12 h 65"/>
                    <a:gd name="T60" fmla="*/ 14 w 63"/>
                    <a:gd name="T61" fmla="*/ 6 h 65"/>
                    <a:gd name="T62" fmla="*/ 20 w 63"/>
                    <a:gd name="T63" fmla="*/ 4 h 65"/>
                    <a:gd name="T64" fmla="*/ 26 w 63"/>
                    <a:gd name="T65" fmla="*/ 2 h 65"/>
                    <a:gd name="T66" fmla="*/ 32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4" y="4"/>
                      </a:lnTo>
                      <a:lnTo>
                        <a:pt x="50" y="6"/>
                      </a:lnTo>
                      <a:lnTo>
                        <a:pt x="55" y="12"/>
                      </a:lnTo>
                      <a:lnTo>
                        <a:pt x="57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2"/>
                      </a:lnTo>
                      <a:lnTo>
                        <a:pt x="55" y="56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4" y="16"/>
                      </a:lnTo>
                      <a:lnTo>
                        <a:pt x="8" y="12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4" name="Freeform 862"/>
                <p:cNvSpPr>
                  <a:spLocks/>
                </p:cNvSpPr>
                <p:nvPr/>
              </p:nvSpPr>
              <p:spPr bwMode="auto">
                <a:xfrm>
                  <a:off x="4632" y="2439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40 w 65"/>
                    <a:gd name="T3" fmla="*/ 2 h 65"/>
                    <a:gd name="T4" fmla="*/ 46 w 65"/>
                    <a:gd name="T5" fmla="*/ 4 h 65"/>
                    <a:gd name="T6" fmla="*/ 52 w 65"/>
                    <a:gd name="T7" fmla="*/ 6 h 65"/>
                    <a:gd name="T8" fmla="*/ 55 w 65"/>
                    <a:gd name="T9" fmla="*/ 12 h 65"/>
                    <a:gd name="T10" fmla="*/ 59 w 65"/>
                    <a:gd name="T11" fmla="*/ 16 h 65"/>
                    <a:gd name="T12" fmla="*/ 63 w 65"/>
                    <a:gd name="T13" fmla="*/ 22 h 65"/>
                    <a:gd name="T14" fmla="*/ 63 w 65"/>
                    <a:gd name="T15" fmla="*/ 28 h 65"/>
                    <a:gd name="T16" fmla="*/ 65 w 65"/>
                    <a:gd name="T17" fmla="*/ 34 h 65"/>
                    <a:gd name="T18" fmla="*/ 63 w 65"/>
                    <a:gd name="T19" fmla="*/ 40 h 65"/>
                    <a:gd name="T20" fmla="*/ 63 w 65"/>
                    <a:gd name="T21" fmla="*/ 46 h 65"/>
                    <a:gd name="T22" fmla="*/ 59 w 65"/>
                    <a:gd name="T23" fmla="*/ 52 h 65"/>
                    <a:gd name="T24" fmla="*/ 55 w 65"/>
                    <a:gd name="T25" fmla="*/ 56 h 65"/>
                    <a:gd name="T26" fmla="*/ 52 w 65"/>
                    <a:gd name="T27" fmla="*/ 59 h 65"/>
                    <a:gd name="T28" fmla="*/ 46 w 65"/>
                    <a:gd name="T29" fmla="*/ 63 h 65"/>
                    <a:gd name="T30" fmla="*/ 40 w 65"/>
                    <a:gd name="T31" fmla="*/ 65 h 65"/>
                    <a:gd name="T32" fmla="*/ 32 w 65"/>
                    <a:gd name="T33" fmla="*/ 65 h 65"/>
                    <a:gd name="T34" fmla="*/ 26 w 65"/>
                    <a:gd name="T35" fmla="*/ 65 h 65"/>
                    <a:gd name="T36" fmla="*/ 20 w 65"/>
                    <a:gd name="T37" fmla="*/ 63 h 65"/>
                    <a:gd name="T38" fmla="*/ 14 w 65"/>
                    <a:gd name="T39" fmla="*/ 59 h 65"/>
                    <a:gd name="T40" fmla="*/ 10 w 65"/>
                    <a:gd name="T41" fmla="*/ 56 h 65"/>
                    <a:gd name="T42" fmla="*/ 6 w 65"/>
                    <a:gd name="T43" fmla="*/ 52 h 65"/>
                    <a:gd name="T44" fmla="*/ 2 w 65"/>
                    <a:gd name="T45" fmla="*/ 46 h 65"/>
                    <a:gd name="T46" fmla="*/ 2 w 65"/>
                    <a:gd name="T47" fmla="*/ 40 h 65"/>
                    <a:gd name="T48" fmla="*/ 0 w 65"/>
                    <a:gd name="T49" fmla="*/ 34 h 65"/>
                    <a:gd name="T50" fmla="*/ 2 w 65"/>
                    <a:gd name="T51" fmla="*/ 28 h 65"/>
                    <a:gd name="T52" fmla="*/ 2 w 65"/>
                    <a:gd name="T53" fmla="*/ 22 h 65"/>
                    <a:gd name="T54" fmla="*/ 6 w 65"/>
                    <a:gd name="T55" fmla="*/ 16 h 65"/>
                    <a:gd name="T56" fmla="*/ 10 w 65"/>
                    <a:gd name="T57" fmla="*/ 12 h 65"/>
                    <a:gd name="T58" fmla="*/ 14 w 65"/>
                    <a:gd name="T59" fmla="*/ 6 h 65"/>
                    <a:gd name="T60" fmla="*/ 20 w 65"/>
                    <a:gd name="T61" fmla="*/ 4 h 65"/>
                    <a:gd name="T62" fmla="*/ 26 w 65"/>
                    <a:gd name="T63" fmla="*/ 2 h 65"/>
                    <a:gd name="T64" fmla="*/ 32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2" y="0"/>
                      </a:move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5" y="12"/>
                      </a:lnTo>
                      <a:lnTo>
                        <a:pt x="59" y="16"/>
                      </a:lnTo>
                      <a:lnTo>
                        <a:pt x="63" y="22"/>
                      </a:lnTo>
                      <a:lnTo>
                        <a:pt x="63" y="28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8"/>
                      </a:lnTo>
                      <a:lnTo>
                        <a:pt x="2" y="22"/>
                      </a:lnTo>
                      <a:lnTo>
                        <a:pt x="6" y="16"/>
                      </a:lnTo>
                      <a:lnTo>
                        <a:pt x="10" y="12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5" name="Freeform 863"/>
                <p:cNvSpPr>
                  <a:spLocks/>
                </p:cNvSpPr>
                <p:nvPr/>
              </p:nvSpPr>
              <p:spPr bwMode="auto">
                <a:xfrm>
                  <a:off x="4632" y="2439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32 w 65"/>
                    <a:gd name="T3" fmla="*/ 0 h 65"/>
                    <a:gd name="T4" fmla="*/ 40 w 65"/>
                    <a:gd name="T5" fmla="*/ 2 h 65"/>
                    <a:gd name="T6" fmla="*/ 46 w 65"/>
                    <a:gd name="T7" fmla="*/ 4 h 65"/>
                    <a:gd name="T8" fmla="*/ 52 w 65"/>
                    <a:gd name="T9" fmla="*/ 6 h 65"/>
                    <a:gd name="T10" fmla="*/ 55 w 65"/>
                    <a:gd name="T11" fmla="*/ 12 h 65"/>
                    <a:gd name="T12" fmla="*/ 59 w 65"/>
                    <a:gd name="T13" fmla="*/ 16 h 65"/>
                    <a:gd name="T14" fmla="*/ 63 w 65"/>
                    <a:gd name="T15" fmla="*/ 22 h 65"/>
                    <a:gd name="T16" fmla="*/ 63 w 65"/>
                    <a:gd name="T17" fmla="*/ 28 h 65"/>
                    <a:gd name="T18" fmla="*/ 65 w 65"/>
                    <a:gd name="T19" fmla="*/ 34 h 65"/>
                    <a:gd name="T20" fmla="*/ 63 w 65"/>
                    <a:gd name="T21" fmla="*/ 40 h 65"/>
                    <a:gd name="T22" fmla="*/ 63 w 65"/>
                    <a:gd name="T23" fmla="*/ 46 h 65"/>
                    <a:gd name="T24" fmla="*/ 59 w 65"/>
                    <a:gd name="T25" fmla="*/ 52 h 65"/>
                    <a:gd name="T26" fmla="*/ 55 w 65"/>
                    <a:gd name="T27" fmla="*/ 56 h 65"/>
                    <a:gd name="T28" fmla="*/ 52 w 65"/>
                    <a:gd name="T29" fmla="*/ 59 h 65"/>
                    <a:gd name="T30" fmla="*/ 46 w 65"/>
                    <a:gd name="T31" fmla="*/ 63 h 65"/>
                    <a:gd name="T32" fmla="*/ 40 w 65"/>
                    <a:gd name="T33" fmla="*/ 65 h 65"/>
                    <a:gd name="T34" fmla="*/ 32 w 65"/>
                    <a:gd name="T35" fmla="*/ 65 h 65"/>
                    <a:gd name="T36" fmla="*/ 26 w 65"/>
                    <a:gd name="T37" fmla="*/ 65 h 65"/>
                    <a:gd name="T38" fmla="*/ 20 w 65"/>
                    <a:gd name="T39" fmla="*/ 63 h 65"/>
                    <a:gd name="T40" fmla="*/ 14 w 65"/>
                    <a:gd name="T41" fmla="*/ 59 h 65"/>
                    <a:gd name="T42" fmla="*/ 10 w 65"/>
                    <a:gd name="T43" fmla="*/ 56 h 65"/>
                    <a:gd name="T44" fmla="*/ 6 w 65"/>
                    <a:gd name="T45" fmla="*/ 52 h 65"/>
                    <a:gd name="T46" fmla="*/ 2 w 65"/>
                    <a:gd name="T47" fmla="*/ 46 h 65"/>
                    <a:gd name="T48" fmla="*/ 2 w 65"/>
                    <a:gd name="T49" fmla="*/ 40 h 65"/>
                    <a:gd name="T50" fmla="*/ 0 w 65"/>
                    <a:gd name="T51" fmla="*/ 34 h 65"/>
                    <a:gd name="T52" fmla="*/ 2 w 65"/>
                    <a:gd name="T53" fmla="*/ 28 h 65"/>
                    <a:gd name="T54" fmla="*/ 2 w 65"/>
                    <a:gd name="T55" fmla="*/ 22 h 65"/>
                    <a:gd name="T56" fmla="*/ 6 w 65"/>
                    <a:gd name="T57" fmla="*/ 16 h 65"/>
                    <a:gd name="T58" fmla="*/ 10 w 65"/>
                    <a:gd name="T59" fmla="*/ 12 h 65"/>
                    <a:gd name="T60" fmla="*/ 14 w 65"/>
                    <a:gd name="T61" fmla="*/ 6 h 65"/>
                    <a:gd name="T62" fmla="*/ 20 w 65"/>
                    <a:gd name="T63" fmla="*/ 4 h 65"/>
                    <a:gd name="T64" fmla="*/ 26 w 65"/>
                    <a:gd name="T65" fmla="*/ 2 h 65"/>
                    <a:gd name="T66" fmla="*/ 32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5" y="12"/>
                      </a:lnTo>
                      <a:lnTo>
                        <a:pt x="59" y="16"/>
                      </a:lnTo>
                      <a:lnTo>
                        <a:pt x="63" y="22"/>
                      </a:lnTo>
                      <a:lnTo>
                        <a:pt x="63" y="28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8"/>
                      </a:lnTo>
                      <a:lnTo>
                        <a:pt x="2" y="22"/>
                      </a:lnTo>
                      <a:lnTo>
                        <a:pt x="6" y="16"/>
                      </a:lnTo>
                      <a:lnTo>
                        <a:pt x="10" y="12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6" name="Freeform 864"/>
                <p:cNvSpPr>
                  <a:spLocks/>
                </p:cNvSpPr>
                <p:nvPr/>
              </p:nvSpPr>
              <p:spPr bwMode="auto">
                <a:xfrm>
                  <a:off x="4601" y="2426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5 w 65"/>
                    <a:gd name="T3" fmla="*/ 65 h 65"/>
                    <a:gd name="T4" fmla="*/ 20 w 65"/>
                    <a:gd name="T5" fmla="*/ 63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2 w 65"/>
                    <a:gd name="T13" fmla="*/ 45 h 65"/>
                    <a:gd name="T14" fmla="*/ 2 w 65"/>
                    <a:gd name="T15" fmla="*/ 39 h 65"/>
                    <a:gd name="T16" fmla="*/ 0 w 65"/>
                    <a:gd name="T17" fmla="*/ 33 h 65"/>
                    <a:gd name="T18" fmla="*/ 2 w 65"/>
                    <a:gd name="T19" fmla="*/ 25 h 65"/>
                    <a:gd name="T20" fmla="*/ 2 w 65"/>
                    <a:gd name="T21" fmla="*/ 19 h 65"/>
                    <a:gd name="T22" fmla="*/ 6 w 65"/>
                    <a:gd name="T23" fmla="*/ 13 h 65"/>
                    <a:gd name="T24" fmla="*/ 10 w 65"/>
                    <a:gd name="T25" fmla="*/ 9 h 65"/>
                    <a:gd name="T26" fmla="*/ 14 w 65"/>
                    <a:gd name="T27" fmla="*/ 6 h 65"/>
                    <a:gd name="T28" fmla="*/ 20 w 65"/>
                    <a:gd name="T29" fmla="*/ 2 h 65"/>
                    <a:gd name="T30" fmla="*/ 25 w 65"/>
                    <a:gd name="T31" fmla="*/ 2 h 65"/>
                    <a:gd name="T32" fmla="*/ 31 w 65"/>
                    <a:gd name="T33" fmla="*/ 0 h 65"/>
                    <a:gd name="T34" fmla="*/ 39 w 65"/>
                    <a:gd name="T35" fmla="*/ 2 h 65"/>
                    <a:gd name="T36" fmla="*/ 45 w 65"/>
                    <a:gd name="T37" fmla="*/ 2 h 65"/>
                    <a:gd name="T38" fmla="*/ 51 w 65"/>
                    <a:gd name="T39" fmla="*/ 6 h 65"/>
                    <a:gd name="T40" fmla="*/ 55 w 65"/>
                    <a:gd name="T41" fmla="*/ 9 h 65"/>
                    <a:gd name="T42" fmla="*/ 59 w 65"/>
                    <a:gd name="T43" fmla="*/ 13 h 65"/>
                    <a:gd name="T44" fmla="*/ 63 w 65"/>
                    <a:gd name="T45" fmla="*/ 19 h 65"/>
                    <a:gd name="T46" fmla="*/ 63 w 65"/>
                    <a:gd name="T47" fmla="*/ 25 h 65"/>
                    <a:gd name="T48" fmla="*/ 65 w 65"/>
                    <a:gd name="T49" fmla="*/ 33 h 65"/>
                    <a:gd name="T50" fmla="*/ 63 w 65"/>
                    <a:gd name="T51" fmla="*/ 39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3 h 65"/>
                    <a:gd name="T62" fmla="*/ 39 w 65"/>
                    <a:gd name="T63" fmla="*/ 65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5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7" name="Freeform 865"/>
                <p:cNvSpPr>
                  <a:spLocks/>
                </p:cNvSpPr>
                <p:nvPr/>
              </p:nvSpPr>
              <p:spPr bwMode="auto">
                <a:xfrm>
                  <a:off x="4601" y="2426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5 w 65"/>
                    <a:gd name="T5" fmla="*/ 65 h 65"/>
                    <a:gd name="T6" fmla="*/ 20 w 65"/>
                    <a:gd name="T7" fmla="*/ 63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2 w 65"/>
                    <a:gd name="T15" fmla="*/ 45 h 65"/>
                    <a:gd name="T16" fmla="*/ 2 w 65"/>
                    <a:gd name="T17" fmla="*/ 39 h 65"/>
                    <a:gd name="T18" fmla="*/ 0 w 65"/>
                    <a:gd name="T19" fmla="*/ 33 h 65"/>
                    <a:gd name="T20" fmla="*/ 2 w 65"/>
                    <a:gd name="T21" fmla="*/ 25 h 65"/>
                    <a:gd name="T22" fmla="*/ 2 w 65"/>
                    <a:gd name="T23" fmla="*/ 19 h 65"/>
                    <a:gd name="T24" fmla="*/ 6 w 65"/>
                    <a:gd name="T25" fmla="*/ 13 h 65"/>
                    <a:gd name="T26" fmla="*/ 10 w 65"/>
                    <a:gd name="T27" fmla="*/ 9 h 65"/>
                    <a:gd name="T28" fmla="*/ 14 w 65"/>
                    <a:gd name="T29" fmla="*/ 6 h 65"/>
                    <a:gd name="T30" fmla="*/ 20 w 65"/>
                    <a:gd name="T31" fmla="*/ 2 h 65"/>
                    <a:gd name="T32" fmla="*/ 25 w 65"/>
                    <a:gd name="T33" fmla="*/ 2 h 65"/>
                    <a:gd name="T34" fmla="*/ 31 w 65"/>
                    <a:gd name="T35" fmla="*/ 0 h 65"/>
                    <a:gd name="T36" fmla="*/ 39 w 65"/>
                    <a:gd name="T37" fmla="*/ 2 h 65"/>
                    <a:gd name="T38" fmla="*/ 45 w 65"/>
                    <a:gd name="T39" fmla="*/ 2 h 65"/>
                    <a:gd name="T40" fmla="*/ 51 w 65"/>
                    <a:gd name="T41" fmla="*/ 6 h 65"/>
                    <a:gd name="T42" fmla="*/ 55 w 65"/>
                    <a:gd name="T43" fmla="*/ 9 h 65"/>
                    <a:gd name="T44" fmla="*/ 59 w 65"/>
                    <a:gd name="T45" fmla="*/ 13 h 65"/>
                    <a:gd name="T46" fmla="*/ 63 w 65"/>
                    <a:gd name="T47" fmla="*/ 19 h 65"/>
                    <a:gd name="T48" fmla="*/ 63 w 65"/>
                    <a:gd name="T49" fmla="*/ 25 h 65"/>
                    <a:gd name="T50" fmla="*/ 65 w 65"/>
                    <a:gd name="T51" fmla="*/ 33 h 65"/>
                    <a:gd name="T52" fmla="*/ 63 w 65"/>
                    <a:gd name="T53" fmla="*/ 39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3 h 65"/>
                    <a:gd name="T64" fmla="*/ 39 w 65"/>
                    <a:gd name="T65" fmla="*/ 65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8" name="Freeform 866"/>
                <p:cNvSpPr>
                  <a:spLocks/>
                </p:cNvSpPr>
                <p:nvPr/>
              </p:nvSpPr>
              <p:spPr bwMode="auto">
                <a:xfrm>
                  <a:off x="4552" y="2441"/>
                  <a:ext cx="65" cy="65"/>
                </a:xfrm>
                <a:custGeom>
                  <a:avLst/>
                  <a:gdLst>
                    <a:gd name="T0" fmla="*/ 65 w 65"/>
                    <a:gd name="T1" fmla="*/ 32 h 65"/>
                    <a:gd name="T2" fmla="*/ 63 w 65"/>
                    <a:gd name="T3" fmla="*/ 40 h 65"/>
                    <a:gd name="T4" fmla="*/ 61 w 65"/>
                    <a:gd name="T5" fmla="*/ 46 h 65"/>
                    <a:gd name="T6" fmla="*/ 59 w 65"/>
                    <a:gd name="T7" fmla="*/ 52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39 w 65"/>
                    <a:gd name="T15" fmla="*/ 63 h 65"/>
                    <a:gd name="T16" fmla="*/ 31 w 65"/>
                    <a:gd name="T17" fmla="*/ 65 h 65"/>
                    <a:gd name="T18" fmla="*/ 25 w 65"/>
                    <a:gd name="T19" fmla="*/ 63 h 65"/>
                    <a:gd name="T20" fmla="*/ 19 w 65"/>
                    <a:gd name="T21" fmla="*/ 63 h 65"/>
                    <a:gd name="T22" fmla="*/ 13 w 65"/>
                    <a:gd name="T23" fmla="*/ 59 h 65"/>
                    <a:gd name="T24" fmla="*/ 9 w 65"/>
                    <a:gd name="T25" fmla="*/ 55 h 65"/>
                    <a:gd name="T26" fmla="*/ 5 w 65"/>
                    <a:gd name="T27" fmla="*/ 52 h 65"/>
                    <a:gd name="T28" fmla="*/ 2 w 65"/>
                    <a:gd name="T29" fmla="*/ 46 h 65"/>
                    <a:gd name="T30" fmla="*/ 0 w 65"/>
                    <a:gd name="T31" fmla="*/ 40 h 65"/>
                    <a:gd name="T32" fmla="*/ 0 w 65"/>
                    <a:gd name="T33" fmla="*/ 32 h 65"/>
                    <a:gd name="T34" fmla="*/ 0 w 65"/>
                    <a:gd name="T35" fmla="*/ 26 h 65"/>
                    <a:gd name="T36" fmla="*/ 2 w 65"/>
                    <a:gd name="T37" fmla="*/ 20 h 65"/>
                    <a:gd name="T38" fmla="*/ 5 w 65"/>
                    <a:gd name="T39" fmla="*/ 14 h 65"/>
                    <a:gd name="T40" fmla="*/ 9 w 65"/>
                    <a:gd name="T41" fmla="*/ 10 h 65"/>
                    <a:gd name="T42" fmla="*/ 13 w 65"/>
                    <a:gd name="T43" fmla="*/ 6 h 65"/>
                    <a:gd name="T44" fmla="*/ 19 w 65"/>
                    <a:gd name="T45" fmla="*/ 2 h 65"/>
                    <a:gd name="T46" fmla="*/ 25 w 65"/>
                    <a:gd name="T47" fmla="*/ 2 h 65"/>
                    <a:gd name="T48" fmla="*/ 31 w 65"/>
                    <a:gd name="T49" fmla="*/ 0 h 65"/>
                    <a:gd name="T50" fmla="*/ 39 w 65"/>
                    <a:gd name="T51" fmla="*/ 2 h 65"/>
                    <a:gd name="T52" fmla="*/ 45 w 65"/>
                    <a:gd name="T53" fmla="*/ 2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1 w 65"/>
                    <a:gd name="T61" fmla="*/ 20 h 65"/>
                    <a:gd name="T62" fmla="*/ 63 w 65"/>
                    <a:gd name="T63" fmla="*/ 26 h 65"/>
                    <a:gd name="T64" fmla="*/ 65 w 65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2"/>
                      </a:move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5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69" name="Freeform 867"/>
                <p:cNvSpPr>
                  <a:spLocks/>
                </p:cNvSpPr>
                <p:nvPr/>
              </p:nvSpPr>
              <p:spPr bwMode="auto">
                <a:xfrm>
                  <a:off x="4552" y="2441"/>
                  <a:ext cx="65" cy="65"/>
                </a:xfrm>
                <a:custGeom>
                  <a:avLst/>
                  <a:gdLst>
                    <a:gd name="T0" fmla="*/ 65 w 65"/>
                    <a:gd name="T1" fmla="*/ 32 h 65"/>
                    <a:gd name="T2" fmla="*/ 65 w 65"/>
                    <a:gd name="T3" fmla="*/ 32 h 65"/>
                    <a:gd name="T4" fmla="*/ 63 w 65"/>
                    <a:gd name="T5" fmla="*/ 40 h 65"/>
                    <a:gd name="T6" fmla="*/ 61 w 65"/>
                    <a:gd name="T7" fmla="*/ 46 h 65"/>
                    <a:gd name="T8" fmla="*/ 59 w 65"/>
                    <a:gd name="T9" fmla="*/ 52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39 w 65"/>
                    <a:gd name="T17" fmla="*/ 63 h 65"/>
                    <a:gd name="T18" fmla="*/ 31 w 65"/>
                    <a:gd name="T19" fmla="*/ 65 h 65"/>
                    <a:gd name="T20" fmla="*/ 25 w 65"/>
                    <a:gd name="T21" fmla="*/ 63 h 65"/>
                    <a:gd name="T22" fmla="*/ 19 w 65"/>
                    <a:gd name="T23" fmla="*/ 63 h 65"/>
                    <a:gd name="T24" fmla="*/ 13 w 65"/>
                    <a:gd name="T25" fmla="*/ 59 h 65"/>
                    <a:gd name="T26" fmla="*/ 9 w 65"/>
                    <a:gd name="T27" fmla="*/ 55 h 65"/>
                    <a:gd name="T28" fmla="*/ 5 w 65"/>
                    <a:gd name="T29" fmla="*/ 52 h 65"/>
                    <a:gd name="T30" fmla="*/ 2 w 65"/>
                    <a:gd name="T31" fmla="*/ 46 h 65"/>
                    <a:gd name="T32" fmla="*/ 0 w 65"/>
                    <a:gd name="T33" fmla="*/ 40 h 65"/>
                    <a:gd name="T34" fmla="*/ 0 w 65"/>
                    <a:gd name="T35" fmla="*/ 32 h 65"/>
                    <a:gd name="T36" fmla="*/ 0 w 65"/>
                    <a:gd name="T37" fmla="*/ 26 h 65"/>
                    <a:gd name="T38" fmla="*/ 2 w 65"/>
                    <a:gd name="T39" fmla="*/ 20 h 65"/>
                    <a:gd name="T40" fmla="*/ 5 w 65"/>
                    <a:gd name="T41" fmla="*/ 14 h 65"/>
                    <a:gd name="T42" fmla="*/ 9 w 65"/>
                    <a:gd name="T43" fmla="*/ 10 h 65"/>
                    <a:gd name="T44" fmla="*/ 13 w 65"/>
                    <a:gd name="T45" fmla="*/ 6 h 65"/>
                    <a:gd name="T46" fmla="*/ 19 w 65"/>
                    <a:gd name="T47" fmla="*/ 2 h 65"/>
                    <a:gd name="T48" fmla="*/ 25 w 65"/>
                    <a:gd name="T49" fmla="*/ 2 h 65"/>
                    <a:gd name="T50" fmla="*/ 31 w 65"/>
                    <a:gd name="T51" fmla="*/ 0 h 65"/>
                    <a:gd name="T52" fmla="*/ 39 w 65"/>
                    <a:gd name="T53" fmla="*/ 2 h 65"/>
                    <a:gd name="T54" fmla="*/ 45 w 65"/>
                    <a:gd name="T55" fmla="*/ 2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1 w 65"/>
                    <a:gd name="T63" fmla="*/ 20 h 65"/>
                    <a:gd name="T64" fmla="*/ 63 w 65"/>
                    <a:gd name="T65" fmla="*/ 26 h 65"/>
                    <a:gd name="T66" fmla="*/ 65 w 65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2"/>
                      </a:moveTo>
                      <a:lnTo>
                        <a:pt x="65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5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0" name="Freeform 868"/>
                <p:cNvSpPr>
                  <a:spLocks/>
                </p:cNvSpPr>
                <p:nvPr/>
              </p:nvSpPr>
              <p:spPr bwMode="auto">
                <a:xfrm>
                  <a:off x="4455" y="2437"/>
                  <a:ext cx="63" cy="65"/>
                </a:xfrm>
                <a:custGeom>
                  <a:avLst/>
                  <a:gdLst>
                    <a:gd name="T0" fmla="*/ 63 w 63"/>
                    <a:gd name="T1" fmla="*/ 34 h 65"/>
                    <a:gd name="T2" fmla="*/ 63 w 63"/>
                    <a:gd name="T3" fmla="*/ 40 h 65"/>
                    <a:gd name="T4" fmla="*/ 61 w 63"/>
                    <a:gd name="T5" fmla="*/ 46 h 65"/>
                    <a:gd name="T6" fmla="*/ 57 w 63"/>
                    <a:gd name="T7" fmla="*/ 52 h 65"/>
                    <a:gd name="T8" fmla="*/ 53 w 63"/>
                    <a:gd name="T9" fmla="*/ 56 h 65"/>
                    <a:gd name="T10" fmla="*/ 49 w 63"/>
                    <a:gd name="T11" fmla="*/ 59 h 65"/>
                    <a:gd name="T12" fmla="*/ 43 w 63"/>
                    <a:gd name="T13" fmla="*/ 63 h 65"/>
                    <a:gd name="T14" fmla="*/ 38 w 63"/>
                    <a:gd name="T15" fmla="*/ 65 h 65"/>
                    <a:gd name="T16" fmla="*/ 32 w 63"/>
                    <a:gd name="T17" fmla="*/ 65 h 65"/>
                    <a:gd name="T18" fmla="*/ 24 w 63"/>
                    <a:gd name="T19" fmla="*/ 65 h 65"/>
                    <a:gd name="T20" fmla="*/ 20 w 63"/>
                    <a:gd name="T21" fmla="*/ 63 h 65"/>
                    <a:gd name="T22" fmla="*/ 14 w 63"/>
                    <a:gd name="T23" fmla="*/ 59 h 65"/>
                    <a:gd name="T24" fmla="*/ 8 w 63"/>
                    <a:gd name="T25" fmla="*/ 56 h 65"/>
                    <a:gd name="T26" fmla="*/ 4 w 63"/>
                    <a:gd name="T27" fmla="*/ 52 h 65"/>
                    <a:gd name="T28" fmla="*/ 2 w 63"/>
                    <a:gd name="T29" fmla="*/ 46 h 65"/>
                    <a:gd name="T30" fmla="*/ 0 w 63"/>
                    <a:gd name="T31" fmla="*/ 40 h 65"/>
                    <a:gd name="T32" fmla="*/ 0 w 63"/>
                    <a:gd name="T33" fmla="*/ 34 h 65"/>
                    <a:gd name="T34" fmla="*/ 0 w 63"/>
                    <a:gd name="T35" fmla="*/ 28 h 65"/>
                    <a:gd name="T36" fmla="*/ 2 w 63"/>
                    <a:gd name="T37" fmla="*/ 20 h 65"/>
                    <a:gd name="T38" fmla="*/ 4 w 63"/>
                    <a:gd name="T39" fmla="*/ 16 h 65"/>
                    <a:gd name="T40" fmla="*/ 8 w 63"/>
                    <a:gd name="T41" fmla="*/ 10 h 65"/>
                    <a:gd name="T42" fmla="*/ 14 w 63"/>
                    <a:gd name="T43" fmla="*/ 6 h 65"/>
                    <a:gd name="T44" fmla="*/ 20 w 63"/>
                    <a:gd name="T45" fmla="*/ 4 h 65"/>
                    <a:gd name="T46" fmla="*/ 24 w 63"/>
                    <a:gd name="T47" fmla="*/ 2 h 65"/>
                    <a:gd name="T48" fmla="*/ 32 w 63"/>
                    <a:gd name="T49" fmla="*/ 0 h 65"/>
                    <a:gd name="T50" fmla="*/ 38 w 63"/>
                    <a:gd name="T51" fmla="*/ 2 h 65"/>
                    <a:gd name="T52" fmla="*/ 43 w 63"/>
                    <a:gd name="T53" fmla="*/ 4 h 65"/>
                    <a:gd name="T54" fmla="*/ 49 w 63"/>
                    <a:gd name="T55" fmla="*/ 6 h 65"/>
                    <a:gd name="T56" fmla="*/ 53 w 63"/>
                    <a:gd name="T57" fmla="*/ 10 h 65"/>
                    <a:gd name="T58" fmla="*/ 57 w 63"/>
                    <a:gd name="T59" fmla="*/ 16 h 65"/>
                    <a:gd name="T60" fmla="*/ 61 w 63"/>
                    <a:gd name="T61" fmla="*/ 20 h 65"/>
                    <a:gd name="T62" fmla="*/ 63 w 63"/>
                    <a:gd name="T63" fmla="*/ 28 h 65"/>
                    <a:gd name="T64" fmla="*/ 63 w 63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4"/>
                      </a:move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2"/>
                      </a:lnTo>
                      <a:lnTo>
                        <a:pt x="53" y="56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4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4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8"/>
                      </a:lnTo>
                      <a:lnTo>
                        <a:pt x="63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1" name="Freeform 869"/>
                <p:cNvSpPr>
                  <a:spLocks/>
                </p:cNvSpPr>
                <p:nvPr/>
              </p:nvSpPr>
              <p:spPr bwMode="auto">
                <a:xfrm>
                  <a:off x="4455" y="2437"/>
                  <a:ext cx="63" cy="65"/>
                </a:xfrm>
                <a:custGeom>
                  <a:avLst/>
                  <a:gdLst>
                    <a:gd name="T0" fmla="*/ 63 w 63"/>
                    <a:gd name="T1" fmla="*/ 34 h 65"/>
                    <a:gd name="T2" fmla="*/ 63 w 63"/>
                    <a:gd name="T3" fmla="*/ 34 h 65"/>
                    <a:gd name="T4" fmla="*/ 63 w 63"/>
                    <a:gd name="T5" fmla="*/ 40 h 65"/>
                    <a:gd name="T6" fmla="*/ 61 w 63"/>
                    <a:gd name="T7" fmla="*/ 46 h 65"/>
                    <a:gd name="T8" fmla="*/ 57 w 63"/>
                    <a:gd name="T9" fmla="*/ 52 h 65"/>
                    <a:gd name="T10" fmla="*/ 53 w 63"/>
                    <a:gd name="T11" fmla="*/ 56 h 65"/>
                    <a:gd name="T12" fmla="*/ 49 w 63"/>
                    <a:gd name="T13" fmla="*/ 59 h 65"/>
                    <a:gd name="T14" fmla="*/ 43 w 63"/>
                    <a:gd name="T15" fmla="*/ 63 h 65"/>
                    <a:gd name="T16" fmla="*/ 38 w 63"/>
                    <a:gd name="T17" fmla="*/ 65 h 65"/>
                    <a:gd name="T18" fmla="*/ 32 w 63"/>
                    <a:gd name="T19" fmla="*/ 65 h 65"/>
                    <a:gd name="T20" fmla="*/ 24 w 63"/>
                    <a:gd name="T21" fmla="*/ 65 h 65"/>
                    <a:gd name="T22" fmla="*/ 20 w 63"/>
                    <a:gd name="T23" fmla="*/ 63 h 65"/>
                    <a:gd name="T24" fmla="*/ 14 w 63"/>
                    <a:gd name="T25" fmla="*/ 59 h 65"/>
                    <a:gd name="T26" fmla="*/ 8 w 63"/>
                    <a:gd name="T27" fmla="*/ 56 h 65"/>
                    <a:gd name="T28" fmla="*/ 4 w 63"/>
                    <a:gd name="T29" fmla="*/ 52 h 65"/>
                    <a:gd name="T30" fmla="*/ 2 w 63"/>
                    <a:gd name="T31" fmla="*/ 46 h 65"/>
                    <a:gd name="T32" fmla="*/ 0 w 63"/>
                    <a:gd name="T33" fmla="*/ 40 h 65"/>
                    <a:gd name="T34" fmla="*/ 0 w 63"/>
                    <a:gd name="T35" fmla="*/ 34 h 65"/>
                    <a:gd name="T36" fmla="*/ 0 w 63"/>
                    <a:gd name="T37" fmla="*/ 28 h 65"/>
                    <a:gd name="T38" fmla="*/ 2 w 63"/>
                    <a:gd name="T39" fmla="*/ 20 h 65"/>
                    <a:gd name="T40" fmla="*/ 4 w 63"/>
                    <a:gd name="T41" fmla="*/ 16 h 65"/>
                    <a:gd name="T42" fmla="*/ 8 w 63"/>
                    <a:gd name="T43" fmla="*/ 10 h 65"/>
                    <a:gd name="T44" fmla="*/ 14 w 63"/>
                    <a:gd name="T45" fmla="*/ 6 h 65"/>
                    <a:gd name="T46" fmla="*/ 20 w 63"/>
                    <a:gd name="T47" fmla="*/ 4 h 65"/>
                    <a:gd name="T48" fmla="*/ 24 w 63"/>
                    <a:gd name="T49" fmla="*/ 2 h 65"/>
                    <a:gd name="T50" fmla="*/ 32 w 63"/>
                    <a:gd name="T51" fmla="*/ 0 h 65"/>
                    <a:gd name="T52" fmla="*/ 38 w 63"/>
                    <a:gd name="T53" fmla="*/ 2 h 65"/>
                    <a:gd name="T54" fmla="*/ 43 w 63"/>
                    <a:gd name="T55" fmla="*/ 4 h 65"/>
                    <a:gd name="T56" fmla="*/ 49 w 63"/>
                    <a:gd name="T57" fmla="*/ 6 h 65"/>
                    <a:gd name="T58" fmla="*/ 53 w 63"/>
                    <a:gd name="T59" fmla="*/ 10 h 65"/>
                    <a:gd name="T60" fmla="*/ 57 w 63"/>
                    <a:gd name="T61" fmla="*/ 16 h 65"/>
                    <a:gd name="T62" fmla="*/ 61 w 63"/>
                    <a:gd name="T63" fmla="*/ 20 h 65"/>
                    <a:gd name="T64" fmla="*/ 63 w 63"/>
                    <a:gd name="T65" fmla="*/ 28 h 65"/>
                    <a:gd name="T66" fmla="*/ 63 w 63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4"/>
                      </a:move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2"/>
                      </a:lnTo>
                      <a:lnTo>
                        <a:pt x="53" y="56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4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4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8"/>
                      </a:lnTo>
                      <a:lnTo>
                        <a:pt x="63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2" name="Freeform 870"/>
                <p:cNvSpPr>
                  <a:spLocks/>
                </p:cNvSpPr>
                <p:nvPr/>
              </p:nvSpPr>
              <p:spPr bwMode="auto">
                <a:xfrm>
                  <a:off x="4475" y="2435"/>
                  <a:ext cx="65" cy="65"/>
                </a:xfrm>
                <a:custGeom>
                  <a:avLst/>
                  <a:gdLst>
                    <a:gd name="T0" fmla="*/ 0 w 65"/>
                    <a:gd name="T1" fmla="*/ 34 h 65"/>
                    <a:gd name="T2" fmla="*/ 2 w 65"/>
                    <a:gd name="T3" fmla="*/ 26 h 65"/>
                    <a:gd name="T4" fmla="*/ 4 w 65"/>
                    <a:gd name="T5" fmla="*/ 20 h 65"/>
                    <a:gd name="T6" fmla="*/ 6 w 65"/>
                    <a:gd name="T7" fmla="*/ 16 h 65"/>
                    <a:gd name="T8" fmla="*/ 10 w 65"/>
                    <a:gd name="T9" fmla="*/ 10 h 65"/>
                    <a:gd name="T10" fmla="*/ 16 w 65"/>
                    <a:gd name="T11" fmla="*/ 6 h 65"/>
                    <a:gd name="T12" fmla="*/ 19 w 65"/>
                    <a:gd name="T13" fmla="*/ 4 h 65"/>
                    <a:gd name="T14" fmla="*/ 25 w 65"/>
                    <a:gd name="T15" fmla="*/ 2 h 65"/>
                    <a:gd name="T16" fmla="*/ 33 w 65"/>
                    <a:gd name="T17" fmla="*/ 0 h 65"/>
                    <a:gd name="T18" fmla="*/ 39 w 65"/>
                    <a:gd name="T19" fmla="*/ 2 h 65"/>
                    <a:gd name="T20" fmla="*/ 45 w 65"/>
                    <a:gd name="T21" fmla="*/ 4 h 65"/>
                    <a:gd name="T22" fmla="*/ 51 w 65"/>
                    <a:gd name="T23" fmla="*/ 6 h 65"/>
                    <a:gd name="T24" fmla="*/ 55 w 65"/>
                    <a:gd name="T25" fmla="*/ 10 h 65"/>
                    <a:gd name="T26" fmla="*/ 59 w 65"/>
                    <a:gd name="T27" fmla="*/ 16 h 65"/>
                    <a:gd name="T28" fmla="*/ 63 w 65"/>
                    <a:gd name="T29" fmla="*/ 20 h 65"/>
                    <a:gd name="T30" fmla="*/ 65 w 65"/>
                    <a:gd name="T31" fmla="*/ 26 h 65"/>
                    <a:gd name="T32" fmla="*/ 65 w 65"/>
                    <a:gd name="T33" fmla="*/ 34 h 65"/>
                    <a:gd name="T34" fmla="*/ 65 w 65"/>
                    <a:gd name="T35" fmla="*/ 40 h 65"/>
                    <a:gd name="T36" fmla="*/ 63 w 65"/>
                    <a:gd name="T37" fmla="*/ 46 h 65"/>
                    <a:gd name="T38" fmla="*/ 59 w 65"/>
                    <a:gd name="T39" fmla="*/ 52 h 65"/>
                    <a:gd name="T40" fmla="*/ 55 w 65"/>
                    <a:gd name="T41" fmla="*/ 56 h 65"/>
                    <a:gd name="T42" fmla="*/ 51 w 65"/>
                    <a:gd name="T43" fmla="*/ 60 h 65"/>
                    <a:gd name="T44" fmla="*/ 45 w 65"/>
                    <a:gd name="T45" fmla="*/ 63 h 65"/>
                    <a:gd name="T46" fmla="*/ 39 w 65"/>
                    <a:gd name="T47" fmla="*/ 65 h 65"/>
                    <a:gd name="T48" fmla="*/ 33 w 65"/>
                    <a:gd name="T49" fmla="*/ 65 h 65"/>
                    <a:gd name="T50" fmla="*/ 25 w 65"/>
                    <a:gd name="T51" fmla="*/ 65 h 65"/>
                    <a:gd name="T52" fmla="*/ 19 w 65"/>
                    <a:gd name="T53" fmla="*/ 63 h 65"/>
                    <a:gd name="T54" fmla="*/ 16 w 65"/>
                    <a:gd name="T55" fmla="*/ 60 h 65"/>
                    <a:gd name="T56" fmla="*/ 10 w 65"/>
                    <a:gd name="T57" fmla="*/ 56 h 65"/>
                    <a:gd name="T58" fmla="*/ 6 w 65"/>
                    <a:gd name="T59" fmla="*/ 52 h 65"/>
                    <a:gd name="T60" fmla="*/ 4 w 65"/>
                    <a:gd name="T61" fmla="*/ 46 h 65"/>
                    <a:gd name="T62" fmla="*/ 2 w 65"/>
                    <a:gd name="T63" fmla="*/ 40 h 65"/>
                    <a:gd name="T64" fmla="*/ 0 w 65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4"/>
                      </a:move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6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3" name="Freeform 871"/>
                <p:cNvSpPr>
                  <a:spLocks/>
                </p:cNvSpPr>
                <p:nvPr/>
              </p:nvSpPr>
              <p:spPr bwMode="auto">
                <a:xfrm>
                  <a:off x="4475" y="2435"/>
                  <a:ext cx="65" cy="65"/>
                </a:xfrm>
                <a:custGeom>
                  <a:avLst/>
                  <a:gdLst>
                    <a:gd name="T0" fmla="*/ 0 w 65"/>
                    <a:gd name="T1" fmla="*/ 34 h 65"/>
                    <a:gd name="T2" fmla="*/ 0 w 65"/>
                    <a:gd name="T3" fmla="*/ 34 h 65"/>
                    <a:gd name="T4" fmla="*/ 2 w 65"/>
                    <a:gd name="T5" fmla="*/ 26 h 65"/>
                    <a:gd name="T6" fmla="*/ 4 w 65"/>
                    <a:gd name="T7" fmla="*/ 20 h 65"/>
                    <a:gd name="T8" fmla="*/ 6 w 65"/>
                    <a:gd name="T9" fmla="*/ 16 h 65"/>
                    <a:gd name="T10" fmla="*/ 10 w 65"/>
                    <a:gd name="T11" fmla="*/ 10 h 65"/>
                    <a:gd name="T12" fmla="*/ 16 w 65"/>
                    <a:gd name="T13" fmla="*/ 6 h 65"/>
                    <a:gd name="T14" fmla="*/ 19 w 65"/>
                    <a:gd name="T15" fmla="*/ 4 h 65"/>
                    <a:gd name="T16" fmla="*/ 25 w 65"/>
                    <a:gd name="T17" fmla="*/ 2 h 65"/>
                    <a:gd name="T18" fmla="*/ 33 w 65"/>
                    <a:gd name="T19" fmla="*/ 0 h 65"/>
                    <a:gd name="T20" fmla="*/ 39 w 65"/>
                    <a:gd name="T21" fmla="*/ 2 h 65"/>
                    <a:gd name="T22" fmla="*/ 45 w 65"/>
                    <a:gd name="T23" fmla="*/ 4 h 65"/>
                    <a:gd name="T24" fmla="*/ 51 w 65"/>
                    <a:gd name="T25" fmla="*/ 6 h 65"/>
                    <a:gd name="T26" fmla="*/ 55 w 65"/>
                    <a:gd name="T27" fmla="*/ 10 h 65"/>
                    <a:gd name="T28" fmla="*/ 59 w 65"/>
                    <a:gd name="T29" fmla="*/ 16 h 65"/>
                    <a:gd name="T30" fmla="*/ 63 w 65"/>
                    <a:gd name="T31" fmla="*/ 20 h 65"/>
                    <a:gd name="T32" fmla="*/ 65 w 65"/>
                    <a:gd name="T33" fmla="*/ 26 h 65"/>
                    <a:gd name="T34" fmla="*/ 65 w 65"/>
                    <a:gd name="T35" fmla="*/ 34 h 65"/>
                    <a:gd name="T36" fmla="*/ 65 w 65"/>
                    <a:gd name="T37" fmla="*/ 40 h 65"/>
                    <a:gd name="T38" fmla="*/ 63 w 65"/>
                    <a:gd name="T39" fmla="*/ 46 h 65"/>
                    <a:gd name="T40" fmla="*/ 59 w 65"/>
                    <a:gd name="T41" fmla="*/ 52 h 65"/>
                    <a:gd name="T42" fmla="*/ 55 w 65"/>
                    <a:gd name="T43" fmla="*/ 56 h 65"/>
                    <a:gd name="T44" fmla="*/ 51 w 65"/>
                    <a:gd name="T45" fmla="*/ 60 h 65"/>
                    <a:gd name="T46" fmla="*/ 45 w 65"/>
                    <a:gd name="T47" fmla="*/ 63 h 65"/>
                    <a:gd name="T48" fmla="*/ 39 w 65"/>
                    <a:gd name="T49" fmla="*/ 65 h 65"/>
                    <a:gd name="T50" fmla="*/ 33 w 65"/>
                    <a:gd name="T51" fmla="*/ 65 h 65"/>
                    <a:gd name="T52" fmla="*/ 25 w 65"/>
                    <a:gd name="T53" fmla="*/ 65 h 65"/>
                    <a:gd name="T54" fmla="*/ 19 w 65"/>
                    <a:gd name="T55" fmla="*/ 63 h 65"/>
                    <a:gd name="T56" fmla="*/ 16 w 65"/>
                    <a:gd name="T57" fmla="*/ 60 h 65"/>
                    <a:gd name="T58" fmla="*/ 10 w 65"/>
                    <a:gd name="T59" fmla="*/ 56 h 65"/>
                    <a:gd name="T60" fmla="*/ 6 w 65"/>
                    <a:gd name="T61" fmla="*/ 52 h 65"/>
                    <a:gd name="T62" fmla="*/ 4 w 65"/>
                    <a:gd name="T63" fmla="*/ 46 h 65"/>
                    <a:gd name="T64" fmla="*/ 2 w 65"/>
                    <a:gd name="T65" fmla="*/ 40 h 65"/>
                    <a:gd name="T66" fmla="*/ 0 w 65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4"/>
                      </a:move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6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4" name="Freeform 872"/>
                <p:cNvSpPr>
                  <a:spLocks/>
                </p:cNvSpPr>
                <p:nvPr/>
              </p:nvSpPr>
              <p:spPr bwMode="auto">
                <a:xfrm>
                  <a:off x="4506" y="2355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9 h 65"/>
                    <a:gd name="T4" fmla="*/ 63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6 w 65"/>
                    <a:gd name="T13" fmla="*/ 63 h 65"/>
                    <a:gd name="T14" fmla="*/ 40 w 65"/>
                    <a:gd name="T15" fmla="*/ 65 h 65"/>
                    <a:gd name="T16" fmla="*/ 34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6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4 w 65"/>
                    <a:gd name="T29" fmla="*/ 45 h 65"/>
                    <a:gd name="T30" fmla="*/ 2 w 65"/>
                    <a:gd name="T31" fmla="*/ 39 h 65"/>
                    <a:gd name="T32" fmla="*/ 0 w 65"/>
                    <a:gd name="T33" fmla="*/ 33 h 65"/>
                    <a:gd name="T34" fmla="*/ 2 w 65"/>
                    <a:gd name="T35" fmla="*/ 25 h 65"/>
                    <a:gd name="T36" fmla="*/ 4 w 65"/>
                    <a:gd name="T37" fmla="*/ 19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6 w 65"/>
                    <a:gd name="T43" fmla="*/ 6 h 65"/>
                    <a:gd name="T44" fmla="*/ 20 w 65"/>
                    <a:gd name="T45" fmla="*/ 2 h 65"/>
                    <a:gd name="T46" fmla="*/ 26 w 65"/>
                    <a:gd name="T47" fmla="*/ 2 h 65"/>
                    <a:gd name="T48" fmla="*/ 34 w 65"/>
                    <a:gd name="T49" fmla="*/ 0 h 65"/>
                    <a:gd name="T50" fmla="*/ 40 w 65"/>
                    <a:gd name="T51" fmla="*/ 2 h 65"/>
                    <a:gd name="T52" fmla="*/ 46 w 65"/>
                    <a:gd name="T53" fmla="*/ 2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3 w 65"/>
                    <a:gd name="T61" fmla="*/ 19 h 65"/>
                    <a:gd name="T62" fmla="*/ 65 w 65"/>
                    <a:gd name="T63" fmla="*/ 25 h 65"/>
                    <a:gd name="T64" fmla="*/ 65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3"/>
                      </a:move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5" name="Freeform 873"/>
                <p:cNvSpPr>
                  <a:spLocks/>
                </p:cNvSpPr>
                <p:nvPr/>
              </p:nvSpPr>
              <p:spPr bwMode="auto">
                <a:xfrm>
                  <a:off x="4506" y="2355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3 h 65"/>
                    <a:gd name="T4" fmla="*/ 65 w 65"/>
                    <a:gd name="T5" fmla="*/ 39 h 65"/>
                    <a:gd name="T6" fmla="*/ 63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6 w 65"/>
                    <a:gd name="T15" fmla="*/ 63 h 65"/>
                    <a:gd name="T16" fmla="*/ 40 w 65"/>
                    <a:gd name="T17" fmla="*/ 65 h 65"/>
                    <a:gd name="T18" fmla="*/ 34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6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4 w 65"/>
                    <a:gd name="T31" fmla="*/ 45 h 65"/>
                    <a:gd name="T32" fmla="*/ 2 w 65"/>
                    <a:gd name="T33" fmla="*/ 39 h 65"/>
                    <a:gd name="T34" fmla="*/ 0 w 65"/>
                    <a:gd name="T35" fmla="*/ 33 h 65"/>
                    <a:gd name="T36" fmla="*/ 2 w 65"/>
                    <a:gd name="T37" fmla="*/ 25 h 65"/>
                    <a:gd name="T38" fmla="*/ 4 w 65"/>
                    <a:gd name="T39" fmla="*/ 19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6 w 65"/>
                    <a:gd name="T45" fmla="*/ 6 h 65"/>
                    <a:gd name="T46" fmla="*/ 20 w 65"/>
                    <a:gd name="T47" fmla="*/ 2 h 65"/>
                    <a:gd name="T48" fmla="*/ 26 w 65"/>
                    <a:gd name="T49" fmla="*/ 2 h 65"/>
                    <a:gd name="T50" fmla="*/ 34 w 65"/>
                    <a:gd name="T51" fmla="*/ 0 h 65"/>
                    <a:gd name="T52" fmla="*/ 40 w 65"/>
                    <a:gd name="T53" fmla="*/ 2 h 65"/>
                    <a:gd name="T54" fmla="*/ 46 w 65"/>
                    <a:gd name="T55" fmla="*/ 2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3 w 65"/>
                    <a:gd name="T63" fmla="*/ 19 h 65"/>
                    <a:gd name="T64" fmla="*/ 65 w 65"/>
                    <a:gd name="T65" fmla="*/ 25 h 65"/>
                    <a:gd name="T66" fmla="*/ 65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3"/>
                      </a:move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6" name="Freeform 874"/>
                <p:cNvSpPr>
                  <a:spLocks/>
                </p:cNvSpPr>
                <p:nvPr/>
              </p:nvSpPr>
              <p:spPr bwMode="auto">
                <a:xfrm>
                  <a:off x="4530" y="2449"/>
                  <a:ext cx="63" cy="65"/>
                </a:xfrm>
                <a:custGeom>
                  <a:avLst/>
                  <a:gdLst>
                    <a:gd name="T0" fmla="*/ 0 w 63"/>
                    <a:gd name="T1" fmla="*/ 32 h 65"/>
                    <a:gd name="T2" fmla="*/ 0 w 63"/>
                    <a:gd name="T3" fmla="*/ 26 h 65"/>
                    <a:gd name="T4" fmla="*/ 2 w 63"/>
                    <a:gd name="T5" fmla="*/ 20 h 65"/>
                    <a:gd name="T6" fmla="*/ 4 w 63"/>
                    <a:gd name="T7" fmla="*/ 14 h 65"/>
                    <a:gd name="T8" fmla="*/ 10 w 63"/>
                    <a:gd name="T9" fmla="*/ 10 h 65"/>
                    <a:gd name="T10" fmla="*/ 14 w 63"/>
                    <a:gd name="T11" fmla="*/ 6 h 65"/>
                    <a:gd name="T12" fmla="*/ 18 w 63"/>
                    <a:gd name="T13" fmla="*/ 2 h 65"/>
                    <a:gd name="T14" fmla="*/ 26 w 63"/>
                    <a:gd name="T15" fmla="*/ 0 h 65"/>
                    <a:gd name="T16" fmla="*/ 31 w 63"/>
                    <a:gd name="T17" fmla="*/ 0 h 65"/>
                    <a:gd name="T18" fmla="*/ 37 w 63"/>
                    <a:gd name="T19" fmla="*/ 0 h 65"/>
                    <a:gd name="T20" fmla="*/ 43 w 63"/>
                    <a:gd name="T21" fmla="*/ 2 h 65"/>
                    <a:gd name="T22" fmla="*/ 49 w 63"/>
                    <a:gd name="T23" fmla="*/ 6 h 65"/>
                    <a:gd name="T24" fmla="*/ 53 w 63"/>
                    <a:gd name="T25" fmla="*/ 10 h 65"/>
                    <a:gd name="T26" fmla="*/ 59 w 63"/>
                    <a:gd name="T27" fmla="*/ 14 h 65"/>
                    <a:gd name="T28" fmla="*/ 61 w 63"/>
                    <a:gd name="T29" fmla="*/ 20 h 65"/>
                    <a:gd name="T30" fmla="*/ 63 w 63"/>
                    <a:gd name="T31" fmla="*/ 26 h 65"/>
                    <a:gd name="T32" fmla="*/ 63 w 63"/>
                    <a:gd name="T33" fmla="*/ 32 h 65"/>
                    <a:gd name="T34" fmla="*/ 63 w 63"/>
                    <a:gd name="T35" fmla="*/ 40 h 65"/>
                    <a:gd name="T36" fmla="*/ 61 w 63"/>
                    <a:gd name="T37" fmla="*/ 46 h 65"/>
                    <a:gd name="T38" fmla="*/ 59 w 63"/>
                    <a:gd name="T39" fmla="*/ 51 h 65"/>
                    <a:gd name="T40" fmla="*/ 53 w 63"/>
                    <a:gd name="T41" fmla="*/ 55 h 65"/>
                    <a:gd name="T42" fmla="*/ 49 w 63"/>
                    <a:gd name="T43" fmla="*/ 59 h 65"/>
                    <a:gd name="T44" fmla="*/ 43 w 63"/>
                    <a:gd name="T45" fmla="*/ 61 h 65"/>
                    <a:gd name="T46" fmla="*/ 37 w 63"/>
                    <a:gd name="T47" fmla="*/ 63 h 65"/>
                    <a:gd name="T48" fmla="*/ 31 w 63"/>
                    <a:gd name="T49" fmla="*/ 65 h 65"/>
                    <a:gd name="T50" fmla="*/ 26 w 63"/>
                    <a:gd name="T51" fmla="*/ 63 h 65"/>
                    <a:gd name="T52" fmla="*/ 18 w 63"/>
                    <a:gd name="T53" fmla="*/ 61 h 65"/>
                    <a:gd name="T54" fmla="*/ 14 w 63"/>
                    <a:gd name="T55" fmla="*/ 59 h 65"/>
                    <a:gd name="T56" fmla="*/ 10 w 63"/>
                    <a:gd name="T57" fmla="*/ 55 h 65"/>
                    <a:gd name="T58" fmla="*/ 4 w 63"/>
                    <a:gd name="T59" fmla="*/ 51 h 65"/>
                    <a:gd name="T60" fmla="*/ 2 w 63"/>
                    <a:gd name="T61" fmla="*/ 46 h 65"/>
                    <a:gd name="T62" fmla="*/ 0 w 63"/>
                    <a:gd name="T63" fmla="*/ 40 h 65"/>
                    <a:gd name="T64" fmla="*/ 0 w 63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2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18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7" name="Freeform 875"/>
                <p:cNvSpPr>
                  <a:spLocks/>
                </p:cNvSpPr>
                <p:nvPr/>
              </p:nvSpPr>
              <p:spPr bwMode="auto">
                <a:xfrm>
                  <a:off x="4530" y="2449"/>
                  <a:ext cx="63" cy="65"/>
                </a:xfrm>
                <a:custGeom>
                  <a:avLst/>
                  <a:gdLst>
                    <a:gd name="T0" fmla="*/ 0 w 63"/>
                    <a:gd name="T1" fmla="*/ 32 h 65"/>
                    <a:gd name="T2" fmla="*/ 0 w 63"/>
                    <a:gd name="T3" fmla="*/ 32 h 65"/>
                    <a:gd name="T4" fmla="*/ 0 w 63"/>
                    <a:gd name="T5" fmla="*/ 26 h 65"/>
                    <a:gd name="T6" fmla="*/ 2 w 63"/>
                    <a:gd name="T7" fmla="*/ 20 h 65"/>
                    <a:gd name="T8" fmla="*/ 4 w 63"/>
                    <a:gd name="T9" fmla="*/ 14 h 65"/>
                    <a:gd name="T10" fmla="*/ 10 w 63"/>
                    <a:gd name="T11" fmla="*/ 10 h 65"/>
                    <a:gd name="T12" fmla="*/ 14 w 63"/>
                    <a:gd name="T13" fmla="*/ 6 h 65"/>
                    <a:gd name="T14" fmla="*/ 18 w 63"/>
                    <a:gd name="T15" fmla="*/ 2 h 65"/>
                    <a:gd name="T16" fmla="*/ 26 w 63"/>
                    <a:gd name="T17" fmla="*/ 0 h 65"/>
                    <a:gd name="T18" fmla="*/ 31 w 63"/>
                    <a:gd name="T19" fmla="*/ 0 h 65"/>
                    <a:gd name="T20" fmla="*/ 37 w 63"/>
                    <a:gd name="T21" fmla="*/ 0 h 65"/>
                    <a:gd name="T22" fmla="*/ 43 w 63"/>
                    <a:gd name="T23" fmla="*/ 2 h 65"/>
                    <a:gd name="T24" fmla="*/ 49 w 63"/>
                    <a:gd name="T25" fmla="*/ 6 h 65"/>
                    <a:gd name="T26" fmla="*/ 53 w 63"/>
                    <a:gd name="T27" fmla="*/ 10 h 65"/>
                    <a:gd name="T28" fmla="*/ 59 w 63"/>
                    <a:gd name="T29" fmla="*/ 14 h 65"/>
                    <a:gd name="T30" fmla="*/ 61 w 63"/>
                    <a:gd name="T31" fmla="*/ 20 h 65"/>
                    <a:gd name="T32" fmla="*/ 63 w 63"/>
                    <a:gd name="T33" fmla="*/ 26 h 65"/>
                    <a:gd name="T34" fmla="*/ 63 w 63"/>
                    <a:gd name="T35" fmla="*/ 32 h 65"/>
                    <a:gd name="T36" fmla="*/ 63 w 63"/>
                    <a:gd name="T37" fmla="*/ 40 h 65"/>
                    <a:gd name="T38" fmla="*/ 61 w 63"/>
                    <a:gd name="T39" fmla="*/ 46 h 65"/>
                    <a:gd name="T40" fmla="*/ 59 w 63"/>
                    <a:gd name="T41" fmla="*/ 51 h 65"/>
                    <a:gd name="T42" fmla="*/ 53 w 63"/>
                    <a:gd name="T43" fmla="*/ 55 h 65"/>
                    <a:gd name="T44" fmla="*/ 49 w 63"/>
                    <a:gd name="T45" fmla="*/ 59 h 65"/>
                    <a:gd name="T46" fmla="*/ 43 w 63"/>
                    <a:gd name="T47" fmla="*/ 61 h 65"/>
                    <a:gd name="T48" fmla="*/ 37 w 63"/>
                    <a:gd name="T49" fmla="*/ 63 h 65"/>
                    <a:gd name="T50" fmla="*/ 31 w 63"/>
                    <a:gd name="T51" fmla="*/ 65 h 65"/>
                    <a:gd name="T52" fmla="*/ 26 w 63"/>
                    <a:gd name="T53" fmla="*/ 63 h 65"/>
                    <a:gd name="T54" fmla="*/ 18 w 63"/>
                    <a:gd name="T55" fmla="*/ 61 h 65"/>
                    <a:gd name="T56" fmla="*/ 14 w 63"/>
                    <a:gd name="T57" fmla="*/ 59 h 65"/>
                    <a:gd name="T58" fmla="*/ 10 w 63"/>
                    <a:gd name="T59" fmla="*/ 55 h 65"/>
                    <a:gd name="T60" fmla="*/ 4 w 63"/>
                    <a:gd name="T61" fmla="*/ 51 h 65"/>
                    <a:gd name="T62" fmla="*/ 2 w 63"/>
                    <a:gd name="T63" fmla="*/ 46 h 65"/>
                    <a:gd name="T64" fmla="*/ 0 w 63"/>
                    <a:gd name="T65" fmla="*/ 40 h 65"/>
                    <a:gd name="T66" fmla="*/ 0 w 63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18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8" name="Freeform 876"/>
                <p:cNvSpPr>
                  <a:spLocks/>
                </p:cNvSpPr>
                <p:nvPr/>
              </p:nvSpPr>
              <p:spPr bwMode="auto">
                <a:xfrm>
                  <a:off x="4546" y="2390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2 w 65"/>
                    <a:gd name="T3" fmla="*/ 26 h 63"/>
                    <a:gd name="T4" fmla="*/ 4 w 65"/>
                    <a:gd name="T5" fmla="*/ 20 h 63"/>
                    <a:gd name="T6" fmla="*/ 6 w 65"/>
                    <a:gd name="T7" fmla="*/ 14 h 63"/>
                    <a:gd name="T8" fmla="*/ 10 w 65"/>
                    <a:gd name="T9" fmla="*/ 8 h 63"/>
                    <a:gd name="T10" fmla="*/ 15 w 65"/>
                    <a:gd name="T11" fmla="*/ 6 h 63"/>
                    <a:gd name="T12" fmla="*/ 19 w 65"/>
                    <a:gd name="T13" fmla="*/ 2 h 63"/>
                    <a:gd name="T14" fmla="*/ 25 w 65"/>
                    <a:gd name="T15" fmla="*/ 0 h 63"/>
                    <a:gd name="T16" fmla="*/ 33 w 65"/>
                    <a:gd name="T17" fmla="*/ 0 h 63"/>
                    <a:gd name="T18" fmla="*/ 39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6 h 63"/>
                    <a:gd name="T24" fmla="*/ 55 w 65"/>
                    <a:gd name="T25" fmla="*/ 8 h 63"/>
                    <a:gd name="T26" fmla="*/ 59 w 65"/>
                    <a:gd name="T27" fmla="*/ 14 h 63"/>
                    <a:gd name="T28" fmla="*/ 63 w 65"/>
                    <a:gd name="T29" fmla="*/ 20 h 63"/>
                    <a:gd name="T30" fmla="*/ 65 w 65"/>
                    <a:gd name="T31" fmla="*/ 26 h 63"/>
                    <a:gd name="T32" fmla="*/ 65 w 65"/>
                    <a:gd name="T33" fmla="*/ 32 h 63"/>
                    <a:gd name="T34" fmla="*/ 65 w 65"/>
                    <a:gd name="T35" fmla="*/ 38 h 63"/>
                    <a:gd name="T36" fmla="*/ 63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5 h 63"/>
                    <a:gd name="T42" fmla="*/ 51 w 65"/>
                    <a:gd name="T43" fmla="*/ 57 h 63"/>
                    <a:gd name="T44" fmla="*/ 45 w 65"/>
                    <a:gd name="T45" fmla="*/ 61 h 63"/>
                    <a:gd name="T46" fmla="*/ 39 w 65"/>
                    <a:gd name="T47" fmla="*/ 63 h 63"/>
                    <a:gd name="T48" fmla="*/ 33 w 65"/>
                    <a:gd name="T49" fmla="*/ 63 h 63"/>
                    <a:gd name="T50" fmla="*/ 25 w 65"/>
                    <a:gd name="T51" fmla="*/ 63 h 63"/>
                    <a:gd name="T52" fmla="*/ 19 w 65"/>
                    <a:gd name="T53" fmla="*/ 61 h 63"/>
                    <a:gd name="T54" fmla="*/ 15 w 65"/>
                    <a:gd name="T55" fmla="*/ 57 h 63"/>
                    <a:gd name="T56" fmla="*/ 10 w 65"/>
                    <a:gd name="T57" fmla="*/ 55 h 63"/>
                    <a:gd name="T58" fmla="*/ 6 w 65"/>
                    <a:gd name="T59" fmla="*/ 49 h 63"/>
                    <a:gd name="T60" fmla="*/ 4 w 65"/>
                    <a:gd name="T61" fmla="*/ 43 h 63"/>
                    <a:gd name="T62" fmla="*/ 2 w 65"/>
                    <a:gd name="T63" fmla="*/ 38 h 63"/>
                    <a:gd name="T64" fmla="*/ 0 w 65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2"/>
                      </a:move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5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5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79" name="Freeform 877"/>
                <p:cNvSpPr>
                  <a:spLocks/>
                </p:cNvSpPr>
                <p:nvPr/>
              </p:nvSpPr>
              <p:spPr bwMode="auto">
                <a:xfrm>
                  <a:off x="4546" y="2390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0 w 65"/>
                    <a:gd name="T3" fmla="*/ 32 h 63"/>
                    <a:gd name="T4" fmla="*/ 2 w 65"/>
                    <a:gd name="T5" fmla="*/ 26 h 63"/>
                    <a:gd name="T6" fmla="*/ 4 w 65"/>
                    <a:gd name="T7" fmla="*/ 20 h 63"/>
                    <a:gd name="T8" fmla="*/ 6 w 65"/>
                    <a:gd name="T9" fmla="*/ 14 h 63"/>
                    <a:gd name="T10" fmla="*/ 10 w 65"/>
                    <a:gd name="T11" fmla="*/ 8 h 63"/>
                    <a:gd name="T12" fmla="*/ 15 w 65"/>
                    <a:gd name="T13" fmla="*/ 6 h 63"/>
                    <a:gd name="T14" fmla="*/ 19 w 65"/>
                    <a:gd name="T15" fmla="*/ 2 h 63"/>
                    <a:gd name="T16" fmla="*/ 25 w 65"/>
                    <a:gd name="T17" fmla="*/ 0 h 63"/>
                    <a:gd name="T18" fmla="*/ 33 w 65"/>
                    <a:gd name="T19" fmla="*/ 0 h 63"/>
                    <a:gd name="T20" fmla="*/ 39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6 h 63"/>
                    <a:gd name="T26" fmla="*/ 55 w 65"/>
                    <a:gd name="T27" fmla="*/ 8 h 63"/>
                    <a:gd name="T28" fmla="*/ 59 w 65"/>
                    <a:gd name="T29" fmla="*/ 14 h 63"/>
                    <a:gd name="T30" fmla="*/ 63 w 65"/>
                    <a:gd name="T31" fmla="*/ 20 h 63"/>
                    <a:gd name="T32" fmla="*/ 65 w 65"/>
                    <a:gd name="T33" fmla="*/ 26 h 63"/>
                    <a:gd name="T34" fmla="*/ 65 w 65"/>
                    <a:gd name="T35" fmla="*/ 32 h 63"/>
                    <a:gd name="T36" fmla="*/ 65 w 65"/>
                    <a:gd name="T37" fmla="*/ 38 h 63"/>
                    <a:gd name="T38" fmla="*/ 63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5 h 63"/>
                    <a:gd name="T44" fmla="*/ 51 w 65"/>
                    <a:gd name="T45" fmla="*/ 57 h 63"/>
                    <a:gd name="T46" fmla="*/ 45 w 65"/>
                    <a:gd name="T47" fmla="*/ 61 h 63"/>
                    <a:gd name="T48" fmla="*/ 39 w 65"/>
                    <a:gd name="T49" fmla="*/ 63 h 63"/>
                    <a:gd name="T50" fmla="*/ 33 w 65"/>
                    <a:gd name="T51" fmla="*/ 63 h 63"/>
                    <a:gd name="T52" fmla="*/ 25 w 65"/>
                    <a:gd name="T53" fmla="*/ 63 h 63"/>
                    <a:gd name="T54" fmla="*/ 19 w 65"/>
                    <a:gd name="T55" fmla="*/ 61 h 63"/>
                    <a:gd name="T56" fmla="*/ 15 w 65"/>
                    <a:gd name="T57" fmla="*/ 57 h 63"/>
                    <a:gd name="T58" fmla="*/ 10 w 65"/>
                    <a:gd name="T59" fmla="*/ 55 h 63"/>
                    <a:gd name="T60" fmla="*/ 6 w 65"/>
                    <a:gd name="T61" fmla="*/ 49 h 63"/>
                    <a:gd name="T62" fmla="*/ 4 w 65"/>
                    <a:gd name="T63" fmla="*/ 43 h 63"/>
                    <a:gd name="T64" fmla="*/ 2 w 65"/>
                    <a:gd name="T65" fmla="*/ 38 h 63"/>
                    <a:gd name="T66" fmla="*/ 0 w 65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5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5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0" name="Freeform 878"/>
                <p:cNvSpPr>
                  <a:spLocks/>
                </p:cNvSpPr>
                <p:nvPr/>
              </p:nvSpPr>
              <p:spPr bwMode="auto">
                <a:xfrm>
                  <a:off x="4538" y="2367"/>
                  <a:ext cx="63" cy="65"/>
                </a:xfrm>
                <a:custGeom>
                  <a:avLst/>
                  <a:gdLst>
                    <a:gd name="T0" fmla="*/ 0 w 63"/>
                    <a:gd name="T1" fmla="*/ 31 h 65"/>
                    <a:gd name="T2" fmla="*/ 0 w 63"/>
                    <a:gd name="T3" fmla="*/ 25 h 65"/>
                    <a:gd name="T4" fmla="*/ 2 w 63"/>
                    <a:gd name="T5" fmla="*/ 19 h 65"/>
                    <a:gd name="T6" fmla="*/ 6 w 63"/>
                    <a:gd name="T7" fmla="*/ 13 h 65"/>
                    <a:gd name="T8" fmla="*/ 8 w 63"/>
                    <a:gd name="T9" fmla="*/ 9 h 65"/>
                    <a:gd name="T10" fmla="*/ 14 w 63"/>
                    <a:gd name="T11" fmla="*/ 5 h 65"/>
                    <a:gd name="T12" fmla="*/ 19 w 63"/>
                    <a:gd name="T13" fmla="*/ 2 h 65"/>
                    <a:gd name="T14" fmla="*/ 25 w 63"/>
                    <a:gd name="T15" fmla="*/ 0 h 65"/>
                    <a:gd name="T16" fmla="*/ 31 w 63"/>
                    <a:gd name="T17" fmla="*/ 0 h 65"/>
                    <a:gd name="T18" fmla="*/ 37 w 63"/>
                    <a:gd name="T19" fmla="*/ 0 h 65"/>
                    <a:gd name="T20" fmla="*/ 43 w 63"/>
                    <a:gd name="T21" fmla="*/ 2 h 65"/>
                    <a:gd name="T22" fmla="*/ 49 w 63"/>
                    <a:gd name="T23" fmla="*/ 5 h 65"/>
                    <a:gd name="T24" fmla="*/ 53 w 63"/>
                    <a:gd name="T25" fmla="*/ 9 h 65"/>
                    <a:gd name="T26" fmla="*/ 57 w 63"/>
                    <a:gd name="T27" fmla="*/ 13 h 65"/>
                    <a:gd name="T28" fmla="*/ 61 w 63"/>
                    <a:gd name="T29" fmla="*/ 19 h 65"/>
                    <a:gd name="T30" fmla="*/ 63 w 63"/>
                    <a:gd name="T31" fmla="*/ 25 h 65"/>
                    <a:gd name="T32" fmla="*/ 63 w 63"/>
                    <a:gd name="T33" fmla="*/ 31 h 65"/>
                    <a:gd name="T34" fmla="*/ 63 w 63"/>
                    <a:gd name="T35" fmla="*/ 39 h 65"/>
                    <a:gd name="T36" fmla="*/ 61 w 63"/>
                    <a:gd name="T37" fmla="*/ 45 h 65"/>
                    <a:gd name="T38" fmla="*/ 57 w 63"/>
                    <a:gd name="T39" fmla="*/ 51 h 65"/>
                    <a:gd name="T40" fmla="*/ 53 w 63"/>
                    <a:gd name="T41" fmla="*/ 55 h 65"/>
                    <a:gd name="T42" fmla="*/ 49 w 63"/>
                    <a:gd name="T43" fmla="*/ 59 h 65"/>
                    <a:gd name="T44" fmla="*/ 43 w 63"/>
                    <a:gd name="T45" fmla="*/ 61 h 65"/>
                    <a:gd name="T46" fmla="*/ 37 w 63"/>
                    <a:gd name="T47" fmla="*/ 63 h 65"/>
                    <a:gd name="T48" fmla="*/ 31 w 63"/>
                    <a:gd name="T49" fmla="*/ 65 h 65"/>
                    <a:gd name="T50" fmla="*/ 25 w 63"/>
                    <a:gd name="T51" fmla="*/ 63 h 65"/>
                    <a:gd name="T52" fmla="*/ 19 w 63"/>
                    <a:gd name="T53" fmla="*/ 61 h 65"/>
                    <a:gd name="T54" fmla="*/ 14 w 63"/>
                    <a:gd name="T55" fmla="*/ 59 h 65"/>
                    <a:gd name="T56" fmla="*/ 8 w 63"/>
                    <a:gd name="T57" fmla="*/ 55 h 65"/>
                    <a:gd name="T58" fmla="*/ 6 w 63"/>
                    <a:gd name="T59" fmla="*/ 51 h 65"/>
                    <a:gd name="T60" fmla="*/ 2 w 63"/>
                    <a:gd name="T61" fmla="*/ 45 h 65"/>
                    <a:gd name="T62" fmla="*/ 0 w 63"/>
                    <a:gd name="T63" fmla="*/ 39 h 65"/>
                    <a:gd name="T64" fmla="*/ 0 w 63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1"/>
                      </a:move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4" y="5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5"/>
                      </a:lnTo>
                      <a:lnTo>
                        <a:pt x="53" y="9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1" name="Freeform 879"/>
                <p:cNvSpPr>
                  <a:spLocks/>
                </p:cNvSpPr>
                <p:nvPr/>
              </p:nvSpPr>
              <p:spPr bwMode="auto">
                <a:xfrm>
                  <a:off x="4538" y="2367"/>
                  <a:ext cx="63" cy="65"/>
                </a:xfrm>
                <a:custGeom>
                  <a:avLst/>
                  <a:gdLst>
                    <a:gd name="T0" fmla="*/ 0 w 63"/>
                    <a:gd name="T1" fmla="*/ 31 h 65"/>
                    <a:gd name="T2" fmla="*/ 0 w 63"/>
                    <a:gd name="T3" fmla="*/ 31 h 65"/>
                    <a:gd name="T4" fmla="*/ 0 w 63"/>
                    <a:gd name="T5" fmla="*/ 25 h 65"/>
                    <a:gd name="T6" fmla="*/ 2 w 63"/>
                    <a:gd name="T7" fmla="*/ 19 h 65"/>
                    <a:gd name="T8" fmla="*/ 6 w 63"/>
                    <a:gd name="T9" fmla="*/ 13 h 65"/>
                    <a:gd name="T10" fmla="*/ 8 w 63"/>
                    <a:gd name="T11" fmla="*/ 9 h 65"/>
                    <a:gd name="T12" fmla="*/ 14 w 63"/>
                    <a:gd name="T13" fmla="*/ 5 h 65"/>
                    <a:gd name="T14" fmla="*/ 19 w 63"/>
                    <a:gd name="T15" fmla="*/ 2 h 65"/>
                    <a:gd name="T16" fmla="*/ 25 w 63"/>
                    <a:gd name="T17" fmla="*/ 0 h 65"/>
                    <a:gd name="T18" fmla="*/ 31 w 63"/>
                    <a:gd name="T19" fmla="*/ 0 h 65"/>
                    <a:gd name="T20" fmla="*/ 37 w 63"/>
                    <a:gd name="T21" fmla="*/ 0 h 65"/>
                    <a:gd name="T22" fmla="*/ 43 w 63"/>
                    <a:gd name="T23" fmla="*/ 2 h 65"/>
                    <a:gd name="T24" fmla="*/ 49 w 63"/>
                    <a:gd name="T25" fmla="*/ 5 h 65"/>
                    <a:gd name="T26" fmla="*/ 53 w 63"/>
                    <a:gd name="T27" fmla="*/ 9 h 65"/>
                    <a:gd name="T28" fmla="*/ 57 w 63"/>
                    <a:gd name="T29" fmla="*/ 13 h 65"/>
                    <a:gd name="T30" fmla="*/ 61 w 63"/>
                    <a:gd name="T31" fmla="*/ 19 h 65"/>
                    <a:gd name="T32" fmla="*/ 63 w 63"/>
                    <a:gd name="T33" fmla="*/ 25 h 65"/>
                    <a:gd name="T34" fmla="*/ 63 w 63"/>
                    <a:gd name="T35" fmla="*/ 31 h 65"/>
                    <a:gd name="T36" fmla="*/ 63 w 63"/>
                    <a:gd name="T37" fmla="*/ 39 h 65"/>
                    <a:gd name="T38" fmla="*/ 61 w 63"/>
                    <a:gd name="T39" fmla="*/ 45 h 65"/>
                    <a:gd name="T40" fmla="*/ 57 w 63"/>
                    <a:gd name="T41" fmla="*/ 51 h 65"/>
                    <a:gd name="T42" fmla="*/ 53 w 63"/>
                    <a:gd name="T43" fmla="*/ 55 h 65"/>
                    <a:gd name="T44" fmla="*/ 49 w 63"/>
                    <a:gd name="T45" fmla="*/ 59 h 65"/>
                    <a:gd name="T46" fmla="*/ 43 w 63"/>
                    <a:gd name="T47" fmla="*/ 61 h 65"/>
                    <a:gd name="T48" fmla="*/ 37 w 63"/>
                    <a:gd name="T49" fmla="*/ 63 h 65"/>
                    <a:gd name="T50" fmla="*/ 31 w 63"/>
                    <a:gd name="T51" fmla="*/ 65 h 65"/>
                    <a:gd name="T52" fmla="*/ 25 w 63"/>
                    <a:gd name="T53" fmla="*/ 63 h 65"/>
                    <a:gd name="T54" fmla="*/ 19 w 63"/>
                    <a:gd name="T55" fmla="*/ 61 h 65"/>
                    <a:gd name="T56" fmla="*/ 14 w 63"/>
                    <a:gd name="T57" fmla="*/ 59 h 65"/>
                    <a:gd name="T58" fmla="*/ 8 w 63"/>
                    <a:gd name="T59" fmla="*/ 55 h 65"/>
                    <a:gd name="T60" fmla="*/ 6 w 63"/>
                    <a:gd name="T61" fmla="*/ 51 h 65"/>
                    <a:gd name="T62" fmla="*/ 2 w 63"/>
                    <a:gd name="T63" fmla="*/ 45 h 65"/>
                    <a:gd name="T64" fmla="*/ 0 w 63"/>
                    <a:gd name="T65" fmla="*/ 39 h 65"/>
                    <a:gd name="T66" fmla="*/ 0 w 63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8" y="9"/>
                      </a:lnTo>
                      <a:lnTo>
                        <a:pt x="14" y="5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5"/>
                      </a:lnTo>
                      <a:lnTo>
                        <a:pt x="53" y="9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2" name="Freeform 880"/>
                <p:cNvSpPr>
                  <a:spLocks/>
                </p:cNvSpPr>
                <p:nvPr/>
              </p:nvSpPr>
              <p:spPr bwMode="auto">
                <a:xfrm>
                  <a:off x="4471" y="2392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2 w 65"/>
                    <a:gd name="T3" fmla="*/ 26 h 63"/>
                    <a:gd name="T4" fmla="*/ 4 w 65"/>
                    <a:gd name="T5" fmla="*/ 20 h 63"/>
                    <a:gd name="T6" fmla="*/ 6 w 65"/>
                    <a:gd name="T7" fmla="*/ 14 h 63"/>
                    <a:gd name="T8" fmla="*/ 10 w 65"/>
                    <a:gd name="T9" fmla="*/ 8 h 63"/>
                    <a:gd name="T10" fmla="*/ 14 w 65"/>
                    <a:gd name="T11" fmla="*/ 6 h 63"/>
                    <a:gd name="T12" fmla="*/ 20 w 65"/>
                    <a:gd name="T13" fmla="*/ 2 h 63"/>
                    <a:gd name="T14" fmla="*/ 25 w 65"/>
                    <a:gd name="T15" fmla="*/ 0 h 63"/>
                    <a:gd name="T16" fmla="*/ 33 w 65"/>
                    <a:gd name="T17" fmla="*/ 0 h 63"/>
                    <a:gd name="T18" fmla="*/ 39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6 h 63"/>
                    <a:gd name="T24" fmla="*/ 55 w 65"/>
                    <a:gd name="T25" fmla="*/ 8 h 63"/>
                    <a:gd name="T26" fmla="*/ 59 w 65"/>
                    <a:gd name="T27" fmla="*/ 14 h 63"/>
                    <a:gd name="T28" fmla="*/ 63 w 65"/>
                    <a:gd name="T29" fmla="*/ 20 h 63"/>
                    <a:gd name="T30" fmla="*/ 65 w 65"/>
                    <a:gd name="T31" fmla="*/ 26 h 63"/>
                    <a:gd name="T32" fmla="*/ 65 w 65"/>
                    <a:gd name="T33" fmla="*/ 32 h 63"/>
                    <a:gd name="T34" fmla="*/ 65 w 65"/>
                    <a:gd name="T35" fmla="*/ 38 h 63"/>
                    <a:gd name="T36" fmla="*/ 63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5 h 63"/>
                    <a:gd name="T42" fmla="*/ 51 w 65"/>
                    <a:gd name="T43" fmla="*/ 57 h 63"/>
                    <a:gd name="T44" fmla="*/ 45 w 65"/>
                    <a:gd name="T45" fmla="*/ 61 h 63"/>
                    <a:gd name="T46" fmla="*/ 39 w 65"/>
                    <a:gd name="T47" fmla="*/ 63 h 63"/>
                    <a:gd name="T48" fmla="*/ 33 w 65"/>
                    <a:gd name="T49" fmla="*/ 63 h 63"/>
                    <a:gd name="T50" fmla="*/ 25 w 65"/>
                    <a:gd name="T51" fmla="*/ 63 h 63"/>
                    <a:gd name="T52" fmla="*/ 20 w 65"/>
                    <a:gd name="T53" fmla="*/ 61 h 63"/>
                    <a:gd name="T54" fmla="*/ 14 w 65"/>
                    <a:gd name="T55" fmla="*/ 57 h 63"/>
                    <a:gd name="T56" fmla="*/ 10 w 65"/>
                    <a:gd name="T57" fmla="*/ 55 h 63"/>
                    <a:gd name="T58" fmla="*/ 6 w 65"/>
                    <a:gd name="T59" fmla="*/ 49 h 63"/>
                    <a:gd name="T60" fmla="*/ 4 w 65"/>
                    <a:gd name="T61" fmla="*/ 43 h 63"/>
                    <a:gd name="T62" fmla="*/ 2 w 65"/>
                    <a:gd name="T63" fmla="*/ 38 h 63"/>
                    <a:gd name="T64" fmla="*/ 0 w 65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2"/>
                      </a:move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3" name="Freeform 881"/>
                <p:cNvSpPr>
                  <a:spLocks/>
                </p:cNvSpPr>
                <p:nvPr/>
              </p:nvSpPr>
              <p:spPr bwMode="auto">
                <a:xfrm>
                  <a:off x="4471" y="2392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0 w 65"/>
                    <a:gd name="T3" fmla="*/ 32 h 63"/>
                    <a:gd name="T4" fmla="*/ 2 w 65"/>
                    <a:gd name="T5" fmla="*/ 26 h 63"/>
                    <a:gd name="T6" fmla="*/ 4 w 65"/>
                    <a:gd name="T7" fmla="*/ 20 h 63"/>
                    <a:gd name="T8" fmla="*/ 6 w 65"/>
                    <a:gd name="T9" fmla="*/ 14 h 63"/>
                    <a:gd name="T10" fmla="*/ 10 w 65"/>
                    <a:gd name="T11" fmla="*/ 8 h 63"/>
                    <a:gd name="T12" fmla="*/ 14 w 65"/>
                    <a:gd name="T13" fmla="*/ 6 h 63"/>
                    <a:gd name="T14" fmla="*/ 20 w 65"/>
                    <a:gd name="T15" fmla="*/ 2 h 63"/>
                    <a:gd name="T16" fmla="*/ 25 w 65"/>
                    <a:gd name="T17" fmla="*/ 0 h 63"/>
                    <a:gd name="T18" fmla="*/ 33 w 65"/>
                    <a:gd name="T19" fmla="*/ 0 h 63"/>
                    <a:gd name="T20" fmla="*/ 39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6 h 63"/>
                    <a:gd name="T26" fmla="*/ 55 w 65"/>
                    <a:gd name="T27" fmla="*/ 8 h 63"/>
                    <a:gd name="T28" fmla="*/ 59 w 65"/>
                    <a:gd name="T29" fmla="*/ 14 h 63"/>
                    <a:gd name="T30" fmla="*/ 63 w 65"/>
                    <a:gd name="T31" fmla="*/ 20 h 63"/>
                    <a:gd name="T32" fmla="*/ 65 w 65"/>
                    <a:gd name="T33" fmla="*/ 26 h 63"/>
                    <a:gd name="T34" fmla="*/ 65 w 65"/>
                    <a:gd name="T35" fmla="*/ 32 h 63"/>
                    <a:gd name="T36" fmla="*/ 65 w 65"/>
                    <a:gd name="T37" fmla="*/ 38 h 63"/>
                    <a:gd name="T38" fmla="*/ 63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5 h 63"/>
                    <a:gd name="T44" fmla="*/ 51 w 65"/>
                    <a:gd name="T45" fmla="*/ 57 h 63"/>
                    <a:gd name="T46" fmla="*/ 45 w 65"/>
                    <a:gd name="T47" fmla="*/ 61 h 63"/>
                    <a:gd name="T48" fmla="*/ 39 w 65"/>
                    <a:gd name="T49" fmla="*/ 63 h 63"/>
                    <a:gd name="T50" fmla="*/ 33 w 65"/>
                    <a:gd name="T51" fmla="*/ 63 h 63"/>
                    <a:gd name="T52" fmla="*/ 25 w 65"/>
                    <a:gd name="T53" fmla="*/ 63 h 63"/>
                    <a:gd name="T54" fmla="*/ 20 w 65"/>
                    <a:gd name="T55" fmla="*/ 61 h 63"/>
                    <a:gd name="T56" fmla="*/ 14 w 65"/>
                    <a:gd name="T57" fmla="*/ 57 h 63"/>
                    <a:gd name="T58" fmla="*/ 10 w 65"/>
                    <a:gd name="T59" fmla="*/ 55 h 63"/>
                    <a:gd name="T60" fmla="*/ 6 w 65"/>
                    <a:gd name="T61" fmla="*/ 49 h 63"/>
                    <a:gd name="T62" fmla="*/ 4 w 65"/>
                    <a:gd name="T63" fmla="*/ 43 h 63"/>
                    <a:gd name="T64" fmla="*/ 2 w 65"/>
                    <a:gd name="T65" fmla="*/ 38 h 63"/>
                    <a:gd name="T66" fmla="*/ 0 w 65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4" name="Freeform 882"/>
                <p:cNvSpPr>
                  <a:spLocks/>
                </p:cNvSpPr>
                <p:nvPr/>
              </p:nvSpPr>
              <p:spPr bwMode="auto">
                <a:xfrm>
                  <a:off x="4500" y="2406"/>
                  <a:ext cx="63" cy="63"/>
                </a:xfrm>
                <a:custGeom>
                  <a:avLst/>
                  <a:gdLst>
                    <a:gd name="T0" fmla="*/ 63 w 63"/>
                    <a:gd name="T1" fmla="*/ 31 h 63"/>
                    <a:gd name="T2" fmla="*/ 63 w 63"/>
                    <a:gd name="T3" fmla="*/ 37 h 63"/>
                    <a:gd name="T4" fmla="*/ 61 w 63"/>
                    <a:gd name="T5" fmla="*/ 43 h 63"/>
                    <a:gd name="T6" fmla="*/ 57 w 63"/>
                    <a:gd name="T7" fmla="*/ 49 h 63"/>
                    <a:gd name="T8" fmla="*/ 56 w 63"/>
                    <a:gd name="T9" fmla="*/ 55 h 63"/>
                    <a:gd name="T10" fmla="*/ 50 w 63"/>
                    <a:gd name="T11" fmla="*/ 59 h 63"/>
                    <a:gd name="T12" fmla="*/ 44 w 63"/>
                    <a:gd name="T13" fmla="*/ 61 h 63"/>
                    <a:gd name="T14" fmla="*/ 38 w 63"/>
                    <a:gd name="T15" fmla="*/ 63 h 63"/>
                    <a:gd name="T16" fmla="*/ 32 w 63"/>
                    <a:gd name="T17" fmla="*/ 63 h 63"/>
                    <a:gd name="T18" fmla="*/ 26 w 63"/>
                    <a:gd name="T19" fmla="*/ 63 h 63"/>
                    <a:gd name="T20" fmla="*/ 20 w 63"/>
                    <a:gd name="T21" fmla="*/ 61 h 63"/>
                    <a:gd name="T22" fmla="*/ 14 w 63"/>
                    <a:gd name="T23" fmla="*/ 59 h 63"/>
                    <a:gd name="T24" fmla="*/ 8 w 63"/>
                    <a:gd name="T25" fmla="*/ 55 h 63"/>
                    <a:gd name="T26" fmla="*/ 6 w 63"/>
                    <a:gd name="T27" fmla="*/ 49 h 63"/>
                    <a:gd name="T28" fmla="*/ 2 w 63"/>
                    <a:gd name="T29" fmla="*/ 43 h 63"/>
                    <a:gd name="T30" fmla="*/ 0 w 63"/>
                    <a:gd name="T31" fmla="*/ 37 h 63"/>
                    <a:gd name="T32" fmla="*/ 0 w 63"/>
                    <a:gd name="T33" fmla="*/ 31 h 63"/>
                    <a:gd name="T34" fmla="*/ 0 w 63"/>
                    <a:gd name="T35" fmla="*/ 26 h 63"/>
                    <a:gd name="T36" fmla="*/ 2 w 63"/>
                    <a:gd name="T37" fmla="*/ 20 h 63"/>
                    <a:gd name="T38" fmla="*/ 6 w 63"/>
                    <a:gd name="T39" fmla="*/ 14 h 63"/>
                    <a:gd name="T40" fmla="*/ 8 w 63"/>
                    <a:gd name="T41" fmla="*/ 10 h 63"/>
                    <a:gd name="T42" fmla="*/ 14 w 63"/>
                    <a:gd name="T43" fmla="*/ 6 h 63"/>
                    <a:gd name="T44" fmla="*/ 20 w 63"/>
                    <a:gd name="T45" fmla="*/ 2 h 63"/>
                    <a:gd name="T46" fmla="*/ 26 w 63"/>
                    <a:gd name="T47" fmla="*/ 0 h 63"/>
                    <a:gd name="T48" fmla="*/ 32 w 63"/>
                    <a:gd name="T49" fmla="*/ 0 h 63"/>
                    <a:gd name="T50" fmla="*/ 38 w 63"/>
                    <a:gd name="T51" fmla="*/ 0 h 63"/>
                    <a:gd name="T52" fmla="*/ 44 w 63"/>
                    <a:gd name="T53" fmla="*/ 2 h 63"/>
                    <a:gd name="T54" fmla="*/ 50 w 63"/>
                    <a:gd name="T55" fmla="*/ 6 h 63"/>
                    <a:gd name="T56" fmla="*/ 56 w 63"/>
                    <a:gd name="T57" fmla="*/ 10 h 63"/>
                    <a:gd name="T58" fmla="*/ 57 w 63"/>
                    <a:gd name="T59" fmla="*/ 14 h 63"/>
                    <a:gd name="T60" fmla="*/ 61 w 63"/>
                    <a:gd name="T61" fmla="*/ 20 h 63"/>
                    <a:gd name="T62" fmla="*/ 63 w 63"/>
                    <a:gd name="T63" fmla="*/ 26 h 63"/>
                    <a:gd name="T64" fmla="*/ 63 w 63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63" y="31"/>
                      </a:move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5" name="Freeform 883"/>
                <p:cNvSpPr>
                  <a:spLocks/>
                </p:cNvSpPr>
                <p:nvPr/>
              </p:nvSpPr>
              <p:spPr bwMode="auto">
                <a:xfrm>
                  <a:off x="4500" y="2406"/>
                  <a:ext cx="63" cy="63"/>
                </a:xfrm>
                <a:custGeom>
                  <a:avLst/>
                  <a:gdLst>
                    <a:gd name="T0" fmla="*/ 63 w 63"/>
                    <a:gd name="T1" fmla="*/ 31 h 63"/>
                    <a:gd name="T2" fmla="*/ 63 w 63"/>
                    <a:gd name="T3" fmla="*/ 31 h 63"/>
                    <a:gd name="T4" fmla="*/ 63 w 63"/>
                    <a:gd name="T5" fmla="*/ 37 h 63"/>
                    <a:gd name="T6" fmla="*/ 61 w 63"/>
                    <a:gd name="T7" fmla="*/ 43 h 63"/>
                    <a:gd name="T8" fmla="*/ 57 w 63"/>
                    <a:gd name="T9" fmla="*/ 49 h 63"/>
                    <a:gd name="T10" fmla="*/ 56 w 63"/>
                    <a:gd name="T11" fmla="*/ 55 h 63"/>
                    <a:gd name="T12" fmla="*/ 50 w 63"/>
                    <a:gd name="T13" fmla="*/ 59 h 63"/>
                    <a:gd name="T14" fmla="*/ 44 w 63"/>
                    <a:gd name="T15" fmla="*/ 61 h 63"/>
                    <a:gd name="T16" fmla="*/ 38 w 63"/>
                    <a:gd name="T17" fmla="*/ 63 h 63"/>
                    <a:gd name="T18" fmla="*/ 32 w 63"/>
                    <a:gd name="T19" fmla="*/ 63 h 63"/>
                    <a:gd name="T20" fmla="*/ 26 w 63"/>
                    <a:gd name="T21" fmla="*/ 63 h 63"/>
                    <a:gd name="T22" fmla="*/ 20 w 63"/>
                    <a:gd name="T23" fmla="*/ 61 h 63"/>
                    <a:gd name="T24" fmla="*/ 14 w 63"/>
                    <a:gd name="T25" fmla="*/ 59 h 63"/>
                    <a:gd name="T26" fmla="*/ 8 w 63"/>
                    <a:gd name="T27" fmla="*/ 55 h 63"/>
                    <a:gd name="T28" fmla="*/ 6 w 63"/>
                    <a:gd name="T29" fmla="*/ 49 h 63"/>
                    <a:gd name="T30" fmla="*/ 2 w 63"/>
                    <a:gd name="T31" fmla="*/ 43 h 63"/>
                    <a:gd name="T32" fmla="*/ 0 w 63"/>
                    <a:gd name="T33" fmla="*/ 37 h 63"/>
                    <a:gd name="T34" fmla="*/ 0 w 63"/>
                    <a:gd name="T35" fmla="*/ 31 h 63"/>
                    <a:gd name="T36" fmla="*/ 0 w 63"/>
                    <a:gd name="T37" fmla="*/ 26 h 63"/>
                    <a:gd name="T38" fmla="*/ 2 w 63"/>
                    <a:gd name="T39" fmla="*/ 20 h 63"/>
                    <a:gd name="T40" fmla="*/ 6 w 63"/>
                    <a:gd name="T41" fmla="*/ 14 h 63"/>
                    <a:gd name="T42" fmla="*/ 8 w 63"/>
                    <a:gd name="T43" fmla="*/ 10 h 63"/>
                    <a:gd name="T44" fmla="*/ 14 w 63"/>
                    <a:gd name="T45" fmla="*/ 6 h 63"/>
                    <a:gd name="T46" fmla="*/ 20 w 63"/>
                    <a:gd name="T47" fmla="*/ 2 h 63"/>
                    <a:gd name="T48" fmla="*/ 26 w 63"/>
                    <a:gd name="T49" fmla="*/ 0 h 63"/>
                    <a:gd name="T50" fmla="*/ 32 w 63"/>
                    <a:gd name="T51" fmla="*/ 0 h 63"/>
                    <a:gd name="T52" fmla="*/ 38 w 63"/>
                    <a:gd name="T53" fmla="*/ 0 h 63"/>
                    <a:gd name="T54" fmla="*/ 44 w 63"/>
                    <a:gd name="T55" fmla="*/ 2 h 63"/>
                    <a:gd name="T56" fmla="*/ 50 w 63"/>
                    <a:gd name="T57" fmla="*/ 6 h 63"/>
                    <a:gd name="T58" fmla="*/ 56 w 63"/>
                    <a:gd name="T59" fmla="*/ 10 h 63"/>
                    <a:gd name="T60" fmla="*/ 57 w 63"/>
                    <a:gd name="T61" fmla="*/ 14 h 63"/>
                    <a:gd name="T62" fmla="*/ 61 w 63"/>
                    <a:gd name="T63" fmla="*/ 20 h 63"/>
                    <a:gd name="T64" fmla="*/ 63 w 63"/>
                    <a:gd name="T65" fmla="*/ 26 h 63"/>
                    <a:gd name="T66" fmla="*/ 63 w 63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63" y="31"/>
                      </a:move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6" name="Freeform 884"/>
                <p:cNvSpPr>
                  <a:spLocks/>
                </p:cNvSpPr>
                <p:nvPr/>
              </p:nvSpPr>
              <p:spPr bwMode="auto">
                <a:xfrm>
                  <a:off x="4557" y="2339"/>
                  <a:ext cx="65" cy="65"/>
                </a:xfrm>
                <a:custGeom>
                  <a:avLst/>
                  <a:gdLst>
                    <a:gd name="T0" fmla="*/ 0 w 65"/>
                    <a:gd name="T1" fmla="*/ 31 h 65"/>
                    <a:gd name="T2" fmla="*/ 0 w 65"/>
                    <a:gd name="T3" fmla="*/ 26 h 65"/>
                    <a:gd name="T4" fmla="*/ 2 w 65"/>
                    <a:gd name="T5" fmla="*/ 20 h 65"/>
                    <a:gd name="T6" fmla="*/ 6 w 65"/>
                    <a:gd name="T7" fmla="*/ 14 h 65"/>
                    <a:gd name="T8" fmla="*/ 10 w 65"/>
                    <a:gd name="T9" fmla="*/ 10 h 65"/>
                    <a:gd name="T10" fmla="*/ 14 w 65"/>
                    <a:gd name="T11" fmla="*/ 6 h 65"/>
                    <a:gd name="T12" fmla="*/ 20 w 65"/>
                    <a:gd name="T13" fmla="*/ 2 h 65"/>
                    <a:gd name="T14" fmla="*/ 26 w 65"/>
                    <a:gd name="T15" fmla="*/ 0 h 65"/>
                    <a:gd name="T16" fmla="*/ 34 w 65"/>
                    <a:gd name="T17" fmla="*/ 0 h 65"/>
                    <a:gd name="T18" fmla="*/ 40 w 65"/>
                    <a:gd name="T19" fmla="*/ 0 h 65"/>
                    <a:gd name="T20" fmla="*/ 46 w 65"/>
                    <a:gd name="T21" fmla="*/ 2 h 65"/>
                    <a:gd name="T22" fmla="*/ 50 w 65"/>
                    <a:gd name="T23" fmla="*/ 6 h 65"/>
                    <a:gd name="T24" fmla="*/ 56 w 65"/>
                    <a:gd name="T25" fmla="*/ 10 h 65"/>
                    <a:gd name="T26" fmla="*/ 60 w 65"/>
                    <a:gd name="T27" fmla="*/ 14 h 65"/>
                    <a:gd name="T28" fmla="*/ 64 w 65"/>
                    <a:gd name="T29" fmla="*/ 20 h 65"/>
                    <a:gd name="T30" fmla="*/ 64 w 65"/>
                    <a:gd name="T31" fmla="*/ 26 h 65"/>
                    <a:gd name="T32" fmla="*/ 65 w 65"/>
                    <a:gd name="T33" fmla="*/ 31 h 65"/>
                    <a:gd name="T34" fmla="*/ 64 w 65"/>
                    <a:gd name="T35" fmla="*/ 39 h 65"/>
                    <a:gd name="T36" fmla="*/ 64 w 65"/>
                    <a:gd name="T37" fmla="*/ 45 h 65"/>
                    <a:gd name="T38" fmla="*/ 60 w 65"/>
                    <a:gd name="T39" fmla="*/ 49 h 65"/>
                    <a:gd name="T40" fmla="*/ 56 w 65"/>
                    <a:gd name="T41" fmla="*/ 55 h 65"/>
                    <a:gd name="T42" fmla="*/ 50 w 65"/>
                    <a:gd name="T43" fmla="*/ 59 h 65"/>
                    <a:gd name="T44" fmla="*/ 46 w 65"/>
                    <a:gd name="T45" fmla="*/ 63 h 65"/>
                    <a:gd name="T46" fmla="*/ 40 w 65"/>
                    <a:gd name="T47" fmla="*/ 63 h 65"/>
                    <a:gd name="T48" fmla="*/ 34 w 65"/>
                    <a:gd name="T49" fmla="*/ 65 h 65"/>
                    <a:gd name="T50" fmla="*/ 26 w 65"/>
                    <a:gd name="T51" fmla="*/ 63 h 65"/>
                    <a:gd name="T52" fmla="*/ 20 w 65"/>
                    <a:gd name="T53" fmla="*/ 63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49 h 65"/>
                    <a:gd name="T60" fmla="*/ 2 w 65"/>
                    <a:gd name="T61" fmla="*/ 45 h 65"/>
                    <a:gd name="T62" fmla="*/ 0 w 65"/>
                    <a:gd name="T63" fmla="*/ 39 h 65"/>
                    <a:gd name="T64" fmla="*/ 0 w 65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1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4" y="20"/>
                      </a:lnTo>
                      <a:lnTo>
                        <a:pt x="64" y="26"/>
                      </a:lnTo>
                      <a:lnTo>
                        <a:pt x="65" y="31"/>
                      </a:lnTo>
                      <a:lnTo>
                        <a:pt x="64" y="39"/>
                      </a:lnTo>
                      <a:lnTo>
                        <a:pt x="64" y="45"/>
                      </a:lnTo>
                      <a:lnTo>
                        <a:pt x="60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7" name="Freeform 885"/>
                <p:cNvSpPr>
                  <a:spLocks/>
                </p:cNvSpPr>
                <p:nvPr/>
              </p:nvSpPr>
              <p:spPr bwMode="auto">
                <a:xfrm>
                  <a:off x="4557" y="2339"/>
                  <a:ext cx="65" cy="65"/>
                </a:xfrm>
                <a:custGeom>
                  <a:avLst/>
                  <a:gdLst>
                    <a:gd name="T0" fmla="*/ 0 w 65"/>
                    <a:gd name="T1" fmla="*/ 31 h 65"/>
                    <a:gd name="T2" fmla="*/ 0 w 65"/>
                    <a:gd name="T3" fmla="*/ 31 h 65"/>
                    <a:gd name="T4" fmla="*/ 0 w 65"/>
                    <a:gd name="T5" fmla="*/ 26 h 65"/>
                    <a:gd name="T6" fmla="*/ 2 w 65"/>
                    <a:gd name="T7" fmla="*/ 20 h 65"/>
                    <a:gd name="T8" fmla="*/ 6 w 65"/>
                    <a:gd name="T9" fmla="*/ 14 h 65"/>
                    <a:gd name="T10" fmla="*/ 10 w 65"/>
                    <a:gd name="T11" fmla="*/ 10 h 65"/>
                    <a:gd name="T12" fmla="*/ 14 w 65"/>
                    <a:gd name="T13" fmla="*/ 6 h 65"/>
                    <a:gd name="T14" fmla="*/ 20 w 65"/>
                    <a:gd name="T15" fmla="*/ 2 h 65"/>
                    <a:gd name="T16" fmla="*/ 26 w 65"/>
                    <a:gd name="T17" fmla="*/ 0 h 65"/>
                    <a:gd name="T18" fmla="*/ 34 w 65"/>
                    <a:gd name="T19" fmla="*/ 0 h 65"/>
                    <a:gd name="T20" fmla="*/ 40 w 65"/>
                    <a:gd name="T21" fmla="*/ 0 h 65"/>
                    <a:gd name="T22" fmla="*/ 46 w 65"/>
                    <a:gd name="T23" fmla="*/ 2 h 65"/>
                    <a:gd name="T24" fmla="*/ 50 w 65"/>
                    <a:gd name="T25" fmla="*/ 6 h 65"/>
                    <a:gd name="T26" fmla="*/ 56 w 65"/>
                    <a:gd name="T27" fmla="*/ 10 h 65"/>
                    <a:gd name="T28" fmla="*/ 60 w 65"/>
                    <a:gd name="T29" fmla="*/ 14 h 65"/>
                    <a:gd name="T30" fmla="*/ 64 w 65"/>
                    <a:gd name="T31" fmla="*/ 20 h 65"/>
                    <a:gd name="T32" fmla="*/ 64 w 65"/>
                    <a:gd name="T33" fmla="*/ 26 h 65"/>
                    <a:gd name="T34" fmla="*/ 65 w 65"/>
                    <a:gd name="T35" fmla="*/ 31 h 65"/>
                    <a:gd name="T36" fmla="*/ 64 w 65"/>
                    <a:gd name="T37" fmla="*/ 39 h 65"/>
                    <a:gd name="T38" fmla="*/ 64 w 65"/>
                    <a:gd name="T39" fmla="*/ 45 h 65"/>
                    <a:gd name="T40" fmla="*/ 60 w 65"/>
                    <a:gd name="T41" fmla="*/ 49 h 65"/>
                    <a:gd name="T42" fmla="*/ 56 w 65"/>
                    <a:gd name="T43" fmla="*/ 55 h 65"/>
                    <a:gd name="T44" fmla="*/ 50 w 65"/>
                    <a:gd name="T45" fmla="*/ 59 h 65"/>
                    <a:gd name="T46" fmla="*/ 46 w 65"/>
                    <a:gd name="T47" fmla="*/ 63 h 65"/>
                    <a:gd name="T48" fmla="*/ 40 w 65"/>
                    <a:gd name="T49" fmla="*/ 63 h 65"/>
                    <a:gd name="T50" fmla="*/ 34 w 65"/>
                    <a:gd name="T51" fmla="*/ 65 h 65"/>
                    <a:gd name="T52" fmla="*/ 26 w 65"/>
                    <a:gd name="T53" fmla="*/ 63 h 65"/>
                    <a:gd name="T54" fmla="*/ 20 w 65"/>
                    <a:gd name="T55" fmla="*/ 63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49 h 65"/>
                    <a:gd name="T62" fmla="*/ 2 w 65"/>
                    <a:gd name="T63" fmla="*/ 45 h 65"/>
                    <a:gd name="T64" fmla="*/ 0 w 65"/>
                    <a:gd name="T65" fmla="*/ 39 h 65"/>
                    <a:gd name="T66" fmla="*/ 0 w 65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4" y="20"/>
                      </a:lnTo>
                      <a:lnTo>
                        <a:pt x="64" y="26"/>
                      </a:lnTo>
                      <a:lnTo>
                        <a:pt x="65" y="31"/>
                      </a:lnTo>
                      <a:lnTo>
                        <a:pt x="64" y="39"/>
                      </a:lnTo>
                      <a:lnTo>
                        <a:pt x="64" y="45"/>
                      </a:lnTo>
                      <a:lnTo>
                        <a:pt x="60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8" name="Freeform 886"/>
                <p:cNvSpPr>
                  <a:spLocks/>
                </p:cNvSpPr>
                <p:nvPr/>
              </p:nvSpPr>
              <p:spPr bwMode="auto">
                <a:xfrm>
                  <a:off x="4559" y="2402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26 h 65"/>
                    <a:gd name="T4" fmla="*/ 2 w 65"/>
                    <a:gd name="T5" fmla="*/ 20 h 65"/>
                    <a:gd name="T6" fmla="*/ 6 w 65"/>
                    <a:gd name="T7" fmla="*/ 14 h 65"/>
                    <a:gd name="T8" fmla="*/ 10 w 65"/>
                    <a:gd name="T9" fmla="*/ 10 h 65"/>
                    <a:gd name="T10" fmla="*/ 14 w 65"/>
                    <a:gd name="T11" fmla="*/ 6 h 65"/>
                    <a:gd name="T12" fmla="*/ 20 w 65"/>
                    <a:gd name="T13" fmla="*/ 2 h 65"/>
                    <a:gd name="T14" fmla="*/ 26 w 65"/>
                    <a:gd name="T15" fmla="*/ 2 h 65"/>
                    <a:gd name="T16" fmla="*/ 32 w 65"/>
                    <a:gd name="T17" fmla="*/ 0 h 65"/>
                    <a:gd name="T18" fmla="*/ 40 w 65"/>
                    <a:gd name="T19" fmla="*/ 2 h 65"/>
                    <a:gd name="T20" fmla="*/ 46 w 65"/>
                    <a:gd name="T21" fmla="*/ 2 h 65"/>
                    <a:gd name="T22" fmla="*/ 52 w 65"/>
                    <a:gd name="T23" fmla="*/ 6 h 65"/>
                    <a:gd name="T24" fmla="*/ 56 w 65"/>
                    <a:gd name="T25" fmla="*/ 10 h 65"/>
                    <a:gd name="T26" fmla="*/ 60 w 65"/>
                    <a:gd name="T27" fmla="*/ 14 h 65"/>
                    <a:gd name="T28" fmla="*/ 62 w 65"/>
                    <a:gd name="T29" fmla="*/ 20 h 65"/>
                    <a:gd name="T30" fmla="*/ 63 w 65"/>
                    <a:gd name="T31" fmla="*/ 26 h 65"/>
                    <a:gd name="T32" fmla="*/ 65 w 65"/>
                    <a:gd name="T33" fmla="*/ 33 h 65"/>
                    <a:gd name="T34" fmla="*/ 63 w 65"/>
                    <a:gd name="T35" fmla="*/ 39 h 65"/>
                    <a:gd name="T36" fmla="*/ 62 w 65"/>
                    <a:gd name="T37" fmla="*/ 45 h 65"/>
                    <a:gd name="T38" fmla="*/ 60 w 65"/>
                    <a:gd name="T39" fmla="*/ 51 h 65"/>
                    <a:gd name="T40" fmla="*/ 56 w 65"/>
                    <a:gd name="T41" fmla="*/ 55 h 65"/>
                    <a:gd name="T42" fmla="*/ 52 w 65"/>
                    <a:gd name="T43" fmla="*/ 59 h 65"/>
                    <a:gd name="T44" fmla="*/ 46 w 65"/>
                    <a:gd name="T45" fmla="*/ 63 h 65"/>
                    <a:gd name="T46" fmla="*/ 40 w 65"/>
                    <a:gd name="T47" fmla="*/ 65 h 65"/>
                    <a:gd name="T48" fmla="*/ 32 w 65"/>
                    <a:gd name="T49" fmla="*/ 65 h 65"/>
                    <a:gd name="T50" fmla="*/ 26 w 65"/>
                    <a:gd name="T51" fmla="*/ 65 h 65"/>
                    <a:gd name="T52" fmla="*/ 20 w 65"/>
                    <a:gd name="T53" fmla="*/ 63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2 w 65"/>
                    <a:gd name="T61" fmla="*/ 45 h 65"/>
                    <a:gd name="T62" fmla="*/ 0 w 65"/>
                    <a:gd name="T63" fmla="*/ 39 h 65"/>
                    <a:gd name="T64" fmla="*/ 0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3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2" y="20"/>
                      </a:lnTo>
                      <a:lnTo>
                        <a:pt x="63" y="26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2" y="45"/>
                      </a:lnTo>
                      <a:lnTo>
                        <a:pt x="60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89" name="Freeform 887"/>
                <p:cNvSpPr>
                  <a:spLocks/>
                </p:cNvSpPr>
                <p:nvPr/>
              </p:nvSpPr>
              <p:spPr bwMode="auto">
                <a:xfrm>
                  <a:off x="4559" y="2402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33 h 65"/>
                    <a:gd name="T4" fmla="*/ 0 w 65"/>
                    <a:gd name="T5" fmla="*/ 26 h 65"/>
                    <a:gd name="T6" fmla="*/ 2 w 65"/>
                    <a:gd name="T7" fmla="*/ 20 h 65"/>
                    <a:gd name="T8" fmla="*/ 6 w 65"/>
                    <a:gd name="T9" fmla="*/ 14 h 65"/>
                    <a:gd name="T10" fmla="*/ 10 w 65"/>
                    <a:gd name="T11" fmla="*/ 10 h 65"/>
                    <a:gd name="T12" fmla="*/ 14 w 65"/>
                    <a:gd name="T13" fmla="*/ 6 h 65"/>
                    <a:gd name="T14" fmla="*/ 20 w 65"/>
                    <a:gd name="T15" fmla="*/ 2 h 65"/>
                    <a:gd name="T16" fmla="*/ 26 w 65"/>
                    <a:gd name="T17" fmla="*/ 2 h 65"/>
                    <a:gd name="T18" fmla="*/ 32 w 65"/>
                    <a:gd name="T19" fmla="*/ 0 h 65"/>
                    <a:gd name="T20" fmla="*/ 40 w 65"/>
                    <a:gd name="T21" fmla="*/ 2 h 65"/>
                    <a:gd name="T22" fmla="*/ 46 w 65"/>
                    <a:gd name="T23" fmla="*/ 2 h 65"/>
                    <a:gd name="T24" fmla="*/ 52 w 65"/>
                    <a:gd name="T25" fmla="*/ 6 h 65"/>
                    <a:gd name="T26" fmla="*/ 56 w 65"/>
                    <a:gd name="T27" fmla="*/ 10 h 65"/>
                    <a:gd name="T28" fmla="*/ 60 w 65"/>
                    <a:gd name="T29" fmla="*/ 14 h 65"/>
                    <a:gd name="T30" fmla="*/ 62 w 65"/>
                    <a:gd name="T31" fmla="*/ 20 h 65"/>
                    <a:gd name="T32" fmla="*/ 63 w 65"/>
                    <a:gd name="T33" fmla="*/ 26 h 65"/>
                    <a:gd name="T34" fmla="*/ 65 w 65"/>
                    <a:gd name="T35" fmla="*/ 33 h 65"/>
                    <a:gd name="T36" fmla="*/ 63 w 65"/>
                    <a:gd name="T37" fmla="*/ 39 h 65"/>
                    <a:gd name="T38" fmla="*/ 62 w 65"/>
                    <a:gd name="T39" fmla="*/ 45 h 65"/>
                    <a:gd name="T40" fmla="*/ 60 w 65"/>
                    <a:gd name="T41" fmla="*/ 51 h 65"/>
                    <a:gd name="T42" fmla="*/ 56 w 65"/>
                    <a:gd name="T43" fmla="*/ 55 h 65"/>
                    <a:gd name="T44" fmla="*/ 52 w 65"/>
                    <a:gd name="T45" fmla="*/ 59 h 65"/>
                    <a:gd name="T46" fmla="*/ 46 w 65"/>
                    <a:gd name="T47" fmla="*/ 63 h 65"/>
                    <a:gd name="T48" fmla="*/ 40 w 65"/>
                    <a:gd name="T49" fmla="*/ 65 h 65"/>
                    <a:gd name="T50" fmla="*/ 32 w 65"/>
                    <a:gd name="T51" fmla="*/ 65 h 65"/>
                    <a:gd name="T52" fmla="*/ 26 w 65"/>
                    <a:gd name="T53" fmla="*/ 65 h 65"/>
                    <a:gd name="T54" fmla="*/ 20 w 65"/>
                    <a:gd name="T55" fmla="*/ 63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2 w 65"/>
                    <a:gd name="T63" fmla="*/ 45 h 65"/>
                    <a:gd name="T64" fmla="*/ 0 w 65"/>
                    <a:gd name="T65" fmla="*/ 39 h 65"/>
                    <a:gd name="T66" fmla="*/ 0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2" y="20"/>
                      </a:lnTo>
                      <a:lnTo>
                        <a:pt x="63" y="26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2" y="45"/>
                      </a:lnTo>
                      <a:lnTo>
                        <a:pt x="60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0" name="Freeform 888"/>
                <p:cNvSpPr>
                  <a:spLocks/>
                </p:cNvSpPr>
                <p:nvPr/>
              </p:nvSpPr>
              <p:spPr bwMode="auto">
                <a:xfrm>
                  <a:off x="4575" y="2457"/>
                  <a:ext cx="63" cy="63"/>
                </a:xfrm>
                <a:custGeom>
                  <a:avLst/>
                  <a:gdLst>
                    <a:gd name="T0" fmla="*/ 63 w 63"/>
                    <a:gd name="T1" fmla="*/ 32 h 63"/>
                    <a:gd name="T2" fmla="*/ 63 w 63"/>
                    <a:gd name="T3" fmla="*/ 38 h 63"/>
                    <a:gd name="T4" fmla="*/ 61 w 63"/>
                    <a:gd name="T5" fmla="*/ 43 h 63"/>
                    <a:gd name="T6" fmla="*/ 57 w 63"/>
                    <a:gd name="T7" fmla="*/ 49 h 63"/>
                    <a:gd name="T8" fmla="*/ 53 w 63"/>
                    <a:gd name="T9" fmla="*/ 55 h 63"/>
                    <a:gd name="T10" fmla="*/ 49 w 63"/>
                    <a:gd name="T11" fmla="*/ 57 h 63"/>
                    <a:gd name="T12" fmla="*/ 44 w 63"/>
                    <a:gd name="T13" fmla="*/ 61 h 63"/>
                    <a:gd name="T14" fmla="*/ 38 w 63"/>
                    <a:gd name="T15" fmla="*/ 63 h 63"/>
                    <a:gd name="T16" fmla="*/ 32 w 63"/>
                    <a:gd name="T17" fmla="*/ 63 h 63"/>
                    <a:gd name="T18" fmla="*/ 26 w 63"/>
                    <a:gd name="T19" fmla="*/ 63 h 63"/>
                    <a:gd name="T20" fmla="*/ 20 w 63"/>
                    <a:gd name="T21" fmla="*/ 61 h 63"/>
                    <a:gd name="T22" fmla="*/ 14 w 63"/>
                    <a:gd name="T23" fmla="*/ 57 h 63"/>
                    <a:gd name="T24" fmla="*/ 8 w 63"/>
                    <a:gd name="T25" fmla="*/ 55 h 63"/>
                    <a:gd name="T26" fmla="*/ 4 w 63"/>
                    <a:gd name="T27" fmla="*/ 49 h 63"/>
                    <a:gd name="T28" fmla="*/ 2 w 63"/>
                    <a:gd name="T29" fmla="*/ 43 h 63"/>
                    <a:gd name="T30" fmla="*/ 0 w 63"/>
                    <a:gd name="T31" fmla="*/ 38 h 63"/>
                    <a:gd name="T32" fmla="*/ 0 w 63"/>
                    <a:gd name="T33" fmla="*/ 32 h 63"/>
                    <a:gd name="T34" fmla="*/ 0 w 63"/>
                    <a:gd name="T35" fmla="*/ 26 h 63"/>
                    <a:gd name="T36" fmla="*/ 2 w 63"/>
                    <a:gd name="T37" fmla="*/ 20 h 63"/>
                    <a:gd name="T38" fmla="*/ 4 w 63"/>
                    <a:gd name="T39" fmla="*/ 14 h 63"/>
                    <a:gd name="T40" fmla="*/ 8 w 63"/>
                    <a:gd name="T41" fmla="*/ 8 h 63"/>
                    <a:gd name="T42" fmla="*/ 14 w 63"/>
                    <a:gd name="T43" fmla="*/ 4 h 63"/>
                    <a:gd name="T44" fmla="*/ 20 w 63"/>
                    <a:gd name="T45" fmla="*/ 2 h 63"/>
                    <a:gd name="T46" fmla="*/ 26 w 63"/>
                    <a:gd name="T47" fmla="*/ 0 h 63"/>
                    <a:gd name="T48" fmla="*/ 32 w 63"/>
                    <a:gd name="T49" fmla="*/ 0 h 63"/>
                    <a:gd name="T50" fmla="*/ 38 w 63"/>
                    <a:gd name="T51" fmla="*/ 0 h 63"/>
                    <a:gd name="T52" fmla="*/ 44 w 63"/>
                    <a:gd name="T53" fmla="*/ 2 h 63"/>
                    <a:gd name="T54" fmla="*/ 49 w 63"/>
                    <a:gd name="T55" fmla="*/ 4 h 63"/>
                    <a:gd name="T56" fmla="*/ 53 w 63"/>
                    <a:gd name="T57" fmla="*/ 8 h 63"/>
                    <a:gd name="T58" fmla="*/ 57 w 63"/>
                    <a:gd name="T59" fmla="*/ 14 h 63"/>
                    <a:gd name="T60" fmla="*/ 61 w 63"/>
                    <a:gd name="T61" fmla="*/ 20 h 63"/>
                    <a:gd name="T62" fmla="*/ 63 w 63"/>
                    <a:gd name="T63" fmla="*/ 26 h 63"/>
                    <a:gd name="T64" fmla="*/ 63 w 63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63" y="32"/>
                      </a:moveTo>
                      <a:lnTo>
                        <a:pt x="63" y="38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3" y="55"/>
                      </a:lnTo>
                      <a:lnTo>
                        <a:pt x="49" y="57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9" y="4"/>
                      </a:lnTo>
                      <a:lnTo>
                        <a:pt x="53" y="8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1" name="Freeform 889"/>
                <p:cNvSpPr>
                  <a:spLocks/>
                </p:cNvSpPr>
                <p:nvPr/>
              </p:nvSpPr>
              <p:spPr bwMode="auto">
                <a:xfrm>
                  <a:off x="4575" y="2457"/>
                  <a:ext cx="63" cy="63"/>
                </a:xfrm>
                <a:custGeom>
                  <a:avLst/>
                  <a:gdLst>
                    <a:gd name="T0" fmla="*/ 63 w 63"/>
                    <a:gd name="T1" fmla="*/ 32 h 63"/>
                    <a:gd name="T2" fmla="*/ 63 w 63"/>
                    <a:gd name="T3" fmla="*/ 32 h 63"/>
                    <a:gd name="T4" fmla="*/ 63 w 63"/>
                    <a:gd name="T5" fmla="*/ 38 h 63"/>
                    <a:gd name="T6" fmla="*/ 61 w 63"/>
                    <a:gd name="T7" fmla="*/ 43 h 63"/>
                    <a:gd name="T8" fmla="*/ 57 w 63"/>
                    <a:gd name="T9" fmla="*/ 49 h 63"/>
                    <a:gd name="T10" fmla="*/ 53 w 63"/>
                    <a:gd name="T11" fmla="*/ 55 h 63"/>
                    <a:gd name="T12" fmla="*/ 49 w 63"/>
                    <a:gd name="T13" fmla="*/ 57 h 63"/>
                    <a:gd name="T14" fmla="*/ 44 w 63"/>
                    <a:gd name="T15" fmla="*/ 61 h 63"/>
                    <a:gd name="T16" fmla="*/ 38 w 63"/>
                    <a:gd name="T17" fmla="*/ 63 h 63"/>
                    <a:gd name="T18" fmla="*/ 32 w 63"/>
                    <a:gd name="T19" fmla="*/ 63 h 63"/>
                    <a:gd name="T20" fmla="*/ 26 w 63"/>
                    <a:gd name="T21" fmla="*/ 63 h 63"/>
                    <a:gd name="T22" fmla="*/ 20 w 63"/>
                    <a:gd name="T23" fmla="*/ 61 h 63"/>
                    <a:gd name="T24" fmla="*/ 14 w 63"/>
                    <a:gd name="T25" fmla="*/ 57 h 63"/>
                    <a:gd name="T26" fmla="*/ 8 w 63"/>
                    <a:gd name="T27" fmla="*/ 55 h 63"/>
                    <a:gd name="T28" fmla="*/ 4 w 63"/>
                    <a:gd name="T29" fmla="*/ 49 h 63"/>
                    <a:gd name="T30" fmla="*/ 2 w 63"/>
                    <a:gd name="T31" fmla="*/ 43 h 63"/>
                    <a:gd name="T32" fmla="*/ 0 w 63"/>
                    <a:gd name="T33" fmla="*/ 38 h 63"/>
                    <a:gd name="T34" fmla="*/ 0 w 63"/>
                    <a:gd name="T35" fmla="*/ 32 h 63"/>
                    <a:gd name="T36" fmla="*/ 0 w 63"/>
                    <a:gd name="T37" fmla="*/ 26 h 63"/>
                    <a:gd name="T38" fmla="*/ 2 w 63"/>
                    <a:gd name="T39" fmla="*/ 20 h 63"/>
                    <a:gd name="T40" fmla="*/ 4 w 63"/>
                    <a:gd name="T41" fmla="*/ 14 h 63"/>
                    <a:gd name="T42" fmla="*/ 8 w 63"/>
                    <a:gd name="T43" fmla="*/ 8 h 63"/>
                    <a:gd name="T44" fmla="*/ 14 w 63"/>
                    <a:gd name="T45" fmla="*/ 4 h 63"/>
                    <a:gd name="T46" fmla="*/ 20 w 63"/>
                    <a:gd name="T47" fmla="*/ 2 h 63"/>
                    <a:gd name="T48" fmla="*/ 26 w 63"/>
                    <a:gd name="T49" fmla="*/ 0 h 63"/>
                    <a:gd name="T50" fmla="*/ 32 w 63"/>
                    <a:gd name="T51" fmla="*/ 0 h 63"/>
                    <a:gd name="T52" fmla="*/ 38 w 63"/>
                    <a:gd name="T53" fmla="*/ 0 h 63"/>
                    <a:gd name="T54" fmla="*/ 44 w 63"/>
                    <a:gd name="T55" fmla="*/ 2 h 63"/>
                    <a:gd name="T56" fmla="*/ 49 w 63"/>
                    <a:gd name="T57" fmla="*/ 4 h 63"/>
                    <a:gd name="T58" fmla="*/ 53 w 63"/>
                    <a:gd name="T59" fmla="*/ 8 h 63"/>
                    <a:gd name="T60" fmla="*/ 57 w 63"/>
                    <a:gd name="T61" fmla="*/ 14 h 63"/>
                    <a:gd name="T62" fmla="*/ 61 w 63"/>
                    <a:gd name="T63" fmla="*/ 20 h 63"/>
                    <a:gd name="T64" fmla="*/ 63 w 63"/>
                    <a:gd name="T65" fmla="*/ 26 h 63"/>
                    <a:gd name="T66" fmla="*/ 63 w 63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63" y="32"/>
                      </a:moveTo>
                      <a:lnTo>
                        <a:pt x="63" y="32"/>
                      </a:lnTo>
                      <a:lnTo>
                        <a:pt x="63" y="38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3" y="55"/>
                      </a:lnTo>
                      <a:lnTo>
                        <a:pt x="49" y="57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9" y="4"/>
                      </a:lnTo>
                      <a:lnTo>
                        <a:pt x="53" y="8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2" name="Freeform 890"/>
                <p:cNvSpPr>
                  <a:spLocks/>
                </p:cNvSpPr>
                <p:nvPr/>
              </p:nvSpPr>
              <p:spPr bwMode="auto">
                <a:xfrm>
                  <a:off x="5192" y="2524"/>
                  <a:ext cx="64" cy="65"/>
                </a:xfrm>
                <a:custGeom>
                  <a:avLst/>
                  <a:gdLst>
                    <a:gd name="T0" fmla="*/ 64 w 64"/>
                    <a:gd name="T1" fmla="*/ 34 h 65"/>
                    <a:gd name="T2" fmla="*/ 63 w 64"/>
                    <a:gd name="T3" fmla="*/ 39 h 65"/>
                    <a:gd name="T4" fmla="*/ 63 w 64"/>
                    <a:gd name="T5" fmla="*/ 45 h 65"/>
                    <a:gd name="T6" fmla="*/ 59 w 64"/>
                    <a:gd name="T7" fmla="*/ 51 h 65"/>
                    <a:gd name="T8" fmla="*/ 55 w 64"/>
                    <a:gd name="T9" fmla="*/ 55 h 65"/>
                    <a:gd name="T10" fmla="*/ 51 w 64"/>
                    <a:gd name="T11" fmla="*/ 59 h 65"/>
                    <a:gd name="T12" fmla="*/ 45 w 64"/>
                    <a:gd name="T13" fmla="*/ 63 h 65"/>
                    <a:gd name="T14" fmla="*/ 39 w 64"/>
                    <a:gd name="T15" fmla="*/ 65 h 65"/>
                    <a:gd name="T16" fmla="*/ 31 w 64"/>
                    <a:gd name="T17" fmla="*/ 65 h 65"/>
                    <a:gd name="T18" fmla="*/ 25 w 64"/>
                    <a:gd name="T19" fmla="*/ 65 h 65"/>
                    <a:gd name="T20" fmla="*/ 19 w 64"/>
                    <a:gd name="T21" fmla="*/ 63 h 65"/>
                    <a:gd name="T22" fmla="*/ 13 w 64"/>
                    <a:gd name="T23" fmla="*/ 59 h 65"/>
                    <a:gd name="T24" fmla="*/ 9 w 64"/>
                    <a:gd name="T25" fmla="*/ 55 h 65"/>
                    <a:gd name="T26" fmla="*/ 5 w 64"/>
                    <a:gd name="T27" fmla="*/ 51 h 65"/>
                    <a:gd name="T28" fmla="*/ 1 w 64"/>
                    <a:gd name="T29" fmla="*/ 45 h 65"/>
                    <a:gd name="T30" fmla="*/ 1 w 64"/>
                    <a:gd name="T31" fmla="*/ 39 h 65"/>
                    <a:gd name="T32" fmla="*/ 0 w 64"/>
                    <a:gd name="T33" fmla="*/ 34 h 65"/>
                    <a:gd name="T34" fmla="*/ 1 w 64"/>
                    <a:gd name="T35" fmla="*/ 26 h 65"/>
                    <a:gd name="T36" fmla="*/ 1 w 64"/>
                    <a:gd name="T37" fmla="*/ 20 h 65"/>
                    <a:gd name="T38" fmla="*/ 5 w 64"/>
                    <a:gd name="T39" fmla="*/ 14 h 65"/>
                    <a:gd name="T40" fmla="*/ 9 w 64"/>
                    <a:gd name="T41" fmla="*/ 10 h 65"/>
                    <a:gd name="T42" fmla="*/ 13 w 64"/>
                    <a:gd name="T43" fmla="*/ 6 h 65"/>
                    <a:gd name="T44" fmla="*/ 19 w 64"/>
                    <a:gd name="T45" fmla="*/ 4 h 65"/>
                    <a:gd name="T46" fmla="*/ 25 w 64"/>
                    <a:gd name="T47" fmla="*/ 2 h 65"/>
                    <a:gd name="T48" fmla="*/ 31 w 64"/>
                    <a:gd name="T49" fmla="*/ 0 h 65"/>
                    <a:gd name="T50" fmla="*/ 39 w 64"/>
                    <a:gd name="T51" fmla="*/ 2 h 65"/>
                    <a:gd name="T52" fmla="*/ 45 w 64"/>
                    <a:gd name="T53" fmla="*/ 4 h 65"/>
                    <a:gd name="T54" fmla="*/ 51 w 64"/>
                    <a:gd name="T55" fmla="*/ 6 h 65"/>
                    <a:gd name="T56" fmla="*/ 55 w 64"/>
                    <a:gd name="T57" fmla="*/ 10 h 65"/>
                    <a:gd name="T58" fmla="*/ 59 w 64"/>
                    <a:gd name="T59" fmla="*/ 14 h 65"/>
                    <a:gd name="T60" fmla="*/ 63 w 64"/>
                    <a:gd name="T61" fmla="*/ 20 h 65"/>
                    <a:gd name="T62" fmla="*/ 63 w 64"/>
                    <a:gd name="T63" fmla="*/ 26 h 65"/>
                    <a:gd name="T64" fmla="*/ 64 w 64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4"/>
                    <a:gd name="T100" fmla="*/ 0 h 65"/>
                    <a:gd name="T101" fmla="*/ 64 w 64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4" h="65">
                      <a:moveTo>
                        <a:pt x="64" y="34"/>
                      </a:move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1" y="45"/>
                      </a:lnTo>
                      <a:lnTo>
                        <a:pt x="1" y="39"/>
                      </a:lnTo>
                      <a:lnTo>
                        <a:pt x="0" y="34"/>
                      </a:lnTo>
                      <a:lnTo>
                        <a:pt x="1" y="26"/>
                      </a:lnTo>
                      <a:lnTo>
                        <a:pt x="1" y="20"/>
                      </a:lnTo>
                      <a:lnTo>
                        <a:pt x="5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4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3" name="Freeform 891"/>
                <p:cNvSpPr>
                  <a:spLocks/>
                </p:cNvSpPr>
                <p:nvPr/>
              </p:nvSpPr>
              <p:spPr bwMode="auto">
                <a:xfrm>
                  <a:off x="5192" y="2524"/>
                  <a:ext cx="64" cy="65"/>
                </a:xfrm>
                <a:custGeom>
                  <a:avLst/>
                  <a:gdLst>
                    <a:gd name="T0" fmla="*/ 64 w 64"/>
                    <a:gd name="T1" fmla="*/ 34 h 65"/>
                    <a:gd name="T2" fmla="*/ 64 w 64"/>
                    <a:gd name="T3" fmla="*/ 34 h 65"/>
                    <a:gd name="T4" fmla="*/ 63 w 64"/>
                    <a:gd name="T5" fmla="*/ 39 h 65"/>
                    <a:gd name="T6" fmla="*/ 63 w 64"/>
                    <a:gd name="T7" fmla="*/ 45 h 65"/>
                    <a:gd name="T8" fmla="*/ 59 w 64"/>
                    <a:gd name="T9" fmla="*/ 51 h 65"/>
                    <a:gd name="T10" fmla="*/ 55 w 64"/>
                    <a:gd name="T11" fmla="*/ 55 h 65"/>
                    <a:gd name="T12" fmla="*/ 51 w 64"/>
                    <a:gd name="T13" fmla="*/ 59 h 65"/>
                    <a:gd name="T14" fmla="*/ 45 w 64"/>
                    <a:gd name="T15" fmla="*/ 63 h 65"/>
                    <a:gd name="T16" fmla="*/ 39 w 64"/>
                    <a:gd name="T17" fmla="*/ 65 h 65"/>
                    <a:gd name="T18" fmla="*/ 31 w 64"/>
                    <a:gd name="T19" fmla="*/ 65 h 65"/>
                    <a:gd name="T20" fmla="*/ 25 w 64"/>
                    <a:gd name="T21" fmla="*/ 65 h 65"/>
                    <a:gd name="T22" fmla="*/ 19 w 64"/>
                    <a:gd name="T23" fmla="*/ 63 h 65"/>
                    <a:gd name="T24" fmla="*/ 13 w 64"/>
                    <a:gd name="T25" fmla="*/ 59 h 65"/>
                    <a:gd name="T26" fmla="*/ 9 w 64"/>
                    <a:gd name="T27" fmla="*/ 55 h 65"/>
                    <a:gd name="T28" fmla="*/ 5 w 64"/>
                    <a:gd name="T29" fmla="*/ 51 h 65"/>
                    <a:gd name="T30" fmla="*/ 1 w 64"/>
                    <a:gd name="T31" fmla="*/ 45 h 65"/>
                    <a:gd name="T32" fmla="*/ 1 w 64"/>
                    <a:gd name="T33" fmla="*/ 39 h 65"/>
                    <a:gd name="T34" fmla="*/ 0 w 64"/>
                    <a:gd name="T35" fmla="*/ 34 h 65"/>
                    <a:gd name="T36" fmla="*/ 1 w 64"/>
                    <a:gd name="T37" fmla="*/ 26 h 65"/>
                    <a:gd name="T38" fmla="*/ 1 w 64"/>
                    <a:gd name="T39" fmla="*/ 20 h 65"/>
                    <a:gd name="T40" fmla="*/ 5 w 64"/>
                    <a:gd name="T41" fmla="*/ 14 h 65"/>
                    <a:gd name="T42" fmla="*/ 9 w 64"/>
                    <a:gd name="T43" fmla="*/ 10 h 65"/>
                    <a:gd name="T44" fmla="*/ 13 w 64"/>
                    <a:gd name="T45" fmla="*/ 6 h 65"/>
                    <a:gd name="T46" fmla="*/ 19 w 64"/>
                    <a:gd name="T47" fmla="*/ 4 h 65"/>
                    <a:gd name="T48" fmla="*/ 25 w 64"/>
                    <a:gd name="T49" fmla="*/ 2 h 65"/>
                    <a:gd name="T50" fmla="*/ 31 w 64"/>
                    <a:gd name="T51" fmla="*/ 0 h 65"/>
                    <a:gd name="T52" fmla="*/ 39 w 64"/>
                    <a:gd name="T53" fmla="*/ 2 h 65"/>
                    <a:gd name="T54" fmla="*/ 45 w 64"/>
                    <a:gd name="T55" fmla="*/ 4 h 65"/>
                    <a:gd name="T56" fmla="*/ 51 w 64"/>
                    <a:gd name="T57" fmla="*/ 6 h 65"/>
                    <a:gd name="T58" fmla="*/ 55 w 64"/>
                    <a:gd name="T59" fmla="*/ 10 h 65"/>
                    <a:gd name="T60" fmla="*/ 59 w 64"/>
                    <a:gd name="T61" fmla="*/ 14 h 65"/>
                    <a:gd name="T62" fmla="*/ 63 w 64"/>
                    <a:gd name="T63" fmla="*/ 20 h 65"/>
                    <a:gd name="T64" fmla="*/ 63 w 64"/>
                    <a:gd name="T65" fmla="*/ 26 h 65"/>
                    <a:gd name="T66" fmla="*/ 64 w 64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4"/>
                    <a:gd name="T103" fmla="*/ 0 h 65"/>
                    <a:gd name="T104" fmla="*/ 64 w 64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4" h="65">
                      <a:moveTo>
                        <a:pt x="64" y="34"/>
                      </a:moveTo>
                      <a:lnTo>
                        <a:pt x="64" y="34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1" y="45"/>
                      </a:lnTo>
                      <a:lnTo>
                        <a:pt x="1" y="39"/>
                      </a:lnTo>
                      <a:lnTo>
                        <a:pt x="0" y="34"/>
                      </a:lnTo>
                      <a:lnTo>
                        <a:pt x="1" y="26"/>
                      </a:lnTo>
                      <a:lnTo>
                        <a:pt x="1" y="20"/>
                      </a:lnTo>
                      <a:lnTo>
                        <a:pt x="5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4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4" name="Freeform 892"/>
                <p:cNvSpPr>
                  <a:spLocks/>
                </p:cNvSpPr>
                <p:nvPr/>
              </p:nvSpPr>
              <p:spPr bwMode="auto">
                <a:xfrm>
                  <a:off x="5249" y="2420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7 w 63"/>
                    <a:gd name="T3" fmla="*/ 2 h 65"/>
                    <a:gd name="T4" fmla="*/ 43 w 63"/>
                    <a:gd name="T5" fmla="*/ 4 h 65"/>
                    <a:gd name="T6" fmla="*/ 49 w 63"/>
                    <a:gd name="T7" fmla="*/ 6 h 65"/>
                    <a:gd name="T8" fmla="*/ 55 w 63"/>
                    <a:gd name="T9" fmla="*/ 10 h 65"/>
                    <a:gd name="T10" fmla="*/ 57 w 63"/>
                    <a:gd name="T11" fmla="*/ 13 h 65"/>
                    <a:gd name="T12" fmla="*/ 61 w 63"/>
                    <a:gd name="T13" fmla="*/ 19 h 65"/>
                    <a:gd name="T14" fmla="*/ 63 w 63"/>
                    <a:gd name="T15" fmla="*/ 25 h 65"/>
                    <a:gd name="T16" fmla="*/ 63 w 63"/>
                    <a:gd name="T17" fmla="*/ 33 h 65"/>
                    <a:gd name="T18" fmla="*/ 63 w 63"/>
                    <a:gd name="T19" fmla="*/ 39 h 65"/>
                    <a:gd name="T20" fmla="*/ 61 w 63"/>
                    <a:gd name="T21" fmla="*/ 45 h 65"/>
                    <a:gd name="T22" fmla="*/ 57 w 63"/>
                    <a:gd name="T23" fmla="*/ 51 h 65"/>
                    <a:gd name="T24" fmla="*/ 55 w 63"/>
                    <a:gd name="T25" fmla="*/ 55 h 65"/>
                    <a:gd name="T26" fmla="*/ 49 w 63"/>
                    <a:gd name="T27" fmla="*/ 59 h 65"/>
                    <a:gd name="T28" fmla="*/ 43 w 63"/>
                    <a:gd name="T29" fmla="*/ 63 h 65"/>
                    <a:gd name="T30" fmla="*/ 37 w 63"/>
                    <a:gd name="T31" fmla="*/ 65 h 65"/>
                    <a:gd name="T32" fmla="*/ 31 w 63"/>
                    <a:gd name="T33" fmla="*/ 65 h 65"/>
                    <a:gd name="T34" fmla="*/ 25 w 63"/>
                    <a:gd name="T35" fmla="*/ 65 h 65"/>
                    <a:gd name="T36" fmla="*/ 19 w 63"/>
                    <a:gd name="T37" fmla="*/ 63 h 65"/>
                    <a:gd name="T38" fmla="*/ 13 w 63"/>
                    <a:gd name="T39" fmla="*/ 59 h 65"/>
                    <a:gd name="T40" fmla="*/ 7 w 63"/>
                    <a:gd name="T41" fmla="*/ 55 h 65"/>
                    <a:gd name="T42" fmla="*/ 6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39 h 65"/>
                    <a:gd name="T48" fmla="*/ 0 w 63"/>
                    <a:gd name="T49" fmla="*/ 33 h 65"/>
                    <a:gd name="T50" fmla="*/ 0 w 63"/>
                    <a:gd name="T51" fmla="*/ 25 h 65"/>
                    <a:gd name="T52" fmla="*/ 2 w 63"/>
                    <a:gd name="T53" fmla="*/ 19 h 65"/>
                    <a:gd name="T54" fmla="*/ 6 w 63"/>
                    <a:gd name="T55" fmla="*/ 13 h 65"/>
                    <a:gd name="T56" fmla="*/ 7 w 63"/>
                    <a:gd name="T57" fmla="*/ 10 h 65"/>
                    <a:gd name="T58" fmla="*/ 13 w 63"/>
                    <a:gd name="T59" fmla="*/ 6 h 65"/>
                    <a:gd name="T60" fmla="*/ 19 w 63"/>
                    <a:gd name="T61" fmla="*/ 4 h 65"/>
                    <a:gd name="T62" fmla="*/ 25 w 63"/>
                    <a:gd name="T63" fmla="*/ 2 h 65"/>
                    <a:gd name="T64" fmla="*/ 31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0"/>
                      </a:move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7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7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5" name="Freeform 893"/>
                <p:cNvSpPr>
                  <a:spLocks/>
                </p:cNvSpPr>
                <p:nvPr/>
              </p:nvSpPr>
              <p:spPr bwMode="auto">
                <a:xfrm>
                  <a:off x="5249" y="2420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1 w 63"/>
                    <a:gd name="T3" fmla="*/ 0 h 65"/>
                    <a:gd name="T4" fmla="*/ 37 w 63"/>
                    <a:gd name="T5" fmla="*/ 2 h 65"/>
                    <a:gd name="T6" fmla="*/ 43 w 63"/>
                    <a:gd name="T7" fmla="*/ 4 h 65"/>
                    <a:gd name="T8" fmla="*/ 49 w 63"/>
                    <a:gd name="T9" fmla="*/ 6 h 65"/>
                    <a:gd name="T10" fmla="*/ 55 w 63"/>
                    <a:gd name="T11" fmla="*/ 10 h 65"/>
                    <a:gd name="T12" fmla="*/ 57 w 63"/>
                    <a:gd name="T13" fmla="*/ 13 h 65"/>
                    <a:gd name="T14" fmla="*/ 61 w 63"/>
                    <a:gd name="T15" fmla="*/ 19 h 65"/>
                    <a:gd name="T16" fmla="*/ 63 w 63"/>
                    <a:gd name="T17" fmla="*/ 25 h 65"/>
                    <a:gd name="T18" fmla="*/ 63 w 63"/>
                    <a:gd name="T19" fmla="*/ 33 h 65"/>
                    <a:gd name="T20" fmla="*/ 63 w 63"/>
                    <a:gd name="T21" fmla="*/ 39 h 65"/>
                    <a:gd name="T22" fmla="*/ 61 w 63"/>
                    <a:gd name="T23" fmla="*/ 45 h 65"/>
                    <a:gd name="T24" fmla="*/ 57 w 63"/>
                    <a:gd name="T25" fmla="*/ 51 h 65"/>
                    <a:gd name="T26" fmla="*/ 55 w 63"/>
                    <a:gd name="T27" fmla="*/ 55 h 65"/>
                    <a:gd name="T28" fmla="*/ 49 w 63"/>
                    <a:gd name="T29" fmla="*/ 59 h 65"/>
                    <a:gd name="T30" fmla="*/ 43 w 63"/>
                    <a:gd name="T31" fmla="*/ 63 h 65"/>
                    <a:gd name="T32" fmla="*/ 37 w 63"/>
                    <a:gd name="T33" fmla="*/ 65 h 65"/>
                    <a:gd name="T34" fmla="*/ 31 w 63"/>
                    <a:gd name="T35" fmla="*/ 65 h 65"/>
                    <a:gd name="T36" fmla="*/ 25 w 63"/>
                    <a:gd name="T37" fmla="*/ 65 h 65"/>
                    <a:gd name="T38" fmla="*/ 19 w 63"/>
                    <a:gd name="T39" fmla="*/ 63 h 65"/>
                    <a:gd name="T40" fmla="*/ 13 w 63"/>
                    <a:gd name="T41" fmla="*/ 59 h 65"/>
                    <a:gd name="T42" fmla="*/ 7 w 63"/>
                    <a:gd name="T43" fmla="*/ 55 h 65"/>
                    <a:gd name="T44" fmla="*/ 6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39 h 65"/>
                    <a:gd name="T50" fmla="*/ 0 w 63"/>
                    <a:gd name="T51" fmla="*/ 33 h 65"/>
                    <a:gd name="T52" fmla="*/ 0 w 63"/>
                    <a:gd name="T53" fmla="*/ 25 h 65"/>
                    <a:gd name="T54" fmla="*/ 2 w 63"/>
                    <a:gd name="T55" fmla="*/ 19 h 65"/>
                    <a:gd name="T56" fmla="*/ 6 w 63"/>
                    <a:gd name="T57" fmla="*/ 13 h 65"/>
                    <a:gd name="T58" fmla="*/ 7 w 63"/>
                    <a:gd name="T59" fmla="*/ 10 h 65"/>
                    <a:gd name="T60" fmla="*/ 13 w 63"/>
                    <a:gd name="T61" fmla="*/ 6 h 65"/>
                    <a:gd name="T62" fmla="*/ 19 w 63"/>
                    <a:gd name="T63" fmla="*/ 4 h 65"/>
                    <a:gd name="T64" fmla="*/ 25 w 63"/>
                    <a:gd name="T65" fmla="*/ 2 h 65"/>
                    <a:gd name="T66" fmla="*/ 31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7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7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6" name="Freeform 894"/>
                <p:cNvSpPr>
                  <a:spLocks/>
                </p:cNvSpPr>
                <p:nvPr/>
              </p:nvSpPr>
              <p:spPr bwMode="auto">
                <a:xfrm>
                  <a:off x="5148" y="2477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2 w 65"/>
                    <a:gd name="T3" fmla="*/ 25 h 63"/>
                    <a:gd name="T4" fmla="*/ 4 w 65"/>
                    <a:gd name="T5" fmla="*/ 19 h 63"/>
                    <a:gd name="T6" fmla="*/ 6 w 65"/>
                    <a:gd name="T7" fmla="*/ 14 h 63"/>
                    <a:gd name="T8" fmla="*/ 10 w 65"/>
                    <a:gd name="T9" fmla="*/ 8 h 63"/>
                    <a:gd name="T10" fmla="*/ 14 w 65"/>
                    <a:gd name="T11" fmla="*/ 6 h 63"/>
                    <a:gd name="T12" fmla="*/ 20 w 65"/>
                    <a:gd name="T13" fmla="*/ 2 h 63"/>
                    <a:gd name="T14" fmla="*/ 26 w 65"/>
                    <a:gd name="T15" fmla="*/ 0 h 63"/>
                    <a:gd name="T16" fmla="*/ 34 w 65"/>
                    <a:gd name="T17" fmla="*/ 0 h 63"/>
                    <a:gd name="T18" fmla="*/ 40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6 h 63"/>
                    <a:gd name="T24" fmla="*/ 55 w 65"/>
                    <a:gd name="T25" fmla="*/ 8 h 63"/>
                    <a:gd name="T26" fmla="*/ 59 w 65"/>
                    <a:gd name="T27" fmla="*/ 14 h 63"/>
                    <a:gd name="T28" fmla="*/ 63 w 65"/>
                    <a:gd name="T29" fmla="*/ 19 h 63"/>
                    <a:gd name="T30" fmla="*/ 65 w 65"/>
                    <a:gd name="T31" fmla="*/ 25 h 63"/>
                    <a:gd name="T32" fmla="*/ 65 w 65"/>
                    <a:gd name="T33" fmla="*/ 31 h 63"/>
                    <a:gd name="T34" fmla="*/ 65 w 65"/>
                    <a:gd name="T35" fmla="*/ 37 h 63"/>
                    <a:gd name="T36" fmla="*/ 63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3 h 63"/>
                    <a:gd name="T42" fmla="*/ 51 w 65"/>
                    <a:gd name="T43" fmla="*/ 57 h 63"/>
                    <a:gd name="T44" fmla="*/ 45 w 65"/>
                    <a:gd name="T45" fmla="*/ 61 h 63"/>
                    <a:gd name="T46" fmla="*/ 40 w 65"/>
                    <a:gd name="T47" fmla="*/ 63 h 63"/>
                    <a:gd name="T48" fmla="*/ 34 w 65"/>
                    <a:gd name="T49" fmla="*/ 63 h 63"/>
                    <a:gd name="T50" fmla="*/ 26 w 65"/>
                    <a:gd name="T51" fmla="*/ 63 h 63"/>
                    <a:gd name="T52" fmla="*/ 20 w 65"/>
                    <a:gd name="T53" fmla="*/ 61 h 63"/>
                    <a:gd name="T54" fmla="*/ 14 w 65"/>
                    <a:gd name="T55" fmla="*/ 57 h 63"/>
                    <a:gd name="T56" fmla="*/ 10 w 65"/>
                    <a:gd name="T57" fmla="*/ 53 h 63"/>
                    <a:gd name="T58" fmla="*/ 6 w 65"/>
                    <a:gd name="T59" fmla="*/ 49 h 63"/>
                    <a:gd name="T60" fmla="*/ 4 w 65"/>
                    <a:gd name="T61" fmla="*/ 43 h 63"/>
                    <a:gd name="T62" fmla="*/ 2 w 65"/>
                    <a:gd name="T63" fmla="*/ 37 h 63"/>
                    <a:gd name="T64" fmla="*/ 0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1"/>
                      </a:move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7" name="Freeform 895"/>
                <p:cNvSpPr>
                  <a:spLocks/>
                </p:cNvSpPr>
                <p:nvPr/>
              </p:nvSpPr>
              <p:spPr bwMode="auto">
                <a:xfrm>
                  <a:off x="5148" y="2477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31 h 63"/>
                    <a:gd name="T4" fmla="*/ 2 w 65"/>
                    <a:gd name="T5" fmla="*/ 25 h 63"/>
                    <a:gd name="T6" fmla="*/ 4 w 65"/>
                    <a:gd name="T7" fmla="*/ 19 h 63"/>
                    <a:gd name="T8" fmla="*/ 6 w 65"/>
                    <a:gd name="T9" fmla="*/ 14 h 63"/>
                    <a:gd name="T10" fmla="*/ 10 w 65"/>
                    <a:gd name="T11" fmla="*/ 8 h 63"/>
                    <a:gd name="T12" fmla="*/ 14 w 65"/>
                    <a:gd name="T13" fmla="*/ 6 h 63"/>
                    <a:gd name="T14" fmla="*/ 20 w 65"/>
                    <a:gd name="T15" fmla="*/ 2 h 63"/>
                    <a:gd name="T16" fmla="*/ 26 w 65"/>
                    <a:gd name="T17" fmla="*/ 0 h 63"/>
                    <a:gd name="T18" fmla="*/ 34 w 65"/>
                    <a:gd name="T19" fmla="*/ 0 h 63"/>
                    <a:gd name="T20" fmla="*/ 40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6 h 63"/>
                    <a:gd name="T26" fmla="*/ 55 w 65"/>
                    <a:gd name="T27" fmla="*/ 8 h 63"/>
                    <a:gd name="T28" fmla="*/ 59 w 65"/>
                    <a:gd name="T29" fmla="*/ 14 h 63"/>
                    <a:gd name="T30" fmla="*/ 63 w 65"/>
                    <a:gd name="T31" fmla="*/ 19 h 63"/>
                    <a:gd name="T32" fmla="*/ 65 w 65"/>
                    <a:gd name="T33" fmla="*/ 25 h 63"/>
                    <a:gd name="T34" fmla="*/ 65 w 65"/>
                    <a:gd name="T35" fmla="*/ 31 h 63"/>
                    <a:gd name="T36" fmla="*/ 65 w 65"/>
                    <a:gd name="T37" fmla="*/ 37 h 63"/>
                    <a:gd name="T38" fmla="*/ 63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3 h 63"/>
                    <a:gd name="T44" fmla="*/ 51 w 65"/>
                    <a:gd name="T45" fmla="*/ 57 h 63"/>
                    <a:gd name="T46" fmla="*/ 45 w 65"/>
                    <a:gd name="T47" fmla="*/ 61 h 63"/>
                    <a:gd name="T48" fmla="*/ 40 w 65"/>
                    <a:gd name="T49" fmla="*/ 63 h 63"/>
                    <a:gd name="T50" fmla="*/ 34 w 65"/>
                    <a:gd name="T51" fmla="*/ 63 h 63"/>
                    <a:gd name="T52" fmla="*/ 26 w 65"/>
                    <a:gd name="T53" fmla="*/ 63 h 63"/>
                    <a:gd name="T54" fmla="*/ 20 w 65"/>
                    <a:gd name="T55" fmla="*/ 61 h 63"/>
                    <a:gd name="T56" fmla="*/ 14 w 65"/>
                    <a:gd name="T57" fmla="*/ 57 h 63"/>
                    <a:gd name="T58" fmla="*/ 10 w 65"/>
                    <a:gd name="T59" fmla="*/ 53 h 63"/>
                    <a:gd name="T60" fmla="*/ 6 w 65"/>
                    <a:gd name="T61" fmla="*/ 49 h 63"/>
                    <a:gd name="T62" fmla="*/ 4 w 65"/>
                    <a:gd name="T63" fmla="*/ 43 h 63"/>
                    <a:gd name="T64" fmla="*/ 2 w 65"/>
                    <a:gd name="T65" fmla="*/ 37 h 63"/>
                    <a:gd name="T66" fmla="*/ 0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8" name="Freeform 896"/>
                <p:cNvSpPr>
                  <a:spLocks/>
                </p:cNvSpPr>
                <p:nvPr/>
              </p:nvSpPr>
              <p:spPr bwMode="auto">
                <a:xfrm>
                  <a:off x="5168" y="2394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0 w 65"/>
                    <a:gd name="T3" fmla="*/ 26 h 63"/>
                    <a:gd name="T4" fmla="*/ 2 w 65"/>
                    <a:gd name="T5" fmla="*/ 20 h 63"/>
                    <a:gd name="T6" fmla="*/ 6 w 65"/>
                    <a:gd name="T7" fmla="*/ 14 h 63"/>
                    <a:gd name="T8" fmla="*/ 10 w 65"/>
                    <a:gd name="T9" fmla="*/ 10 h 63"/>
                    <a:gd name="T10" fmla="*/ 14 w 65"/>
                    <a:gd name="T11" fmla="*/ 6 h 63"/>
                    <a:gd name="T12" fmla="*/ 20 w 65"/>
                    <a:gd name="T13" fmla="*/ 2 h 63"/>
                    <a:gd name="T14" fmla="*/ 25 w 65"/>
                    <a:gd name="T15" fmla="*/ 0 h 63"/>
                    <a:gd name="T16" fmla="*/ 31 w 65"/>
                    <a:gd name="T17" fmla="*/ 0 h 63"/>
                    <a:gd name="T18" fmla="*/ 39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6 h 63"/>
                    <a:gd name="T24" fmla="*/ 55 w 65"/>
                    <a:gd name="T25" fmla="*/ 10 h 63"/>
                    <a:gd name="T26" fmla="*/ 59 w 65"/>
                    <a:gd name="T27" fmla="*/ 14 h 63"/>
                    <a:gd name="T28" fmla="*/ 61 w 65"/>
                    <a:gd name="T29" fmla="*/ 20 h 63"/>
                    <a:gd name="T30" fmla="*/ 63 w 65"/>
                    <a:gd name="T31" fmla="*/ 26 h 63"/>
                    <a:gd name="T32" fmla="*/ 65 w 65"/>
                    <a:gd name="T33" fmla="*/ 32 h 63"/>
                    <a:gd name="T34" fmla="*/ 63 w 65"/>
                    <a:gd name="T35" fmla="*/ 38 h 63"/>
                    <a:gd name="T36" fmla="*/ 61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5 h 63"/>
                    <a:gd name="T42" fmla="*/ 51 w 65"/>
                    <a:gd name="T43" fmla="*/ 59 h 63"/>
                    <a:gd name="T44" fmla="*/ 45 w 65"/>
                    <a:gd name="T45" fmla="*/ 61 h 63"/>
                    <a:gd name="T46" fmla="*/ 39 w 65"/>
                    <a:gd name="T47" fmla="*/ 63 h 63"/>
                    <a:gd name="T48" fmla="*/ 31 w 65"/>
                    <a:gd name="T49" fmla="*/ 63 h 63"/>
                    <a:gd name="T50" fmla="*/ 25 w 65"/>
                    <a:gd name="T51" fmla="*/ 63 h 63"/>
                    <a:gd name="T52" fmla="*/ 20 w 65"/>
                    <a:gd name="T53" fmla="*/ 61 h 63"/>
                    <a:gd name="T54" fmla="*/ 14 w 65"/>
                    <a:gd name="T55" fmla="*/ 59 h 63"/>
                    <a:gd name="T56" fmla="*/ 10 w 65"/>
                    <a:gd name="T57" fmla="*/ 55 h 63"/>
                    <a:gd name="T58" fmla="*/ 6 w 65"/>
                    <a:gd name="T59" fmla="*/ 49 h 63"/>
                    <a:gd name="T60" fmla="*/ 2 w 65"/>
                    <a:gd name="T61" fmla="*/ 43 h 63"/>
                    <a:gd name="T62" fmla="*/ 0 w 65"/>
                    <a:gd name="T63" fmla="*/ 38 h 63"/>
                    <a:gd name="T64" fmla="*/ 0 w 65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2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8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699" name="Freeform 897"/>
                <p:cNvSpPr>
                  <a:spLocks/>
                </p:cNvSpPr>
                <p:nvPr/>
              </p:nvSpPr>
              <p:spPr bwMode="auto">
                <a:xfrm>
                  <a:off x="5168" y="2394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0 w 65"/>
                    <a:gd name="T3" fmla="*/ 32 h 63"/>
                    <a:gd name="T4" fmla="*/ 0 w 65"/>
                    <a:gd name="T5" fmla="*/ 26 h 63"/>
                    <a:gd name="T6" fmla="*/ 2 w 65"/>
                    <a:gd name="T7" fmla="*/ 20 h 63"/>
                    <a:gd name="T8" fmla="*/ 6 w 65"/>
                    <a:gd name="T9" fmla="*/ 14 h 63"/>
                    <a:gd name="T10" fmla="*/ 10 w 65"/>
                    <a:gd name="T11" fmla="*/ 10 h 63"/>
                    <a:gd name="T12" fmla="*/ 14 w 65"/>
                    <a:gd name="T13" fmla="*/ 6 h 63"/>
                    <a:gd name="T14" fmla="*/ 20 w 65"/>
                    <a:gd name="T15" fmla="*/ 2 h 63"/>
                    <a:gd name="T16" fmla="*/ 25 w 65"/>
                    <a:gd name="T17" fmla="*/ 0 h 63"/>
                    <a:gd name="T18" fmla="*/ 31 w 65"/>
                    <a:gd name="T19" fmla="*/ 0 h 63"/>
                    <a:gd name="T20" fmla="*/ 39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6 h 63"/>
                    <a:gd name="T26" fmla="*/ 55 w 65"/>
                    <a:gd name="T27" fmla="*/ 10 h 63"/>
                    <a:gd name="T28" fmla="*/ 59 w 65"/>
                    <a:gd name="T29" fmla="*/ 14 h 63"/>
                    <a:gd name="T30" fmla="*/ 61 w 65"/>
                    <a:gd name="T31" fmla="*/ 20 h 63"/>
                    <a:gd name="T32" fmla="*/ 63 w 65"/>
                    <a:gd name="T33" fmla="*/ 26 h 63"/>
                    <a:gd name="T34" fmla="*/ 65 w 65"/>
                    <a:gd name="T35" fmla="*/ 32 h 63"/>
                    <a:gd name="T36" fmla="*/ 63 w 65"/>
                    <a:gd name="T37" fmla="*/ 38 h 63"/>
                    <a:gd name="T38" fmla="*/ 61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5 h 63"/>
                    <a:gd name="T44" fmla="*/ 51 w 65"/>
                    <a:gd name="T45" fmla="*/ 59 h 63"/>
                    <a:gd name="T46" fmla="*/ 45 w 65"/>
                    <a:gd name="T47" fmla="*/ 61 h 63"/>
                    <a:gd name="T48" fmla="*/ 39 w 65"/>
                    <a:gd name="T49" fmla="*/ 63 h 63"/>
                    <a:gd name="T50" fmla="*/ 31 w 65"/>
                    <a:gd name="T51" fmla="*/ 63 h 63"/>
                    <a:gd name="T52" fmla="*/ 25 w 65"/>
                    <a:gd name="T53" fmla="*/ 63 h 63"/>
                    <a:gd name="T54" fmla="*/ 20 w 65"/>
                    <a:gd name="T55" fmla="*/ 61 h 63"/>
                    <a:gd name="T56" fmla="*/ 14 w 65"/>
                    <a:gd name="T57" fmla="*/ 59 h 63"/>
                    <a:gd name="T58" fmla="*/ 10 w 65"/>
                    <a:gd name="T59" fmla="*/ 55 h 63"/>
                    <a:gd name="T60" fmla="*/ 6 w 65"/>
                    <a:gd name="T61" fmla="*/ 49 h 63"/>
                    <a:gd name="T62" fmla="*/ 2 w 65"/>
                    <a:gd name="T63" fmla="*/ 43 h 63"/>
                    <a:gd name="T64" fmla="*/ 0 w 65"/>
                    <a:gd name="T65" fmla="*/ 38 h 63"/>
                    <a:gd name="T66" fmla="*/ 0 w 65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8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700" name="Freeform 898"/>
                <p:cNvSpPr>
                  <a:spLocks/>
                </p:cNvSpPr>
                <p:nvPr/>
              </p:nvSpPr>
              <p:spPr bwMode="auto">
                <a:xfrm>
                  <a:off x="5213" y="2443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40 w 65"/>
                    <a:gd name="T3" fmla="*/ 2 h 65"/>
                    <a:gd name="T4" fmla="*/ 45 w 65"/>
                    <a:gd name="T5" fmla="*/ 2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4 h 65"/>
                    <a:gd name="T12" fmla="*/ 63 w 65"/>
                    <a:gd name="T13" fmla="*/ 20 h 65"/>
                    <a:gd name="T14" fmla="*/ 63 w 65"/>
                    <a:gd name="T15" fmla="*/ 26 h 65"/>
                    <a:gd name="T16" fmla="*/ 65 w 65"/>
                    <a:gd name="T17" fmla="*/ 34 h 65"/>
                    <a:gd name="T18" fmla="*/ 63 w 65"/>
                    <a:gd name="T19" fmla="*/ 40 h 65"/>
                    <a:gd name="T20" fmla="*/ 63 w 65"/>
                    <a:gd name="T21" fmla="*/ 46 h 65"/>
                    <a:gd name="T22" fmla="*/ 59 w 65"/>
                    <a:gd name="T23" fmla="*/ 52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3 h 65"/>
                    <a:gd name="T30" fmla="*/ 40 w 65"/>
                    <a:gd name="T31" fmla="*/ 63 h 65"/>
                    <a:gd name="T32" fmla="*/ 32 w 65"/>
                    <a:gd name="T33" fmla="*/ 65 h 65"/>
                    <a:gd name="T34" fmla="*/ 26 w 65"/>
                    <a:gd name="T35" fmla="*/ 63 h 65"/>
                    <a:gd name="T36" fmla="*/ 20 w 65"/>
                    <a:gd name="T37" fmla="*/ 63 h 65"/>
                    <a:gd name="T38" fmla="*/ 14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52 h 65"/>
                    <a:gd name="T44" fmla="*/ 2 w 65"/>
                    <a:gd name="T45" fmla="*/ 46 h 65"/>
                    <a:gd name="T46" fmla="*/ 0 w 65"/>
                    <a:gd name="T47" fmla="*/ 40 h 65"/>
                    <a:gd name="T48" fmla="*/ 0 w 65"/>
                    <a:gd name="T49" fmla="*/ 34 h 65"/>
                    <a:gd name="T50" fmla="*/ 0 w 65"/>
                    <a:gd name="T51" fmla="*/ 26 h 65"/>
                    <a:gd name="T52" fmla="*/ 2 w 65"/>
                    <a:gd name="T53" fmla="*/ 20 h 65"/>
                    <a:gd name="T54" fmla="*/ 6 w 65"/>
                    <a:gd name="T55" fmla="*/ 14 h 65"/>
                    <a:gd name="T56" fmla="*/ 10 w 65"/>
                    <a:gd name="T57" fmla="*/ 10 h 65"/>
                    <a:gd name="T58" fmla="*/ 14 w 65"/>
                    <a:gd name="T59" fmla="*/ 6 h 65"/>
                    <a:gd name="T60" fmla="*/ 20 w 65"/>
                    <a:gd name="T61" fmla="*/ 2 h 65"/>
                    <a:gd name="T62" fmla="*/ 26 w 65"/>
                    <a:gd name="T63" fmla="*/ 2 h 65"/>
                    <a:gd name="T64" fmla="*/ 32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2" y="0"/>
                      </a:moveTo>
                      <a:lnTo>
                        <a:pt x="40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701" name="Freeform 899"/>
                <p:cNvSpPr>
                  <a:spLocks/>
                </p:cNvSpPr>
                <p:nvPr/>
              </p:nvSpPr>
              <p:spPr bwMode="auto">
                <a:xfrm>
                  <a:off x="5213" y="2443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32 w 65"/>
                    <a:gd name="T3" fmla="*/ 0 h 65"/>
                    <a:gd name="T4" fmla="*/ 40 w 65"/>
                    <a:gd name="T5" fmla="*/ 2 h 65"/>
                    <a:gd name="T6" fmla="*/ 45 w 65"/>
                    <a:gd name="T7" fmla="*/ 2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4 h 65"/>
                    <a:gd name="T14" fmla="*/ 63 w 65"/>
                    <a:gd name="T15" fmla="*/ 20 h 65"/>
                    <a:gd name="T16" fmla="*/ 63 w 65"/>
                    <a:gd name="T17" fmla="*/ 26 h 65"/>
                    <a:gd name="T18" fmla="*/ 65 w 65"/>
                    <a:gd name="T19" fmla="*/ 34 h 65"/>
                    <a:gd name="T20" fmla="*/ 63 w 65"/>
                    <a:gd name="T21" fmla="*/ 40 h 65"/>
                    <a:gd name="T22" fmla="*/ 63 w 65"/>
                    <a:gd name="T23" fmla="*/ 46 h 65"/>
                    <a:gd name="T24" fmla="*/ 59 w 65"/>
                    <a:gd name="T25" fmla="*/ 52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3 h 65"/>
                    <a:gd name="T32" fmla="*/ 40 w 65"/>
                    <a:gd name="T33" fmla="*/ 63 h 65"/>
                    <a:gd name="T34" fmla="*/ 32 w 65"/>
                    <a:gd name="T35" fmla="*/ 65 h 65"/>
                    <a:gd name="T36" fmla="*/ 26 w 65"/>
                    <a:gd name="T37" fmla="*/ 63 h 65"/>
                    <a:gd name="T38" fmla="*/ 20 w 65"/>
                    <a:gd name="T39" fmla="*/ 63 h 65"/>
                    <a:gd name="T40" fmla="*/ 14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52 h 65"/>
                    <a:gd name="T46" fmla="*/ 2 w 65"/>
                    <a:gd name="T47" fmla="*/ 46 h 65"/>
                    <a:gd name="T48" fmla="*/ 0 w 65"/>
                    <a:gd name="T49" fmla="*/ 40 h 65"/>
                    <a:gd name="T50" fmla="*/ 0 w 65"/>
                    <a:gd name="T51" fmla="*/ 34 h 65"/>
                    <a:gd name="T52" fmla="*/ 0 w 65"/>
                    <a:gd name="T53" fmla="*/ 26 h 65"/>
                    <a:gd name="T54" fmla="*/ 2 w 65"/>
                    <a:gd name="T55" fmla="*/ 20 h 65"/>
                    <a:gd name="T56" fmla="*/ 6 w 65"/>
                    <a:gd name="T57" fmla="*/ 14 h 65"/>
                    <a:gd name="T58" fmla="*/ 10 w 65"/>
                    <a:gd name="T59" fmla="*/ 10 h 65"/>
                    <a:gd name="T60" fmla="*/ 14 w 65"/>
                    <a:gd name="T61" fmla="*/ 6 h 65"/>
                    <a:gd name="T62" fmla="*/ 20 w 65"/>
                    <a:gd name="T63" fmla="*/ 2 h 65"/>
                    <a:gd name="T64" fmla="*/ 26 w 65"/>
                    <a:gd name="T65" fmla="*/ 2 h 65"/>
                    <a:gd name="T66" fmla="*/ 32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702" name="Freeform 900"/>
                <p:cNvSpPr>
                  <a:spLocks/>
                </p:cNvSpPr>
                <p:nvPr/>
              </p:nvSpPr>
              <p:spPr bwMode="auto">
                <a:xfrm>
                  <a:off x="5095" y="2453"/>
                  <a:ext cx="63" cy="63"/>
                </a:xfrm>
                <a:custGeom>
                  <a:avLst/>
                  <a:gdLst>
                    <a:gd name="T0" fmla="*/ 0 w 63"/>
                    <a:gd name="T1" fmla="*/ 32 h 63"/>
                    <a:gd name="T2" fmla="*/ 0 w 63"/>
                    <a:gd name="T3" fmla="*/ 24 h 63"/>
                    <a:gd name="T4" fmla="*/ 2 w 63"/>
                    <a:gd name="T5" fmla="*/ 18 h 63"/>
                    <a:gd name="T6" fmla="*/ 4 w 63"/>
                    <a:gd name="T7" fmla="*/ 14 h 63"/>
                    <a:gd name="T8" fmla="*/ 8 w 63"/>
                    <a:gd name="T9" fmla="*/ 8 h 63"/>
                    <a:gd name="T10" fmla="*/ 14 w 63"/>
                    <a:gd name="T11" fmla="*/ 4 h 63"/>
                    <a:gd name="T12" fmla="*/ 20 w 63"/>
                    <a:gd name="T13" fmla="*/ 2 h 63"/>
                    <a:gd name="T14" fmla="*/ 24 w 63"/>
                    <a:gd name="T15" fmla="*/ 0 h 63"/>
                    <a:gd name="T16" fmla="*/ 32 w 63"/>
                    <a:gd name="T17" fmla="*/ 0 h 63"/>
                    <a:gd name="T18" fmla="*/ 37 w 63"/>
                    <a:gd name="T19" fmla="*/ 0 h 63"/>
                    <a:gd name="T20" fmla="*/ 43 w 63"/>
                    <a:gd name="T21" fmla="*/ 2 h 63"/>
                    <a:gd name="T22" fmla="*/ 49 w 63"/>
                    <a:gd name="T23" fmla="*/ 4 h 63"/>
                    <a:gd name="T24" fmla="*/ 53 w 63"/>
                    <a:gd name="T25" fmla="*/ 8 h 63"/>
                    <a:gd name="T26" fmla="*/ 57 w 63"/>
                    <a:gd name="T27" fmla="*/ 14 h 63"/>
                    <a:gd name="T28" fmla="*/ 61 w 63"/>
                    <a:gd name="T29" fmla="*/ 18 h 63"/>
                    <a:gd name="T30" fmla="*/ 63 w 63"/>
                    <a:gd name="T31" fmla="*/ 24 h 63"/>
                    <a:gd name="T32" fmla="*/ 63 w 63"/>
                    <a:gd name="T33" fmla="*/ 32 h 63"/>
                    <a:gd name="T34" fmla="*/ 63 w 63"/>
                    <a:gd name="T35" fmla="*/ 38 h 63"/>
                    <a:gd name="T36" fmla="*/ 61 w 63"/>
                    <a:gd name="T37" fmla="*/ 43 h 63"/>
                    <a:gd name="T38" fmla="*/ 57 w 63"/>
                    <a:gd name="T39" fmla="*/ 49 h 63"/>
                    <a:gd name="T40" fmla="*/ 53 w 63"/>
                    <a:gd name="T41" fmla="*/ 53 h 63"/>
                    <a:gd name="T42" fmla="*/ 49 w 63"/>
                    <a:gd name="T43" fmla="*/ 57 h 63"/>
                    <a:gd name="T44" fmla="*/ 43 w 63"/>
                    <a:gd name="T45" fmla="*/ 61 h 63"/>
                    <a:gd name="T46" fmla="*/ 37 w 63"/>
                    <a:gd name="T47" fmla="*/ 63 h 63"/>
                    <a:gd name="T48" fmla="*/ 32 w 63"/>
                    <a:gd name="T49" fmla="*/ 63 h 63"/>
                    <a:gd name="T50" fmla="*/ 24 w 63"/>
                    <a:gd name="T51" fmla="*/ 63 h 63"/>
                    <a:gd name="T52" fmla="*/ 20 w 63"/>
                    <a:gd name="T53" fmla="*/ 61 h 63"/>
                    <a:gd name="T54" fmla="*/ 14 w 63"/>
                    <a:gd name="T55" fmla="*/ 57 h 63"/>
                    <a:gd name="T56" fmla="*/ 8 w 63"/>
                    <a:gd name="T57" fmla="*/ 53 h 63"/>
                    <a:gd name="T58" fmla="*/ 4 w 63"/>
                    <a:gd name="T59" fmla="*/ 49 h 63"/>
                    <a:gd name="T60" fmla="*/ 2 w 63"/>
                    <a:gd name="T61" fmla="*/ 43 h 63"/>
                    <a:gd name="T62" fmla="*/ 0 w 63"/>
                    <a:gd name="T63" fmla="*/ 38 h 63"/>
                    <a:gd name="T64" fmla="*/ 0 w 63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0" y="32"/>
                      </a:move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4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3" y="8"/>
                      </a:lnTo>
                      <a:lnTo>
                        <a:pt x="57" y="14"/>
                      </a:lnTo>
                      <a:lnTo>
                        <a:pt x="61" y="18"/>
                      </a:lnTo>
                      <a:lnTo>
                        <a:pt x="63" y="24"/>
                      </a:lnTo>
                      <a:lnTo>
                        <a:pt x="63" y="32"/>
                      </a:lnTo>
                      <a:lnTo>
                        <a:pt x="63" y="38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3" y="53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2" y="63"/>
                      </a:lnTo>
                      <a:lnTo>
                        <a:pt x="24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3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703" name="Freeform 901"/>
                <p:cNvSpPr>
                  <a:spLocks/>
                </p:cNvSpPr>
                <p:nvPr/>
              </p:nvSpPr>
              <p:spPr bwMode="auto">
                <a:xfrm>
                  <a:off x="5095" y="2453"/>
                  <a:ext cx="63" cy="63"/>
                </a:xfrm>
                <a:custGeom>
                  <a:avLst/>
                  <a:gdLst>
                    <a:gd name="T0" fmla="*/ 0 w 63"/>
                    <a:gd name="T1" fmla="*/ 32 h 63"/>
                    <a:gd name="T2" fmla="*/ 0 w 63"/>
                    <a:gd name="T3" fmla="*/ 32 h 63"/>
                    <a:gd name="T4" fmla="*/ 0 w 63"/>
                    <a:gd name="T5" fmla="*/ 24 h 63"/>
                    <a:gd name="T6" fmla="*/ 2 w 63"/>
                    <a:gd name="T7" fmla="*/ 18 h 63"/>
                    <a:gd name="T8" fmla="*/ 4 w 63"/>
                    <a:gd name="T9" fmla="*/ 14 h 63"/>
                    <a:gd name="T10" fmla="*/ 8 w 63"/>
                    <a:gd name="T11" fmla="*/ 8 h 63"/>
                    <a:gd name="T12" fmla="*/ 14 w 63"/>
                    <a:gd name="T13" fmla="*/ 4 h 63"/>
                    <a:gd name="T14" fmla="*/ 20 w 63"/>
                    <a:gd name="T15" fmla="*/ 2 h 63"/>
                    <a:gd name="T16" fmla="*/ 24 w 63"/>
                    <a:gd name="T17" fmla="*/ 0 h 63"/>
                    <a:gd name="T18" fmla="*/ 32 w 63"/>
                    <a:gd name="T19" fmla="*/ 0 h 63"/>
                    <a:gd name="T20" fmla="*/ 37 w 63"/>
                    <a:gd name="T21" fmla="*/ 0 h 63"/>
                    <a:gd name="T22" fmla="*/ 43 w 63"/>
                    <a:gd name="T23" fmla="*/ 2 h 63"/>
                    <a:gd name="T24" fmla="*/ 49 w 63"/>
                    <a:gd name="T25" fmla="*/ 4 h 63"/>
                    <a:gd name="T26" fmla="*/ 53 w 63"/>
                    <a:gd name="T27" fmla="*/ 8 h 63"/>
                    <a:gd name="T28" fmla="*/ 57 w 63"/>
                    <a:gd name="T29" fmla="*/ 14 h 63"/>
                    <a:gd name="T30" fmla="*/ 61 w 63"/>
                    <a:gd name="T31" fmla="*/ 18 h 63"/>
                    <a:gd name="T32" fmla="*/ 63 w 63"/>
                    <a:gd name="T33" fmla="*/ 24 h 63"/>
                    <a:gd name="T34" fmla="*/ 63 w 63"/>
                    <a:gd name="T35" fmla="*/ 32 h 63"/>
                    <a:gd name="T36" fmla="*/ 63 w 63"/>
                    <a:gd name="T37" fmla="*/ 38 h 63"/>
                    <a:gd name="T38" fmla="*/ 61 w 63"/>
                    <a:gd name="T39" fmla="*/ 43 h 63"/>
                    <a:gd name="T40" fmla="*/ 57 w 63"/>
                    <a:gd name="T41" fmla="*/ 49 h 63"/>
                    <a:gd name="T42" fmla="*/ 53 w 63"/>
                    <a:gd name="T43" fmla="*/ 53 h 63"/>
                    <a:gd name="T44" fmla="*/ 49 w 63"/>
                    <a:gd name="T45" fmla="*/ 57 h 63"/>
                    <a:gd name="T46" fmla="*/ 43 w 63"/>
                    <a:gd name="T47" fmla="*/ 61 h 63"/>
                    <a:gd name="T48" fmla="*/ 37 w 63"/>
                    <a:gd name="T49" fmla="*/ 63 h 63"/>
                    <a:gd name="T50" fmla="*/ 32 w 63"/>
                    <a:gd name="T51" fmla="*/ 63 h 63"/>
                    <a:gd name="T52" fmla="*/ 24 w 63"/>
                    <a:gd name="T53" fmla="*/ 63 h 63"/>
                    <a:gd name="T54" fmla="*/ 20 w 63"/>
                    <a:gd name="T55" fmla="*/ 61 h 63"/>
                    <a:gd name="T56" fmla="*/ 14 w 63"/>
                    <a:gd name="T57" fmla="*/ 57 h 63"/>
                    <a:gd name="T58" fmla="*/ 8 w 63"/>
                    <a:gd name="T59" fmla="*/ 53 h 63"/>
                    <a:gd name="T60" fmla="*/ 4 w 63"/>
                    <a:gd name="T61" fmla="*/ 49 h 63"/>
                    <a:gd name="T62" fmla="*/ 2 w 63"/>
                    <a:gd name="T63" fmla="*/ 43 h 63"/>
                    <a:gd name="T64" fmla="*/ 0 w 63"/>
                    <a:gd name="T65" fmla="*/ 38 h 63"/>
                    <a:gd name="T66" fmla="*/ 0 w 63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2" y="18"/>
                      </a:lnTo>
                      <a:lnTo>
                        <a:pt x="4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3" y="8"/>
                      </a:lnTo>
                      <a:lnTo>
                        <a:pt x="57" y="14"/>
                      </a:lnTo>
                      <a:lnTo>
                        <a:pt x="61" y="18"/>
                      </a:lnTo>
                      <a:lnTo>
                        <a:pt x="63" y="24"/>
                      </a:lnTo>
                      <a:lnTo>
                        <a:pt x="63" y="32"/>
                      </a:lnTo>
                      <a:lnTo>
                        <a:pt x="63" y="38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3" y="53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2" y="63"/>
                      </a:lnTo>
                      <a:lnTo>
                        <a:pt x="24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3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704" name="Freeform 902"/>
                <p:cNvSpPr>
                  <a:spLocks/>
                </p:cNvSpPr>
                <p:nvPr/>
              </p:nvSpPr>
              <p:spPr bwMode="auto">
                <a:xfrm>
                  <a:off x="5243" y="2516"/>
                  <a:ext cx="63" cy="65"/>
                </a:xfrm>
                <a:custGeom>
                  <a:avLst/>
                  <a:gdLst>
                    <a:gd name="T0" fmla="*/ 63 w 63"/>
                    <a:gd name="T1" fmla="*/ 32 h 65"/>
                    <a:gd name="T2" fmla="*/ 63 w 63"/>
                    <a:gd name="T3" fmla="*/ 40 h 65"/>
                    <a:gd name="T4" fmla="*/ 61 w 63"/>
                    <a:gd name="T5" fmla="*/ 45 h 65"/>
                    <a:gd name="T6" fmla="*/ 59 w 63"/>
                    <a:gd name="T7" fmla="*/ 51 h 65"/>
                    <a:gd name="T8" fmla="*/ 55 w 63"/>
                    <a:gd name="T9" fmla="*/ 55 h 65"/>
                    <a:gd name="T10" fmla="*/ 49 w 63"/>
                    <a:gd name="T11" fmla="*/ 59 h 65"/>
                    <a:gd name="T12" fmla="*/ 43 w 63"/>
                    <a:gd name="T13" fmla="*/ 61 h 65"/>
                    <a:gd name="T14" fmla="*/ 37 w 63"/>
                    <a:gd name="T15" fmla="*/ 65 h 65"/>
                    <a:gd name="T16" fmla="*/ 31 w 63"/>
                    <a:gd name="T17" fmla="*/ 65 h 65"/>
                    <a:gd name="T18" fmla="*/ 25 w 63"/>
                    <a:gd name="T19" fmla="*/ 65 h 65"/>
                    <a:gd name="T20" fmla="*/ 19 w 63"/>
                    <a:gd name="T21" fmla="*/ 61 h 65"/>
                    <a:gd name="T22" fmla="*/ 13 w 63"/>
                    <a:gd name="T23" fmla="*/ 59 h 65"/>
                    <a:gd name="T24" fmla="*/ 10 w 63"/>
                    <a:gd name="T25" fmla="*/ 55 h 65"/>
                    <a:gd name="T26" fmla="*/ 6 w 63"/>
                    <a:gd name="T27" fmla="*/ 51 h 65"/>
                    <a:gd name="T28" fmla="*/ 2 w 63"/>
                    <a:gd name="T29" fmla="*/ 45 h 65"/>
                    <a:gd name="T30" fmla="*/ 0 w 63"/>
                    <a:gd name="T31" fmla="*/ 40 h 65"/>
                    <a:gd name="T32" fmla="*/ 0 w 63"/>
                    <a:gd name="T33" fmla="*/ 32 h 65"/>
                    <a:gd name="T34" fmla="*/ 0 w 63"/>
                    <a:gd name="T35" fmla="*/ 26 h 65"/>
                    <a:gd name="T36" fmla="*/ 2 w 63"/>
                    <a:gd name="T37" fmla="*/ 20 h 65"/>
                    <a:gd name="T38" fmla="*/ 6 w 63"/>
                    <a:gd name="T39" fmla="*/ 14 h 65"/>
                    <a:gd name="T40" fmla="*/ 10 w 63"/>
                    <a:gd name="T41" fmla="*/ 10 h 65"/>
                    <a:gd name="T42" fmla="*/ 13 w 63"/>
                    <a:gd name="T43" fmla="*/ 6 h 65"/>
                    <a:gd name="T44" fmla="*/ 19 w 63"/>
                    <a:gd name="T45" fmla="*/ 2 h 65"/>
                    <a:gd name="T46" fmla="*/ 25 w 63"/>
                    <a:gd name="T47" fmla="*/ 0 h 65"/>
                    <a:gd name="T48" fmla="*/ 31 w 63"/>
                    <a:gd name="T49" fmla="*/ 0 h 65"/>
                    <a:gd name="T50" fmla="*/ 37 w 63"/>
                    <a:gd name="T51" fmla="*/ 0 h 65"/>
                    <a:gd name="T52" fmla="*/ 43 w 63"/>
                    <a:gd name="T53" fmla="*/ 2 h 65"/>
                    <a:gd name="T54" fmla="*/ 49 w 63"/>
                    <a:gd name="T55" fmla="*/ 6 h 65"/>
                    <a:gd name="T56" fmla="*/ 55 w 63"/>
                    <a:gd name="T57" fmla="*/ 10 h 65"/>
                    <a:gd name="T58" fmla="*/ 59 w 63"/>
                    <a:gd name="T59" fmla="*/ 14 h 65"/>
                    <a:gd name="T60" fmla="*/ 61 w 63"/>
                    <a:gd name="T61" fmla="*/ 20 h 65"/>
                    <a:gd name="T62" fmla="*/ 63 w 63"/>
                    <a:gd name="T63" fmla="*/ 26 h 65"/>
                    <a:gd name="T64" fmla="*/ 63 w 63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2"/>
                      </a:moveTo>
                      <a:lnTo>
                        <a:pt x="63" y="40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705" name="Freeform 903"/>
                <p:cNvSpPr>
                  <a:spLocks/>
                </p:cNvSpPr>
                <p:nvPr/>
              </p:nvSpPr>
              <p:spPr bwMode="auto">
                <a:xfrm>
                  <a:off x="5243" y="2516"/>
                  <a:ext cx="63" cy="65"/>
                </a:xfrm>
                <a:custGeom>
                  <a:avLst/>
                  <a:gdLst>
                    <a:gd name="T0" fmla="*/ 63 w 63"/>
                    <a:gd name="T1" fmla="*/ 32 h 65"/>
                    <a:gd name="T2" fmla="*/ 63 w 63"/>
                    <a:gd name="T3" fmla="*/ 32 h 65"/>
                    <a:gd name="T4" fmla="*/ 63 w 63"/>
                    <a:gd name="T5" fmla="*/ 40 h 65"/>
                    <a:gd name="T6" fmla="*/ 61 w 63"/>
                    <a:gd name="T7" fmla="*/ 45 h 65"/>
                    <a:gd name="T8" fmla="*/ 59 w 63"/>
                    <a:gd name="T9" fmla="*/ 51 h 65"/>
                    <a:gd name="T10" fmla="*/ 55 w 63"/>
                    <a:gd name="T11" fmla="*/ 55 h 65"/>
                    <a:gd name="T12" fmla="*/ 49 w 63"/>
                    <a:gd name="T13" fmla="*/ 59 h 65"/>
                    <a:gd name="T14" fmla="*/ 43 w 63"/>
                    <a:gd name="T15" fmla="*/ 61 h 65"/>
                    <a:gd name="T16" fmla="*/ 37 w 63"/>
                    <a:gd name="T17" fmla="*/ 65 h 65"/>
                    <a:gd name="T18" fmla="*/ 31 w 63"/>
                    <a:gd name="T19" fmla="*/ 65 h 65"/>
                    <a:gd name="T20" fmla="*/ 25 w 63"/>
                    <a:gd name="T21" fmla="*/ 65 h 65"/>
                    <a:gd name="T22" fmla="*/ 19 w 63"/>
                    <a:gd name="T23" fmla="*/ 61 h 65"/>
                    <a:gd name="T24" fmla="*/ 13 w 63"/>
                    <a:gd name="T25" fmla="*/ 59 h 65"/>
                    <a:gd name="T26" fmla="*/ 10 w 63"/>
                    <a:gd name="T27" fmla="*/ 55 h 65"/>
                    <a:gd name="T28" fmla="*/ 6 w 63"/>
                    <a:gd name="T29" fmla="*/ 51 h 65"/>
                    <a:gd name="T30" fmla="*/ 2 w 63"/>
                    <a:gd name="T31" fmla="*/ 45 h 65"/>
                    <a:gd name="T32" fmla="*/ 0 w 63"/>
                    <a:gd name="T33" fmla="*/ 40 h 65"/>
                    <a:gd name="T34" fmla="*/ 0 w 63"/>
                    <a:gd name="T35" fmla="*/ 32 h 65"/>
                    <a:gd name="T36" fmla="*/ 0 w 63"/>
                    <a:gd name="T37" fmla="*/ 26 h 65"/>
                    <a:gd name="T38" fmla="*/ 2 w 63"/>
                    <a:gd name="T39" fmla="*/ 20 h 65"/>
                    <a:gd name="T40" fmla="*/ 6 w 63"/>
                    <a:gd name="T41" fmla="*/ 14 h 65"/>
                    <a:gd name="T42" fmla="*/ 10 w 63"/>
                    <a:gd name="T43" fmla="*/ 10 h 65"/>
                    <a:gd name="T44" fmla="*/ 13 w 63"/>
                    <a:gd name="T45" fmla="*/ 6 h 65"/>
                    <a:gd name="T46" fmla="*/ 19 w 63"/>
                    <a:gd name="T47" fmla="*/ 2 h 65"/>
                    <a:gd name="T48" fmla="*/ 25 w 63"/>
                    <a:gd name="T49" fmla="*/ 0 h 65"/>
                    <a:gd name="T50" fmla="*/ 31 w 63"/>
                    <a:gd name="T51" fmla="*/ 0 h 65"/>
                    <a:gd name="T52" fmla="*/ 37 w 63"/>
                    <a:gd name="T53" fmla="*/ 0 h 65"/>
                    <a:gd name="T54" fmla="*/ 43 w 63"/>
                    <a:gd name="T55" fmla="*/ 2 h 65"/>
                    <a:gd name="T56" fmla="*/ 49 w 63"/>
                    <a:gd name="T57" fmla="*/ 6 h 65"/>
                    <a:gd name="T58" fmla="*/ 55 w 63"/>
                    <a:gd name="T59" fmla="*/ 10 h 65"/>
                    <a:gd name="T60" fmla="*/ 59 w 63"/>
                    <a:gd name="T61" fmla="*/ 14 h 65"/>
                    <a:gd name="T62" fmla="*/ 61 w 63"/>
                    <a:gd name="T63" fmla="*/ 20 h 65"/>
                    <a:gd name="T64" fmla="*/ 63 w 63"/>
                    <a:gd name="T65" fmla="*/ 26 h 65"/>
                    <a:gd name="T66" fmla="*/ 63 w 63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2"/>
                      </a:move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706" name="Freeform 904"/>
                <p:cNvSpPr>
                  <a:spLocks/>
                </p:cNvSpPr>
                <p:nvPr/>
              </p:nvSpPr>
              <p:spPr bwMode="auto">
                <a:xfrm>
                  <a:off x="5176" y="2471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9 w 65"/>
                    <a:gd name="T3" fmla="*/ 2 h 65"/>
                    <a:gd name="T4" fmla="*/ 45 w 65"/>
                    <a:gd name="T5" fmla="*/ 4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4 h 65"/>
                    <a:gd name="T12" fmla="*/ 63 w 65"/>
                    <a:gd name="T13" fmla="*/ 20 h 65"/>
                    <a:gd name="T14" fmla="*/ 65 w 65"/>
                    <a:gd name="T15" fmla="*/ 25 h 65"/>
                    <a:gd name="T16" fmla="*/ 65 w 65"/>
                    <a:gd name="T17" fmla="*/ 33 h 65"/>
                    <a:gd name="T18" fmla="*/ 65 w 65"/>
                    <a:gd name="T19" fmla="*/ 39 h 65"/>
                    <a:gd name="T20" fmla="*/ 63 w 65"/>
                    <a:gd name="T21" fmla="*/ 45 h 65"/>
                    <a:gd name="T22" fmla="*/ 59 w 65"/>
                    <a:gd name="T23" fmla="*/ 51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3 h 65"/>
                    <a:gd name="T30" fmla="*/ 39 w 65"/>
                    <a:gd name="T31" fmla="*/ 65 h 65"/>
                    <a:gd name="T32" fmla="*/ 33 w 65"/>
                    <a:gd name="T33" fmla="*/ 65 h 65"/>
                    <a:gd name="T34" fmla="*/ 25 w 65"/>
                    <a:gd name="T35" fmla="*/ 65 h 65"/>
                    <a:gd name="T36" fmla="*/ 19 w 65"/>
                    <a:gd name="T37" fmla="*/ 63 h 65"/>
                    <a:gd name="T38" fmla="*/ 14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51 h 65"/>
                    <a:gd name="T44" fmla="*/ 2 w 65"/>
                    <a:gd name="T45" fmla="*/ 45 h 65"/>
                    <a:gd name="T46" fmla="*/ 2 w 65"/>
                    <a:gd name="T47" fmla="*/ 39 h 65"/>
                    <a:gd name="T48" fmla="*/ 0 w 65"/>
                    <a:gd name="T49" fmla="*/ 33 h 65"/>
                    <a:gd name="T50" fmla="*/ 2 w 65"/>
                    <a:gd name="T51" fmla="*/ 25 h 65"/>
                    <a:gd name="T52" fmla="*/ 2 w 65"/>
                    <a:gd name="T53" fmla="*/ 20 h 65"/>
                    <a:gd name="T54" fmla="*/ 6 w 65"/>
                    <a:gd name="T55" fmla="*/ 14 h 65"/>
                    <a:gd name="T56" fmla="*/ 10 w 65"/>
                    <a:gd name="T57" fmla="*/ 10 h 65"/>
                    <a:gd name="T58" fmla="*/ 14 w 65"/>
                    <a:gd name="T59" fmla="*/ 6 h 65"/>
                    <a:gd name="T60" fmla="*/ 19 w 65"/>
                    <a:gd name="T61" fmla="*/ 4 h 65"/>
                    <a:gd name="T62" fmla="*/ 25 w 65"/>
                    <a:gd name="T63" fmla="*/ 2 h 65"/>
                    <a:gd name="T64" fmla="*/ 33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0"/>
                      </a:move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707" name="Freeform 905"/>
                <p:cNvSpPr>
                  <a:spLocks/>
                </p:cNvSpPr>
                <p:nvPr/>
              </p:nvSpPr>
              <p:spPr bwMode="auto">
                <a:xfrm>
                  <a:off x="5176" y="2471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3 w 65"/>
                    <a:gd name="T3" fmla="*/ 0 h 65"/>
                    <a:gd name="T4" fmla="*/ 39 w 65"/>
                    <a:gd name="T5" fmla="*/ 2 h 65"/>
                    <a:gd name="T6" fmla="*/ 45 w 65"/>
                    <a:gd name="T7" fmla="*/ 4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4 h 65"/>
                    <a:gd name="T14" fmla="*/ 63 w 65"/>
                    <a:gd name="T15" fmla="*/ 20 h 65"/>
                    <a:gd name="T16" fmla="*/ 65 w 65"/>
                    <a:gd name="T17" fmla="*/ 25 h 65"/>
                    <a:gd name="T18" fmla="*/ 65 w 65"/>
                    <a:gd name="T19" fmla="*/ 33 h 65"/>
                    <a:gd name="T20" fmla="*/ 65 w 65"/>
                    <a:gd name="T21" fmla="*/ 39 h 65"/>
                    <a:gd name="T22" fmla="*/ 63 w 65"/>
                    <a:gd name="T23" fmla="*/ 45 h 65"/>
                    <a:gd name="T24" fmla="*/ 59 w 65"/>
                    <a:gd name="T25" fmla="*/ 51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3 h 65"/>
                    <a:gd name="T32" fmla="*/ 39 w 65"/>
                    <a:gd name="T33" fmla="*/ 65 h 65"/>
                    <a:gd name="T34" fmla="*/ 33 w 65"/>
                    <a:gd name="T35" fmla="*/ 65 h 65"/>
                    <a:gd name="T36" fmla="*/ 25 w 65"/>
                    <a:gd name="T37" fmla="*/ 65 h 65"/>
                    <a:gd name="T38" fmla="*/ 19 w 65"/>
                    <a:gd name="T39" fmla="*/ 63 h 65"/>
                    <a:gd name="T40" fmla="*/ 14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51 h 65"/>
                    <a:gd name="T46" fmla="*/ 2 w 65"/>
                    <a:gd name="T47" fmla="*/ 45 h 65"/>
                    <a:gd name="T48" fmla="*/ 2 w 65"/>
                    <a:gd name="T49" fmla="*/ 39 h 65"/>
                    <a:gd name="T50" fmla="*/ 0 w 65"/>
                    <a:gd name="T51" fmla="*/ 33 h 65"/>
                    <a:gd name="T52" fmla="*/ 2 w 65"/>
                    <a:gd name="T53" fmla="*/ 25 h 65"/>
                    <a:gd name="T54" fmla="*/ 2 w 65"/>
                    <a:gd name="T55" fmla="*/ 20 h 65"/>
                    <a:gd name="T56" fmla="*/ 6 w 65"/>
                    <a:gd name="T57" fmla="*/ 14 h 65"/>
                    <a:gd name="T58" fmla="*/ 10 w 65"/>
                    <a:gd name="T59" fmla="*/ 10 h 65"/>
                    <a:gd name="T60" fmla="*/ 14 w 65"/>
                    <a:gd name="T61" fmla="*/ 6 h 65"/>
                    <a:gd name="T62" fmla="*/ 19 w 65"/>
                    <a:gd name="T63" fmla="*/ 4 h 65"/>
                    <a:gd name="T64" fmla="*/ 25 w 65"/>
                    <a:gd name="T65" fmla="*/ 2 h 65"/>
                    <a:gd name="T66" fmla="*/ 33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  <p:sp>
            <p:nvSpPr>
              <p:cNvPr id="19505" name="Rectangle 906"/>
              <p:cNvSpPr>
                <a:spLocks noChangeArrowheads="1"/>
              </p:cNvSpPr>
              <p:nvPr/>
            </p:nvSpPr>
            <p:spPr bwMode="auto">
              <a:xfrm>
                <a:off x="3983" y="2256"/>
                <a:ext cx="369" cy="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1300" b="1">
                    <a:solidFill>
                      <a:srgbClr val="0000FF"/>
                    </a:solidFill>
                    <a:latin typeface="Arial" pitchFamily="34" charset="0"/>
                  </a:rPr>
                  <a:t>fission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9506" name="Freeform 907"/>
              <p:cNvSpPr>
                <a:spLocks/>
              </p:cNvSpPr>
              <p:nvPr/>
            </p:nvSpPr>
            <p:spPr bwMode="auto">
              <a:xfrm>
                <a:off x="3646" y="1900"/>
                <a:ext cx="301" cy="220"/>
              </a:xfrm>
              <a:custGeom>
                <a:avLst/>
                <a:gdLst>
                  <a:gd name="T0" fmla="*/ 295 w 301"/>
                  <a:gd name="T1" fmla="*/ 213 h 220"/>
                  <a:gd name="T2" fmla="*/ 301 w 301"/>
                  <a:gd name="T3" fmla="*/ 203 h 220"/>
                  <a:gd name="T4" fmla="*/ 12 w 301"/>
                  <a:gd name="T5" fmla="*/ 0 h 220"/>
                  <a:gd name="T6" fmla="*/ 0 w 301"/>
                  <a:gd name="T7" fmla="*/ 16 h 220"/>
                  <a:gd name="T8" fmla="*/ 289 w 301"/>
                  <a:gd name="T9" fmla="*/ 220 h 220"/>
                  <a:gd name="T10" fmla="*/ 295 w 301"/>
                  <a:gd name="T11" fmla="*/ 213 h 22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1"/>
                  <a:gd name="T19" fmla="*/ 0 h 220"/>
                  <a:gd name="T20" fmla="*/ 301 w 301"/>
                  <a:gd name="T21" fmla="*/ 220 h 22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1" h="220">
                    <a:moveTo>
                      <a:pt x="295" y="213"/>
                    </a:moveTo>
                    <a:lnTo>
                      <a:pt x="301" y="203"/>
                    </a:lnTo>
                    <a:lnTo>
                      <a:pt x="12" y="0"/>
                    </a:lnTo>
                    <a:lnTo>
                      <a:pt x="0" y="16"/>
                    </a:lnTo>
                    <a:lnTo>
                      <a:pt x="289" y="220"/>
                    </a:lnTo>
                    <a:lnTo>
                      <a:pt x="295" y="213"/>
                    </a:lnTo>
                    <a:close/>
                  </a:path>
                </a:pathLst>
              </a:custGeom>
              <a:solidFill>
                <a:srgbClr val="99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9507" name="Freeform 908"/>
              <p:cNvSpPr>
                <a:spLocks/>
              </p:cNvSpPr>
              <p:nvPr/>
            </p:nvSpPr>
            <p:spPr bwMode="auto">
              <a:xfrm>
                <a:off x="3900" y="2055"/>
                <a:ext cx="140" cy="126"/>
              </a:xfrm>
              <a:custGeom>
                <a:avLst/>
                <a:gdLst>
                  <a:gd name="T0" fmla="*/ 140 w 140"/>
                  <a:gd name="T1" fmla="*/ 126 h 126"/>
                  <a:gd name="T2" fmla="*/ 140 w 140"/>
                  <a:gd name="T3" fmla="*/ 126 h 126"/>
                  <a:gd name="T4" fmla="*/ 73 w 140"/>
                  <a:gd name="T5" fmla="*/ 0 h 126"/>
                  <a:gd name="T6" fmla="*/ 0 w 140"/>
                  <a:gd name="T7" fmla="*/ 105 h 126"/>
                  <a:gd name="T8" fmla="*/ 140 w 140"/>
                  <a:gd name="T9" fmla="*/ 126 h 1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126"/>
                  <a:gd name="T17" fmla="*/ 140 w 140"/>
                  <a:gd name="T18" fmla="*/ 126 h 1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126">
                    <a:moveTo>
                      <a:pt x="140" y="126"/>
                    </a:moveTo>
                    <a:lnTo>
                      <a:pt x="140" y="126"/>
                    </a:lnTo>
                    <a:lnTo>
                      <a:pt x="73" y="0"/>
                    </a:lnTo>
                    <a:lnTo>
                      <a:pt x="0" y="105"/>
                    </a:lnTo>
                    <a:lnTo>
                      <a:pt x="140" y="126"/>
                    </a:lnTo>
                    <a:close/>
                  </a:path>
                </a:pathLst>
              </a:custGeom>
              <a:solidFill>
                <a:srgbClr val="99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C14B0A2-0938-EEDD-8756-5DCB9F7B60AC}"/>
                </a:ext>
              </a:extLst>
            </p:cNvPr>
            <p:cNvGrpSpPr/>
            <p:nvPr/>
          </p:nvGrpSpPr>
          <p:grpSpPr>
            <a:xfrm>
              <a:off x="3919876" y="1527186"/>
              <a:ext cx="5019921" cy="3371152"/>
              <a:chOff x="3919876" y="1527186"/>
              <a:chExt cx="5019921" cy="3371152"/>
            </a:xfrm>
          </p:grpSpPr>
          <p:sp>
            <p:nvSpPr>
              <p:cNvPr id="16388" name="Rectangle 9"/>
              <p:cNvSpPr>
                <a:spLocks noChangeArrowheads="1"/>
              </p:cNvSpPr>
              <p:nvPr/>
            </p:nvSpPr>
            <p:spPr bwMode="auto">
              <a:xfrm>
                <a:off x="5071059" y="4414849"/>
                <a:ext cx="168275" cy="153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390" name="Rectangle 11"/>
              <p:cNvSpPr>
                <a:spLocks noChangeArrowheads="1"/>
              </p:cNvSpPr>
              <p:nvPr/>
            </p:nvSpPr>
            <p:spPr bwMode="auto">
              <a:xfrm>
                <a:off x="5140908" y="4418024"/>
                <a:ext cx="35266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1000">
                    <a:solidFill>
                      <a:srgbClr val="0000FF"/>
                    </a:solidFill>
                    <a:latin typeface="Arial" pitchFamily="34" charset="0"/>
                  </a:rPr>
                  <a:t> 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391" name="Rectangle 12"/>
              <p:cNvSpPr>
                <a:spLocks noChangeArrowheads="1"/>
              </p:cNvSpPr>
              <p:nvPr/>
            </p:nvSpPr>
            <p:spPr bwMode="auto">
              <a:xfrm>
                <a:off x="5078996" y="4295785"/>
                <a:ext cx="166687" cy="153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393" name="Rectangle 14"/>
              <p:cNvSpPr>
                <a:spLocks noChangeArrowheads="1"/>
              </p:cNvSpPr>
              <p:nvPr/>
            </p:nvSpPr>
            <p:spPr bwMode="auto">
              <a:xfrm>
                <a:off x="5150433" y="4298961"/>
                <a:ext cx="35266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1000">
                    <a:solidFill>
                      <a:srgbClr val="0000FF"/>
                    </a:solidFill>
                    <a:latin typeface="Arial" pitchFamily="34" charset="0"/>
                  </a:rPr>
                  <a:t> 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grpSp>
            <p:nvGrpSpPr>
              <p:cNvPr id="16398" name="Group 19"/>
              <p:cNvGrpSpPr>
                <a:grpSpLocks/>
              </p:cNvGrpSpPr>
              <p:nvPr/>
            </p:nvGrpSpPr>
            <p:grpSpPr bwMode="auto">
              <a:xfrm>
                <a:off x="5044071" y="2801946"/>
                <a:ext cx="715962" cy="1166812"/>
                <a:chOff x="3144" y="1431"/>
                <a:chExt cx="476" cy="735"/>
              </a:xfrm>
            </p:grpSpPr>
            <p:sp>
              <p:nvSpPr>
                <p:cNvPr id="19947" name="Rectangle 20"/>
                <p:cNvSpPr>
                  <a:spLocks noChangeArrowheads="1"/>
                </p:cNvSpPr>
                <p:nvPr/>
              </p:nvSpPr>
              <p:spPr bwMode="auto">
                <a:xfrm>
                  <a:off x="3295" y="1933"/>
                  <a:ext cx="81" cy="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48" name="Rectangle 21"/>
                <p:cNvSpPr>
                  <a:spLocks noChangeArrowheads="1"/>
                </p:cNvSpPr>
                <p:nvPr/>
              </p:nvSpPr>
              <p:spPr bwMode="auto">
                <a:xfrm>
                  <a:off x="3295" y="1937"/>
                  <a:ext cx="3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700">
                      <a:solidFill>
                        <a:srgbClr val="0000FF"/>
                      </a:solidFill>
                      <a:latin typeface="Arial" pitchFamily="34" charset="0"/>
                    </a:rPr>
                    <a:t>2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949" name="Rectangle 22"/>
                <p:cNvSpPr>
                  <a:spLocks noChangeArrowheads="1"/>
                </p:cNvSpPr>
                <p:nvPr/>
              </p:nvSpPr>
              <p:spPr bwMode="auto">
                <a:xfrm>
                  <a:off x="3330" y="1937"/>
                  <a:ext cx="1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700">
                      <a:solidFill>
                        <a:srgbClr val="0000FF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950" name="Rectangle 23"/>
                <p:cNvSpPr>
                  <a:spLocks noChangeArrowheads="1"/>
                </p:cNvSpPr>
                <p:nvPr/>
              </p:nvSpPr>
              <p:spPr bwMode="auto">
                <a:xfrm>
                  <a:off x="3325" y="1933"/>
                  <a:ext cx="81" cy="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51" name="Rectangle 24"/>
                <p:cNvSpPr>
                  <a:spLocks noChangeArrowheads="1"/>
                </p:cNvSpPr>
                <p:nvPr/>
              </p:nvSpPr>
              <p:spPr bwMode="auto">
                <a:xfrm>
                  <a:off x="3327" y="1937"/>
                  <a:ext cx="3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700">
                      <a:solidFill>
                        <a:srgbClr val="0000FF"/>
                      </a:solidFill>
                      <a:latin typeface="Arial" pitchFamily="34" charset="0"/>
                    </a:rPr>
                    <a:t>3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952" name="Rectangle 25"/>
                <p:cNvSpPr>
                  <a:spLocks noChangeArrowheads="1"/>
                </p:cNvSpPr>
                <p:nvPr/>
              </p:nvSpPr>
              <p:spPr bwMode="auto">
                <a:xfrm>
                  <a:off x="3357" y="1937"/>
                  <a:ext cx="1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700">
                      <a:solidFill>
                        <a:srgbClr val="0000FF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953" name="Rectangle 26"/>
                <p:cNvSpPr>
                  <a:spLocks noChangeArrowheads="1"/>
                </p:cNvSpPr>
                <p:nvPr/>
              </p:nvSpPr>
              <p:spPr bwMode="auto">
                <a:xfrm>
                  <a:off x="3352" y="1933"/>
                  <a:ext cx="83" cy="7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54" name="Rectangle 27"/>
                <p:cNvSpPr>
                  <a:spLocks noChangeArrowheads="1"/>
                </p:cNvSpPr>
                <p:nvPr/>
              </p:nvSpPr>
              <p:spPr bwMode="auto">
                <a:xfrm>
                  <a:off x="3351" y="1937"/>
                  <a:ext cx="33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700">
                      <a:solidFill>
                        <a:srgbClr val="0000FF"/>
                      </a:solidFill>
                      <a:latin typeface="Arial" pitchFamily="34" charset="0"/>
                    </a:rPr>
                    <a:t>8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955" name="Rectangle 28"/>
                <p:cNvSpPr>
                  <a:spLocks noChangeArrowheads="1"/>
                </p:cNvSpPr>
                <p:nvPr/>
              </p:nvSpPr>
              <p:spPr bwMode="auto">
                <a:xfrm>
                  <a:off x="3383" y="1937"/>
                  <a:ext cx="17" cy="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700">
                      <a:solidFill>
                        <a:srgbClr val="0000FF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956" name="Rectangle 29"/>
                <p:cNvSpPr>
                  <a:spLocks noChangeArrowheads="1"/>
                </p:cNvSpPr>
                <p:nvPr/>
              </p:nvSpPr>
              <p:spPr bwMode="auto">
                <a:xfrm>
                  <a:off x="3388" y="1929"/>
                  <a:ext cx="203" cy="1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57" name="Rectangle 30"/>
                <p:cNvSpPr>
                  <a:spLocks noChangeArrowheads="1"/>
                </p:cNvSpPr>
                <p:nvPr/>
              </p:nvSpPr>
              <p:spPr bwMode="auto">
                <a:xfrm>
                  <a:off x="3390" y="1933"/>
                  <a:ext cx="111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>
                      <a:solidFill>
                        <a:srgbClr val="0000FF"/>
                      </a:solidFill>
                      <a:latin typeface="Arial" pitchFamily="34" charset="0"/>
                    </a:rPr>
                    <a:t>U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958" name="Rectangle 31"/>
                <p:cNvSpPr>
                  <a:spLocks noChangeArrowheads="1"/>
                </p:cNvSpPr>
                <p:nvPr/>
              </p:nvSpPr>
              <p:spPr bwMode="auto">
                <a:xfrm>
                  <a:off x="3489" y="1933"/>
                  <a:ext cx="43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>
                      <a:solidFill>
                        <a:srgbClr val="0000FF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959" name="Freeform 32"/>
                <p:cNvSpPr>
                  <a:spLocks/>
                </p:cNvSpPr>
                <p:nvPr/>
              </p:nvSpPr>
              <p:spPr bwMode="auto">
                <a:xfrm>
                  <a:off x="3329" y="1833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7 w 63"/>
                    <a:gd name="T3" fmla="*/ 2 h 65"/>
                    <a:gd name="T4" fmla="*/ 43 w 63"/>
                    <a:gd name="T5" fmla="*/ 2 h 65"/>
                    <a:gd name="T6" fmla="*/ 49 w 63"/>
                    <a:gd name="T7" fmla="*/ 6 h 65"/>
                    <a:gd name="T8" fmla="*/ 55 w 63"/>
                    <a:gd name="T9" fmla="*/ 10 h 65"/>
                    <a:gd name="T10" fmla="*/ 57 w 63"/>
                    <a:gd name="T11" fmla="*/ 14 h 65"/>
                    <a:gd name="T12" fmla="*/ 61 w 63"/>
                    <a:gd name="T13" fmla="*/ 20 h 65"/>
                    <a:gd name="T14" fmla="*/ 63 w 63"/>
                    <a:gd name="T15" fmla="*/ 26 h 65"/>
                    <a:gd name="T16" fmla="*/ 63 w 63"/>
                    <a:gd name="T17" fmla="*/ 33 h 65"/>
                    <a:gd name="T18" fmla="*/ 63 w 63"/>
                    <a:gd name="T19" fmla="*/ 39 h 65"/>
                    <a:gd name="T20" fmla="*/ 61 w 63"/>
                    <a:gd name="T21" fmla="*/ 45 h 65"/>
                    <a:gd name="T22" fmla="*/ 57 w 63"/>
                    <a:gd name="T23" fmla="*/ 51 h 65"/>
                    <a:gd name="T24" fmla="*/ 55 w 63"/>
                    <a:gd name="T25" fmla="*/ 55 h 65"/>
                    <a:gd name="T26" fmla="*/ 49 w 63"/>
                    <a:gd name="T27" fmla="*/ 59 h 65"/>
                    <a:gd name="T28" fmla="*/ 43 w 63"/>
                    <a:gd name="T29" fmla="*/ 63 h 65"/>
                    <a:gd name="T30" fmla="*/ 37 w 63"/>
                    <a:gd name="T31" fmla="*/ 63 h 65"/>
                    <a:gd name="T32" fmla="*/ 31 w 63"/>
                    <a:gd name="T33" fmla="*/ 65 h 65"/>
                    <a:gd name="T34" fmla="*/ 25 w 63"/>
                    <a:gd name="T35" fmla="*/ 63 h 65"/>
                    <a:gd name="T36" fmla="*/ 18 w 63"/>
                    <a:gd name="T37" fmla="*/ 63 h 65"/>
                    <a:gd name="T38" fmla="*/ 14 w 63"/>
                    <a:gd name="T39" fmla="*/ 59 h 65"/>
                    <a:gd name="T40" fmla="*/ 8 w 63"/>
                    <a:gd name="T41" fmla="*/ 55 h 65"/>
                    <a:gd name="T42" fmla="*/ 4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39 h 65"/>
                    <a:gd name="T48" fmla="*/ 0 w 63"/>
                    <a:gd name="T49" fmla="*/ 33 h 65"/>
                    <a:gd name="T50" fmla="*/ 0 w 63"/>
                    <a:gd name="T51" fmla="*/ 26 h 65"/>
                    <a:gd name="T52" fmla="*/ 2 w 63"/>
                    <a:gd name="T53" fmla="*/ 20 h 65"/>
                    <a:gd name="T54" fmla="*/ 4 w 63"/>
                    <a:gd name="T55" fmla="*/ 14 h 65"/>
                    <a:gd name="T56" fmla="*/ 8 w 63"/>
                    <a:gd name="T57" fmla="*/ 10 h 65"/>
                    <a:gd name="T58" fmla="*/ 14 w 63"/>
                    <a:gd name="T59" fmla="*/ 6 h 65"/>
                    <a:gd name="T60" fmla="*/ 18 w 63"/>
                    <a:gd name="T61" fmla="*/ 2 h 65"/>
                    <a:gd name="T62" fmla="*/ 25 w 63"/>
                    <a:gd name="T63" fmla="*/ 2 h 65"/>
                    <a:gd name="T64" fmla="*/ 31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0"/>
                      </a:move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8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0" name="Freeform 33"/>
                <p:cNvSpPr>
                  <a:spLocks/>
                </p:cNvSpPr>
                <p:nvPr/>
              </p:nvSpPr>
              <p:spPr bwMode="auto">
                <a:xfrm>
                  <a:off x="3329" y="1833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1 w 63"/>
                    <a:gd name="T3" fmla="*/ 0 h 65"/>
                    <a:gd name="T4" fmla="*/ 37 w 63"/>
                    <a:gd name="T5" fmla="*/ 2 h 65"/>
                    <a:gd name="T6" fmla="*/ 43 w 63"/>
                    <a:gd name="T7" fmla="*/ 2 h 65"/>
                    <a:gd name="T8" fmla="*/ 49 w 63"/>
                    <a:gd name="T9" fmla="*/ 6 h 65"/>
                    <a:gd name="T10" fmla="*/ 55 w 63"/>
                    <a:gd name="T11" fmla="*/ 10 h 65"/>
                    <a:gd name="T12" fmla="*/ 57 w 63"/>
                    <a:gd name="T13" fmla="*/ 14 h 65"/>
                    <a:gd name="T14" fmla="*/ 61 w 63"/>
                    <a:gd name="T15" fmla="*/ 20 h 65"/>
                    <a:gd name="T16" fmla="*/ 63 w 63"/>
                    <a:gd name="T17" fmla="*/ 26 h 65"/>
                    <a:gd name="T18" fmla="*/ 63 w 63"/>
                    <a:gd name="T19" fmla="*/ 33 h 65"/>
                    <a:gd name="T20" fmla="*/ 63 w 63"/>
                    <a:gd name="T21" fmla="*/ 39 h 65"/>
                    <a:gd name="T22" fmla="*/ 61 w 63"/>
                    <a:gd name="T23" fmla="*/ 45 h 65"/>
                    <a:gd name="T24" fmla="*/ 57 w 63"/>
                    <a:gd name="T25" fmla="*/ 51 h 65"/>
                    <a:gd name="T26" fmla="*/ 55 w 63"/>
                    <a:gd name="T27" fmla="*/ 55 h 65"/>
                    <a:gd name="T28" fmla="*/ 49 w 63"/>
                    <a:gd name="T29" fmla="*/ 59 h 65"/>
                    <a:gd name="T30" fmla="*/ 43 w 63"/>
                    <a:gd name="T31" fmla="*/ 63 h 65"/>
                    <a:gd name="T32" fmla="*/ 37 w 63"/>
                    <a:gd name="T33" fmla="*/ 63 h 65"/>
                    <a:gd name="T34" fmla="*/ 31 w 63"/>
                    <a:gd name="T35" fmla="*/ 65 h 65"/>
                    <a:gd name="T36" fmla="*/ 25 w 63"/>
                    <a:gd name="T37" fmla="*/ 63 h 65"/>
                    <a:gd name="T38" fmla="*/ 18 w 63"/>
                    <a:gd name="T39" fmla="*/ 63 h 65"/>
                    <a:gd name="T40" fmla="*/ 14 w 63"/>
                    <a:gd name="T41" fmla="*/ 59 h 65"/>
                    <a:gd name="T42" fmla="*/ 8 w 63"/>
                    <a:gd name="T43" fmla="*/ 55 h 65"/>
                    <a:gd name="T44" fmla="*/ 4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39 h 65"/>
                    <a:gd name="T50" fmla="*/ 0 w 63"/>
                    <a:gd name="T51" fmla="*/ 33 h 65"/>
                    <a:gd name="T52" fmla="*/ 0 w 63"/>
                    <a:gd name="T53" fmla="*/ 26 h 65"/>
                    <a:gd name="T54" fmla="*/ 2 w 63"/>
                    <a:gd name="T55" fmla="*/ 20 h 65"/>
                    <a:gd name="T56" fmla="*/ 4 w 63"/>
                    <a:gd name="T57" fmla="*/ 14 h 65"/>
                    <a:gd name="T58" fmla="*/ 8 w 63"/>
                    <a:gd name="T59" fmla="*/ 10 h 65"/>
                    <a:gd name="T60" fmla="*/ 14 w 63"/>
                    <a:gd name="T61" fmla="*/ 6 h 65"/>
                    <a:gd name="T62" fmla="*/ 18 w 63"/>
                    <a:gd name="T63" fmla="*/ 2 h 65"/>
                    <a:gd name="T64" fmla="*/ 25 w 63"/>
                    <a:gd name="T65" fmla="*/ 2 h 65"/>
                    <a:gd name="T66" fmla="*/ 31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8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1" name="Freeform 34"/>
                <p:cNvSpPr>
                  <a:spLocks/>
                </p:cNvSpPr>
                <p:nvPr/>
              </p:nvSpPr>
              <p:spPr bwMode="auto">
                <a:xfrm>
                  <a:off x="3270" y="1439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2 w 65"/>
                    <a:gd name="T3" fmla="*/ 24 h 63"/>
                    <a:gd name="T4" fmla="*/ 4 w 65"/>
                    <a:gd name="T5" fmla="*/ 20 h 63"/>
                    <a:gd name="T6" fmla="*/ 6 w 65"/>
                    <a:gd name="T7" fmla="*/ 14 h 63"/>
                    <a:gd name="T8" fmla="*/ 10 w 65"/>
                    <a:gd name="T9" fmla="*/ 8 h 63"/>
                    <a:gd name="T10" fmla="*/ 14 w 65"/>
                    <a:gd name="T11" fmla="*/ 4 h 63"/>
                    <a:gd name="T12" fmla="*/ 19 w 65"/>
                    <a:gd name="T13" fmla="*/ 2 h 63"/>
                    <a:gd name="T14" fmla="*/ 25 w 65"/>
                    <a:gd name="T15" fmla="*/ 0 h 63"/>
                    <a:gd name="T16" fmla="*/ 33 w 65"/>
                    <a:gd name="T17" fmla="*/ 0 h 63"/>
                    <a:gd name="T18" fmla="*/ 39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4 h 63"/>
                    <a:gd name="T24" fmla="*/ 55 w 65"/>
                    <a:gd name="T25" fmla="*/ 8 h 63"/>
                    <a:gd name="T26" fmla="*/ 59 w 65"/>
                    <a:gd name="T27" fmla="*/ 14 h 63"/>
                    <a:gd name="T28" fmla="*/ 63 w 65"/>
                    <a:gd name="T29" fmla="*/ 20 h 63"/>
                    <a:gd name="T30" fmla="*/ 65 w 65"/>
                    <a:gd name="T31" fmla="*/ 24 h 63"/>
                    <a:gd name="T32" fmla="*/ 65 w 65"/>
                    <a:gd name="T33" fmla="*/ 32 h 63"/>
                    <a:gd name="T34" fmla="*/ 65 w 65"/>
                    <a:gd name="T35" fmla="*/ 38 h 63"/>
                    <a:gd name="T36" fmla="*/ 63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3 h 63"/>
                    <a:gd name="T42" fmla="*/ 51 w 65"/>
                    <a:gd name="T43" fmla="*/ 57 h 63"/>
                    <a:gd name="T44" fmla="*/ 45 w 65"/>
                    <a:gd name="T45" fmla="*/ 61 h 63"/>
                    <a:gd name="T46" fmla="*/ 39 w 65"/>
                    <a:gd name="T47" fmla="*/ 63 h 63"/>
                    <a:gd name="T48" fmla="*/ 33 w 65"/>
                    <a:gd name="T49" fmla="*/ 63 h 63"/>
                    <a:gd name="T50" fmla="*/ 25 w 65"/>
                    <a:gd name="T51" fmla="*/ 63 h 63"/>
                    <a:gd name="T52" fmla="*/ 19 w 65"/>
                    <a:gd name="T53" fmla="*/ 61 h 63"/>
                    <a:gd name="T54" fmla="*/ 14 w 65"/>
                    <a:gd name="T55" fmla="*/ 57 h 63"/>
                    <a:gd name="T56" fmla="*/ 10 w 65"/>
                    <a:gd name="T57" fmla="*/ 53 h 63"/>
                    <a:gd name="T58" fmla="*/ 6 w 65"/>
                    <a:gd name="T59" fmla="*/ 49 h 63"/>
                    <a:gd name="T60" fmla="*/ 4 w 65"/>
                    <a:gd name="T61" fmla="*/ 43 h 63"/>
                    <a:gd name="T62" fmla="*/ 2 w 65"/>
                    <a:gd name="T63" fmla="*/ 38 h 63"/>
                    <a:gd name="T64" fmla="*/ 0 w 65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2"/>
                      </a:moveTo>
                      <a:lnTo>
                        <a:pt x="2" y="24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4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2" name="Freeform 35"/>
                <p:cNvSpPr>
                  <a:spLocks/>
                </p:cNvSpPr>
                <p:nvPr/>
              </p:nvSpPr>
              <p:spPr bwMode="auto">
                <a:xfrm>
                  <a:off x="3270" y="1439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0 w 65"/>
                    <a:gd name="T3" fmla="*/ 32 h 63"/>
                    <a:gd name="T4" fmla="*/ 2 w 65"/>
                    <a:gd name="T5" fmla="*/ 24 h 63"/>
                    <a:gd name="T6" fmla="*/ 4 w 65"/>
                    <a:gd name="T7" fmla="*/ 20 h 63"/>
                    <a:gd name="T8" fmla="*/ 6 w 65"/>
                    <a:gd name="T9" fmla="*/ 14 h 63"/>
                    <a:gd name="T10" fmla="*/ 10 w 65"/>
                    <a:gd name="T11" fmla="*/ 8 h 63"/>
                    <a:gd name="T12" fmla="*/ 14 w 65"/>
                    <a:gd name="T13" fmla="*/ 4 h 63"/>
                    <a:gd name="T14" fmla="*/ 19 w 65"/>
                    <a:gd name="T15" fmla="*/ 2 h 63"/>
                    <a:gd name="T16" fmla="*/ 25 w 65"/>
                    <a:gd name="T17" fmla="*/ 0 h 63"/>
                    <a:gd name="T18" fmla="*/ 33 w 65"/>
                    <a:gd name="T19" fmla="*/ 0 h 63"/>
                    <a:gd name="T20" fmla="*/ 39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4 h 63"/>
                    <a:gd name="T26" fmla="*/ 55 w 65"/>
                    <a:gd name="T27" fmla="*/ 8 h 63"/>
                    <a:gd name="T28" fmla="*/ 59 w 65"/>
                    <a:gd name="T29" fmla="*/ 14 h 63"/>
                    <a:gd name="T30" fmla="*/ 63 w 65"/>
                    <a:gd name="T31" fmla="*/ 20 h 63"/>
                    <a:gd name="T32" fmla="*/ 65 w 65"/>
                    <a:gd name="T33" fmla="*/ 24 h 63"/>
                    <a:gd name="T34" fmla="*/ 65 w 65"/>
                    <a:gd name="T35" fmla="*/ 32 h 63"/>
                    <a:gd name="T36" fmla="*/ 65 w 65"/>
                    <a:gd name="T37" fmla="*/ 38 h 63"/>
                    <a:gd name="T38" fmla="*/ 63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3 h 63"/>
                    <a:gd name="T44" fmla="*/ 51 w 65"/>
                    <a:gd name="T45" fmla="*/ 57 h 63"/>
                    <a:gd name="T46" fmla="*/ 45 w 65"/>
                    <a:gd name="T47" fmla="*/ 61 h 63"/>
                    <a:gd name="T48" fmla="*/ 39 w 65"/>
                    <a:gd name="T49" fmla="*/ 63 h 63"/>
                    <a:gd name="T50" fmla="*/ 33 w 65"/>
                    <a:gd name="T51" fmla="*/ 63 h 63"/>
                    <a:gd name="T52" fmla="*/ 25 w 65"/>
                    <a:gd name="T53" fmla="*/ 63 h 63"/>
                    <a:gd name="T54" fmla="*/ 19 w 65"/>
                    <a:gd name="T55" fmla="*/ 61 h 63"/>
                    <a:gd name="T56" fmla="*/ 14 w 65"/>
                    <a:gd name="T57" fmla="*/ 57 h 63"/>
                    <a:gd name="T58" fmla="*/ 10 w 65"/>
                    <a:gd name="T59" fmla="*/ 53 h 63"/>
                    <a:gd name="T60" fmla="*/ 6 w 65"/>
                    <a:gd name="T61" fmla="*/ 49 h 63"/>
                    <a:gd name="T62" fmla="*/ 4 w 65"/>
                    <a:gd name="T63" fmla="*/ 43 h 63"/>
                    <a:gd name="T64" fmla="*/ 2 w 65"/>
                    <a:gd name="T65" fmla="*/ 38 h 63"/>
                    <a:gd name="T66" fmla="*/ 0 w 65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2" y="24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4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3" name="Freeform 36"/>
                <p:cNvSpPr>
                  <a:spLocks/>
                </p:cNvSpPr>
                <p:nvPr/>
              </p:nvSpPr>
              <p:spPr bwMode="auto">
                <a:xfrm>
                  <a:off x="3325" y="1431"/>
                  <a:ext cx="63" cy="65"/>
                </a:xfrm>
                <a:custGeom>
                  <a:avLst/>
                  <a:gdLst>
                    <a:gd name="T0" fmla="*/ 63 w 63"/>
                    <a:gd name="T1" fmla="*/ 32 h 65"/>
                    <a:gd name="T2" fmla="*/ 63 w 63"/>
                    <a:gd name="T3" fmla="*/ 40 h 65"/>
                    <a:gd name="T4" fmla="*/ 61 w 63"/>
                    <a:gd name="T5" fmla="*/ 46 h 65"/>
                    <a:gd name="T6" fmla="*/ 59 w 63"/>
                    <a:gd name="T7" fmla="*/ 51 h 65"/>
                    <a:gd name="T8" fmla="*/ 55 w 63"/>
                    <a:gd name="T9" fmla="*/ 55 h 65"/>
                    <a:gd name="T10" fmla="*/ 49 w 63"/>
                    <a:gd name="T11" fmla="*/ 59 h 65"/>
                    <a:gd name="T12" fmla="*/ 43 w 63"/>
                    <a:gd name="T13" fmla="*/ 63 h 65"/>
                    <a:gd name="T14" fmla="*/ 37 w 63"/>
                    <a:gd name="T15" fmla="*/ 63 h 65"/>
                    <a:gd name="T16" fmla="*/ 31 w 63"/>
                    <a:gd name="T17" fmla="*/ 65 h 65"/>
                    <a:gd name="T18" fmla="*/ 26 w 63"/>
                    <a:gd name="T19" fmla="*/ 63 h 65"/>
                    <a:gd name="T20" fmla="*/ 20 w 63"/>
                    <a:gd name="T21" fmla="*/ 63 h 65"/>
                    <a:gd name="T22" fmla="*/ 14 w 63"/>
                    <a:gd name="T23" fmla="*/ 59 h 65"/>
                    <a:gd name="T24" fmla="*/ 8 w 63"/>
                    <a:gd name="T25" fmla="*/ 55 h 65"/>
                    <a:gd name="T26" fmla="*/ 6 w 63"/>
                    <a:gd name="T27" fmla="*/ 51 h 65"/>
                    <a:gd name="T28" fmla="*/ 2 w 63"/>
                    <a:gd name="T29" fmla="*/ 46 h 65"/>
                    <a:gd name="T30" fmla="*/ 0 w 63"/>
                    <a:gd name="T31" fmla="*/ 40 h 65"/>
                    <a:gd name="T32" fmla="*/ 0 w 63"/>
                    <a:gd name="T33" fmla="*/ 32 h 65"/>
                    <a:gd name="T34" fmla="*/ 0 w 63"/>
                    <a:gd name="T35" fmla="*/ 26 h 65"/>
                    <a:gd name="T36" fmla="*/ 2 w 63"/>
                    <a:gd name="T37" fmla="*/ 20 h 65"/>
                    <a:gd name="T38" fmla="*/ 6 w 63"/>
                    <a:gd name="T39" fmla="*/ 14 h 65"/>
                    <a:gd name="T40" fmla="*/ 8 w 63"/>
                    <a:gd name="T41" fmla="*/ 10 h 65"/>
                    <a:gd name="T42" fmla="*/ 14 w 63"/>
                    <a:gd name="T43" fmla="*/ 6 h 65"/>
                    <a:gd name="T44" fmla="*/ 20 w 63"/>
                    <a:gd name="T45" fmla="*/ 2 h 65"/>
                    <a:gd name="T46" fmla="*/ 26 w 63"/>
                    <a:gd name="T47" fmla="*/ 2 h 65"/>
                    <a:gd name="T48" fmla="*/ 31 w 63"/>
                    <a:gd name="T49" fmla="*/ 0 h 65"/>
                    <a:gd name="T50" fmla="*/ 37 w 63"/>
                    <a:gd name="T51" fmla="*/ 2 h 65"/>
                    <a:gd name="T52" fmla="*/ 43 w 63"/>
                    <a:gd name="T53" fmla="*/ 2 h 65"/>
                    <a:gd name="T54" fmla="*/ 49 w 63"/>
                    <a:gd name="T55" fmla="*/ 6 h 65"/>
                    <a:gd name="T56" fmla="*/ 55 w 63"/>
                    <a:gd name="T57" fmla="*/ 10 h 65"/>
                    <a:gd name="T58" fmla="*/ 59 w 63"/>
                    <a:gd name="T59" fmla="*/ 14 h 65"/>
                    <a:gd name="T60" fmla="*/ 61 w 63"/>
                    <a:gd name="T61" fmla="*/ 20 h 65"/>
                    <a:gd name="T62" fmla="*/ 63 w 63"/>
                    <a:gd name="T63" fmla="*/ 26 h 65"/>
                    <a:gd name="T64" fmla="*/ 63 w 63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2"/>
                      </a:move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4" name="Freeform 37"/>
                <p:cNvSpPr>
                  <a:spLocks/>
                </p:cNvSpPr>
                <p:nvPr/>
              </p:nvSpPr>
              <p:spPr bwMode="auto">
                <a:xfrm>
                  <a:off x="3325" y="1431"/>
                  <a:ext cx="63" cy="65"/>
                </a:xfrm>
                <a:custGeom>
                  <a:avLst/>
                  <a:gdLst>
                    <a:gd name="T0" fmla="*/ 63 w 63"/>
                    <a:gd name="T1" fmla="*/ 32 h 65"/>
                    <a:gd name="T2" fmla="*/ 63 w 63"/>
                    <a:gd name="T3" fmla="*/ 32 h 65"/>
                    <a:gd name="T4" fmla="*/ 63 w 63"/>
                    <a:gd name="T5" fmla="*/ 40 h 65"/>
                    <a:gd name="T6" fmla="*/ 61 w 63"/>
                    <a:gd name="T7" fmla="*/ 46 h 65"/>
                    <a:gd name="T8" fmla="*/ 59 w 63"/>
                    <a:gd name="T9" fmla="*/ 51 h 65"/>
                    <a:gd name="T10" fmla="*/ 55 w 63"/>
                    <a:gd name="T11" fmla="*/ 55 h 65"/>
                    <a:gd name="T12" fmla="*/ 49 w 63"/>
                    <a:gd name="T13" fmla="*/ 59 h 65"/>
                    <a:gd name="T14" fmla="*/ 43 w 63"/>
                    <a:gd name="T15" fmla="*/ 63 h 65"/>
                    <a:gd name="T16" fmla="*/ 37 w 63"/>
                    <a:gd name="T17" fmla="*/ 63 h 65"/>
                    <a:gd name="T18" fmla="*/ 31 w 63"/>
                    <a:gd name="T19" fmla="*/ 65 h 65"/>
                    <a:gd name="T20" fmla="*/ 26 w 63"/>
                    <a:gd name="T21" fmla="*/ 63 h 65"/>
                    <a:gd name="T22" fmla="*/ 20 w 63"/>
                    <a:gd name="T23" fmla="*/ 63 h 65"/>
                    <a:gd name="T24" fmla="*/ 14 w 63"/>
                    <a:gd name="T25" fmla="*/ 59 h 65"/>
                    <a:gd name="T26" fmla="*/ 8 w 63"/>
                    <a:gd name="T27" fmla="*/ 55 h 65"/>
                    <a:gd name="T28" fmla="*/ 6 w 63"/>
                    <a:gd name="T29" fmla="*/ 51 h 65"/>
                    <a:gd name="T30" fmla="*/ 2 w 63"/>
                    <a:gd name="T31" fmla="*/ 46 h 65"/>
                    <a:gd name="T32" fmla="*/ 0 w 63"/>
                    <a:gd name="T33" fmla="*/ 40 h 65"/>
                    <a:gd name="T34" fmla="*/ 0 w 63"/>
                    <a:gd name="T35" fmla="*/ 32 h 65"/>
                    <a:gd name="T36" fmla="*/ 0 w 63"/>
                    <a:gd name="T37" fmla="*/ 26 h 65"/>
                    <a:gd name="T38" fmla="*/ 2 w 63"/>
                    <a:gd name="T39" fmla="*/ 20 h 65"/>
                    <a:gd name="T40" fmla="*/ 6 w 63"/>
                    <a:gd name="T41" fmla="*/ 14 h 65"/>
                    <a:gd name="T42" fmla="*/ 8 w 63"/>
                    <a:gd name="T43" fmla="*/ 10 h 65"/>
                    <a:gd name="T44" fmla="*/ 14 w 63"/>
                    <a:gd name="T45" fmla="*/ 6 h 65"/>
                    <a:gd name="T46" fmla="*/ 20 w 63"/>
                    <a:gd name="T47" fmla="*/ 2 h 65"/>
                    <a:gd name="T48" fmla="*/ 26 w 63"/>
                    <a:gd name="T49" fmla="*/ 2 h 65"/>
                    <a:gd name="T50" fmla="*/ 31 w 63"/>
                    <a:gd name="T51" fmla="*/ 0 h 65"/>
                    <a:gd name="T52" fmla="*/ 37 w 63"/>
                    <a:gd name="T53" fmla="*/ 2 h 65"/>
                    <a:gd name="T54" fmla="*/ 43 w 63"/>
                    <a:gd name="T55" fmla="*/ 2 h 65"/>
                    <a:gd name="T56" fmla="*/ 49 w 63"/>
                    <a:gd name="T57" fmla="*/ 6 h 65"/>
                    <a:gd name="T58" fmla="*/ 55 w 63"/>
                    <a:gd name="T59" fmla="*/ 10 h 65"/>
                    <a:gd name="T60" fmla="*/ 59 w 63"/>
                    <a:gd name="T61" fmla="*/ 14 h 65"/>
                    <a:gd name="T62" fmla="*/ 61 w 63"/>
                    <a:gd name="T63" fmla="*/ 20 h 65"/>
                    <a:gd name="T64" fmla="*/ 63 w 63"/>
                    <a:gd name="T65" fmla="*/ 26 h 65"/>
                    <a:gd name="T66" fmla="*/ 63 w 63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2"/>
                      </a:move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5" name="Freeform 38"/>
                <p:cNvSpPr>
                  <a:spLocks/>
                </p:cNvSpPr>
                <p:nvPr/>
              </p:nvSpPr>
              <p:spPr bwMode="auto">
                <a:xfrm>
                  <a:off x="3372" y="1835"/>
                  <a:ext cx="63" cy="65"/>
                </a:xfrm>
                <a:custGeom>
                  <a:avLst/>
                  <a:gdLst>
                    <a:gd name="T0" fmla="*/ 0 w 63"/>
                    <a:gd name="T1" fmla="*/ 31 h 65"/>
                    <a:gd name="T2" fmla="*/ 0 w 63"/>
                    <a:gd name="T3" fmla="*/ 26 h 65"/>
                    <a:gd name="T4" fmla="*/ 2 w 63"/>
                    <a:gd name="T5" fmla="*/ 20 h 65"/>
                    <a:gd name="T6" fmla="*/ 4 w 63"/>
                    <a:gd name="T7" fmla="*/ 14 h 65"/>
                    <a:gd name="T8" fmla="*/ 10 w 63"/>
                    <a:gd name="T9" fmla="*/ 10 h 65"/>
                    <a:gd name="T10" fmla="*/ 14 w 63"/>
                    <a:gd name="T11" fmla="*/ 6 h 65"/>
                    <a:gd name="T12" fmla="*/ 20 w 63"/>
                    <a:gd name="T13" fmla="*/ 2 h 65"/>
                    <a:gd name="T14" fmla="*/ 26 w 63"/>
                    <a:gd name="T15" fmla="*/ 0 h 65"/>
                    <a:gd name="T16" fmla="*/ 32 w 63"/>
                    <a:gd name="T17" fmla="*/ 0 h 65"/>
                    <a:gd name="T18" fmla="*/ 38 w 63"/>
                    <a:gd name="T19" fmla="*/ 0 h 65"/>
                    <a:gd name="T20" fmla="*/ 44 w 63"/>
                    <a:gd name="T21" fmla="*/ 2 h 65"/>
                    <a:gd name="T22" fmla="*/ 49 w 63"/>
                    <a:gd name="T23" fmla="*/ 6 h 65"/>
                    <a:gd name="T24" fmla="*/ 53 w 63"/>
                    <a:gd name="T25" fmla="*/ 10 h 65"/>
                    <a:gd name="T26" fmla="*/ 59 w 63"/>
                    <a:gd name="T27" fmla="*/ 14 h 65"/>
                    <a:gd name="T28" fmla="*/ 61 w 63"/>
                    <a:gd name="T29" fmla="*/ 20 h 65"/>
                    <a:gd name="T30" fmla="*/ 63 w 63"/>
                    <a:gd name="T31" fmla="*/ 26 h 65"/>
                    <a:gd name="T32" fmla="*/ 63 w 63"/>
                    <a:gd name="T33" fmla="*/ 31 h 65"/>
                    <a:gd name="T34" fmla="*/ 63 w 63"/>
                    <a:gd name="T35" fmla="*/ 39 h 65"/>
                    <a:gd name="T36" fmla="*/ 61 w 63"/>
                    <a:gd name="T37" fmla="*/ 45 h 65"/>
                    <a:gd name="T38" fmla="*/ 59 w 63"/>
                    <a:gd name="T39" fmla="*/ 51 h 65"/>
                    <a:gd name="T40" fmla="*/ 53 w 63"/>
                    <a:gd name="T41" fmla="*/ 55 h 65"/>
                    <a:gd name="T42" fmla="*/ 49 w 63"/>
                    <a:gd name="T43" fmla="*/ 59 h 65"/>
                    <a:gd name="T44" fmla="*/ 44 w 63"/>
                    <a:gd name="T45" fmla="*/ 61 h 65"/>
                    <a:gd name="T46" fmla="*/ 38 w 63"/>
                    <a:gd name="T47" fmla="*/ 63 h 65"/>
                    <a:gd name="T48" fmla="*/ 32 w 63"/>
                    <a:gd name="T49" fmla="*/ 65 h 65"/>
                    <a:gd name="T50" fmla="*/ 26 w 63"/>
                    <a:gd name="T51" fmla="*/ 63 h 65"/>
                    <a:gd name="T52" fmla="*/ 20 w 63"/>
                    <a:gd name="T53" fmla="*/ 61 h 65"/>
                    <a:gd name="T54" fmla="*/ 14 w 63"/>
                    <a:gd name="T55" fmla="*/ 59 h 65"/>
                    <a:gd name="T56" fmla="*/ 10 w 63"/>
                    <a:gd name="T57" fmla="*/ 55 h 65"/>
                    <a:gd name="T58" fmla="*/ 4 w 63"/>
                    <a:gd name="T59" fmla="*/ 51 h 65"/>
                    <a:gd name="T60" fmla="*/ 2 w 63"/>
                    <a:gd name="T61" fmla="*/ 45 h 65"/>
                    <a:gd name="T62" fmla="*/ 0 w 63"/>
                    <a:gd name="T63" fmla="*/ 39 h 65"/>
                    <a:gd name="T64" fmla="*/ 0 w 63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1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6" name="Freeform 39"/>
                <p:cNvSpPr>
                  <a:spLocks/>
                </p:cNvSpPr>
                <p:nvPr/>
              </p:nvSpPr>
              <p:spPr bwMode="auto">
                <a:xfrm>
                  <a:off x="3372" y="1835"/>
                  <a:ext cx="63" cy="65"/>
                </a:xfrm>
                <a:custGeom>
                  <a:avLst/>
                  <a:gdLst>
                    <a:gd name="T0" fmla="*/ 0 w 63"/>
                    <a:gd name="T1" fmla="*/ 31 h 65"/>
                    <a:gd name="T2" fmla="*/ 0 w 63"/>
                    <a:gd name="T3" fmla="*/ 31 h 65"/>
                    <a:gd name="T4" fmla="*/ 0 w 63"/>
                    <a:gd name="T5" fmla="*/ 26 h 65"/>
                    <a:gd name="T6" fmla="*/ 2 w 63"/>
                    <a:gd name="T7" fmla="*/ 20 h 65"/>
                    <a:gd name="T8" fmla="*/ 4 w 63"/>
                    <a:gd name="T9" fmla="*/ 14 h 65"/>
                    <a:gd name="T10" fmla="*/ 10 w 63"/>
                    <a:gd name="T11" fmla="*/ 10 h 65"/>
                    <a:gd name="T12" fmla="*/ 14 w 63"/>
                    <a:gd name="T13" fmla="*/ 6 h 65"/>
                    <a:gd name="T14" fmla="*/ 20 w 63"/>
                    <a:gd name="T15" fmla="*/ 2 h 65"/>
                    <a:gd name="T16" fmla="*/ 26 w 63"/>
                    <a:gd name="T17" fmla="*/ 0 h 65"/>
                    <a:gd name="T18" fmla="*/ 32 w 63"/>
                    <a:gd name="T19" fmla="*/ 0 h 65"/>
                    <a:gd name="T20" fmla="*/ 38 w 63"/>
                    <a:gd name="T21" fmla="*/ 0 h 65"/>
                    <a:gd name="T22" fmla="*/ 44 w 63"/>
                    <a:gd name="T23" fmla="*/ 2 h 65"/>
                    <a:gd name="T24" fmla="*/ 49 w 63"/>
                    <a:gd name="T25" fmla="*/ 6 h 65"/>
                    <a:gd name="T26" fmla="*/ 53 w 63"/>
                    <a:gd name="T27" fmla="*/ 10 h 65"/>
                    <a:gd name="T28" fmla="*/ 59 w 63"/>
                    <a:gd name="T29" fmla="*/ 14 h 65"/>
                    <a:gd name="T30" fmla="*/ 61 w 63"/>
                    <a:gd name="T31" fmla="*/ 20 h 65"/>
                    <a:gd name="T32" fmla="*/ 63 w 63"/>
                    <a:gd name="T33" fmla="*/ 26 h 65"/>
                    <a:gd name="T34" fmla="*/ 63 w 63"/>
                    <a:gd name="T35" fmla="*/ 31 h 65"/>
                    <a:gd name="T36" fmla="*/ 63 w 63"/>
                    <a:gd name="T37" fmla="*/ 39 h 65"/>
                    <a:gd name="T38" fmla="*/ 61 w 63"/>
                    <a:gd name="T39" fmla="*/ 45 h 65"/>
                    <a:gd name="T40" fmla="*/ 59 w 63"/>
                    <a:gd name="T41" fmla="*/ 51 h 65"/>
                    <a:gd name="T42" fmla="*/ 53 w 63"/>
                    <a:gd name="T43" fmla="*/ 55 h 65"/>
                    <a:gd name="T44" fmla="*/ 49 w 63"/>
                    <a:gd name="T45" fmla="*/ 59 h 65"/>
                    <a:gd name="T46" fmla="*/ 44 w 63"/>
                    <a:gd name="T47" fmla="*/ 61 h 65"/>
                    <a:gd name="T48" fmla="*/ 38 w 63"/>
                    <a:gd name="T49" fmla="*/ 63 h 65"/>
                    <a:gd name="T50" fmla="*/ 32 w 63"/>
                    <a:gd name="T51" fmla="*/ 65 h 65"/>
                    <a:gd name="T52" fmla="*/ 26 w 63"/>
                    <a:gd name="T53" fmla="*/ 63 h 65"/>
                    <a:gd name="T54" fmla="*/ 20 w 63"/>
                    <a:gd name="T55" fmla="*/ 61 h 65"/>
                    <a:gd name="T56" fmla="*/ 14 w 63"/>
                    <a:gd name="T57" fmla="*/ 59 h 65"/>
                    <a:gd name="T58" fmla="*/ 10 w 63"/>
                    <a:gd name="T59" fmla="*/ 55 h 65"/>
                    <a:gd name="T60" fmla="*/ 4 w 63"/>
                    <a:gd name="T61" fmla="*/ 51 h 65"/>
                    <a:gd name="T62" fmla="*/ 2 w 63"/>
                    <a:gd name="T63" fmla="*/ 45 h 65"/>
                    <a:gd name="T64" fmla="*/ 0 w 63"/>
                    <a:gd name="T65" fmla="*/ 39 h 65"/>
                    <a:gd name="T66" fmla="*/ 0 w 63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7" name="Freeform 40"/>
                <p:cNvSpPr>
                  <a:spLocks/>
                </p:cNvSpPr>
                <p:nvPr/>
              </p:nvSpPr>
              <p:spPr bwMode="auto">
                <a:xfrm>
                  <a:off x="3372" y="1431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8 w 63"/>
                    <a:gd name="T3" fmla="*/ 0 h 65"/>
                    <a:gd name="T4" fmla="*/ 44 w 63"/>
                    <a:gd name="T5" fmla="*/ 2 h 65"/>
                    <a:gd name="T6" fmla="*/ 49 w 63"/>
                    <a:gd name="T7" fmla="*/ 6 h 65"/>
                    <a:gd name="T8" fmla="*/ 53 w 63"/>
                    <a:gd name="T9" fmla="*/ 10 h 65"/>
                    <a:gd name="T10" fmla="*/ 59 w 63"/>
                    <a:gd name="T11" fmla="*/ 14 h 65"/>
                    <a:gd name="T12" fmla="*/ 61 w 63"/>
                    <a:gd name="T13" fmla="*/ 20 h 65"/>
                    <a:gd name="T14" fmla="*/ 63 w 63"/>
                    <a:gd name="T15" fmla="*/ 26 h 65"/>
                    <a:gd name="T16" fmla="*/ 63 w 63"/>
                    <a:gd name="T17" fmla="*/ 32 h 65"/>
                    <a:gd name="T18" fmla="*/ 63 w 63"/>
                    <a:gd name="T19" fmla="*/ 40 h 65"/>
                    <a:gd name="T20" fmla="*/ 61 w 63"/>
                    <a:gd name="T21" fmla="*/ 46 h 65"/>
                    <a:gd name="T22" fmla="*/ 59 w 63"/>
                    <a:gd name="T23" fmla="*/ 51 h 65"/>
                    <a:gd name="T24" fmla="*/ 53 w 63"/>
                    <a:gd name="T25" fmla="*/ 55 h 65"/>
                    <a:gd name="T26" fmla="*/ 49 w 63"/>
                    <a:gd name="T27" fmla="*/ 59 h 65"/>
                    <a:gd name="T28" fmla="*/ 44 w 63"/>
                    <a:gd name="T29" fmla="*/ 61 h 65"/>
                    <a:gd name="T30" fmla="*/ 38 w 63"/>
                    <a:gd name="T31" fmla="*/ 63 h 65"/>
                    <a:gd name="T32" fmla="*/ 32 w 63"/>
                    <a:gd name="T33" fmla="*/ 65 h 65"/>
                    <a:gd name="T34" fmla="*/ 26 w 63"/>
                    <a:gd name="T35" fmla="*/ 63 h 65"/>
                    <a:gd name="T36" fmla="*/ 20 w 63"/>
                    <a:gd name="T37" fmla="*/ 61 h 65"/>
                    <a:gd name="T38" fmla="*/ 14 w 63"/>
                    <a:gd name="T39" fmla="*/ 59 h 65"/>
                    <a:gd name="T40" fmla="*/ 10 w 63"/>
                    <a:gd name="T41" fmla="*/ 55 h 65"/>
                    <a:gd name="T42" fmla="*/ 4 w 63"/>
                    <a:gd name="T43" fmla="*/ 51 h 65"/>
                    <a:gd name="T44" fmla="*/ 2 w 63"/>
                    <a:gd name="T45" fmla="*/ 46 h 65"/>
                    <a:gd name="T46" fmla="*/ 0 w 63"/>
                    <a:gd name="T47" fmla="*/ 40 h 65"/>
                    <a:gd name="T48" fmla="*/ 0 w 63"/>
                    <a:gd name="T49" fmla="*/ 32 h 65"/>
                    <a:gd name="T50" fmla="*/ 0 w 63"/>
                    <a:gd name="T51" fmla="*/ 26 h 65"/>
                    <a:gd name="T52" fmla="*/ 2 w 63"/>
                    <a:gd name="T53" fmla="*/ 20 h 65"/>
                    <a:gd name="T54" fmla="*/ 4 w 63"/>
                    <a:gd name="T55" fmla="*/ 14 h 65"/>
                    <a:gd name="T56" fmla="*/ 10 w 63"/>
                    <a:gd name="T57" fmla="*/ 10 h 65"/>
                    <a:gd name="T58" fmla="*/ 14 w 63"/>
                    <a:gd name="T59" fmla="*/ 6 h 65"/>
                    <a:gd name="T60" fmla="*/ 20 w 63"/>
                    <a:gd name="T61" fmla="*/ 2 h 65"/>
                    <a:gd name="T62" fmla="*/ 26 w 63"/>
                    <a:gd name="T63" fmla="*/ 0 h 65"/>
                    <a:gd name="T64" fmla="*/ 32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0"/>
                      </a:move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8" name="Freeform 41"/>
                <p:cNvSpPr>
                  <a:spLocks/>
                </p:cNvSpPr>
                <p:nvPr/>
              </p:nvSpPr>
              <p:spPr bwMode="auto">
                <a:xfrm>
                  <a:off x="3372" y="1431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2 w 63"/>
                    <a:gd name="T3" fmla="*/ 0 h 65"/>
                    <a:gd name="T4" fmla="*/ 38 w 63"/>
                    <a:gd name="T5" fmla="*/ 0 h 65"/>
                    <a:gd name="T6" fmla="*/ 44 w 63"/>
                    <a:gd name="T7" fmla="*/ 2 h 65"/>
                    <a:gd name="T8" fmla="*/ 49 w 63"/>
                    <a:gd name="T9" fmla="*/ 6 h 65"/>
                    <a:gd name="T10" fmla="*/ 53 w 63"/>
                    <a:gd name="T11" fmla="*/ 10 h 65"/>
                    <a:gd name="T12" fmla="*/ 59 w 63"/>
                    <a:gd name="T13" fmla="*/ 14 h 65"/>
                    <a:gd name="T14" fmla="*/ 61 w 63"/>
                    <a:gd name="T15" fmla="*/ 20 h 65"/>
                    <a:gd name="T16" fmla="*/ 63 w 63"/>
                    <a:gd name="T17" fmla="*/ 26 h 65"/>
                    <a:gd name="T18" fmla="*/ 63 w 63"/>
                    <a:gd name="T19" fmla="*/ 32 h 65"/>
                    <a:gd name="T20" fmla="*/ 63 w 63"/>
                    <a:gd name="T21" fmla="*/ 40 h 65"/>
                    <a:gd name="T22" fmla="*/ 61 w 63"/>
                    <a:gd name="T23" fmla="*/ 46 h 65"/>
                    <a:gd name="T24" fmla="*/ 59 w 63"/>
                    <a:gd name="T25" fmla="*/ 51 h 65"/>
                    <a:gd name="T26" fmla="*/ 53 w 63"/>
                    <a:gd name="T27" fmla="*/ 55 h 65"/>
                    <a:gd name="T28" fmla="*/ 49 w 63"/>
                    <a:gd name="T29" fmla="*/ 59 h 65"/>
                    <a:gd name="T30" fmla="*/ 44 w 63"/>
                    <a:gd name="T31" fmla="*/ 61 h 65"/>
                    <a:gd name="T32" fmla="*/ 38 w 63"/>
                    <a:gd name="T33" fmla="*/ 63 h 65"/>
                    <a:gd name="T34" fmla="*/ 32 w 63"/>
                    <a:gd name="T35" fmla="*/ 65 h 65"/>
                    <a:gd name="T36" fmla="*/ 26 w 63"/>
                    <a:gd name="T37" fmla="*/ 63 h 65"/>
                    <a:gd name="T38" fmla="*/ 20 w 63"/>
                    <a:gd name="T39" fmla="*/ 61 h 65"/>
                    <a:gd name="T40" fmla="*/ 14 w 63"/>
                    <a:gd name="T41" fmla="*/ 59 h 65"/>
                    <a:gd name="T42" fmla="*/ 10 w 63"/>
                    <a:gd name="T43" fmla="*/ 55 h 65"/>
                    <a:gd name="T44" fmla="*/ 4 w 63"/>
                    <a:gd name="T45" fmla="*/ 51 h 65"/>
                    <a:gd name="T46" fmla="*/ 2 w 63"/>
                    <a:gd name="T47" fmla="*/ 46 h 65"/>
                    <a:gd name="T48" fmla="*/ 0 w 63"/>
                    <a:gd name="T49" fmla="*/ 40 h 65"/>
                    <a:gd name="T50" fmla="*/ 0 w 63"/>
                    <a:gd name="T51" fmla="*/ 32 h 65"/>
                    <a:gd name="T52" fmla="*/ 0 w 63"/>
                    <a:gd name="T53" fmla="*/ 26 h 65"/>
                    <a:gd name="T54" fmla="*/ 2 w 63"/>
                    <a:gd name="T55" fmla="*/ 20 h 65"/>
                    <a:gd name="T56" fmla="*/ 4 w 63"/>
                    <a:gd name="T57" fmla="*/ 14 h 65"/>
                    <a:gd name="T58" fmla="*/ 10 w 63"/>
                    <a:gd name="T59" fmla="*/ 10 h 65"/>
                    <a:gd name="T60" fmla="*/ 14 w 63"/>
                    <a:gd name="T61" fmla="*/ 6 h 65"/>
                    <a:gd name="T62" fmla="*/ 20 w 63"/>
                    <a:gd name="T63" fmla="*/ 2 h 65"/>
                    <a:gd name="T64" fmla="*/ 26 w 63"/>
                    <a:gd name="T65" fmla="*/ 0 h 65"/>
                    <a:gd name="T66" fmla="*/ 32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69" name="Freeform 42"/>
                <p:cNvSpPr>
                  <a:spLocks/>
                </p:cNvSpPr>
                <p:nvPr/>
              </p:nvSpPr>
              <p:spPr bwMode="auto">
                <a:xfrm>
                  <a:off x="3419" y="1441"/>
                  <a:ext cx="63" cy="63"/>
                </a:xfrm>
                <a:custGeom>
                  <a:avLst/>
                  <a:gdLst>
                    <a:gd name="T0" fmla="*/ 32 w 63"/>
                    <a:gd name="T1" fmla="*/ 0 h 63"/>
                    <a:gd name="T2" fmla="*/ 40 w 63"/>
                    <a:gd name="T3" fmla="*/ 0 h 63"/>
                    <a:gd name="T4" fmla="*/ 46 w 63"/>
                    <a:gd name="T5" fmla="*/ 2 h 63"/>
                    <a:gd name="T6" fmla="*/ 50 w 63"/>
                    <a:gd name="T7" fmla="*/ 6 h 63"/>
                    <a:gd name="T8" fmla="*/ 56 w 63"/>
                    <a:gd name="T9" fmla="*/ 10 h 63"/>
                    <a:gd name="T10" fmla="*/ 60 w 63"/>
                    <a:gd name="T11" fmla="*/ 14 h 63"/>
                    <a:gd name="T12" fmla="*/ 61 w 63"/>
                    <a:gd name="T13" fmla="*/ 20 h 63"/>
                    <a:gd name="T14" fmla="*/ 63 w 63"/>
                    <a:gd name="T15" fmla="*/ 26 h 63"/>
                    <a:gd name="T16" fmla="*/ 63 w 63"/>
                    <a:gd name="T17" fmla="*/ 32 h 63"/>
                    <a:gd name="T18" fmla="*/ 63 w 63"/>
                    <a:gd name="T19" fmla="*/ 40 h 63"/>
                    <a:gd name="T20" fmla="*/ 61 w 63"/>
                    <a:gd name="T21" fmla="*/ 43 h 63"/>
                    <a:gd name="T22" fmla="*/ 60 w 63"/>
                    <a:gd name="T23" fmla="*/ 49 h 63"/>
                    <a:gd name="T24" fmla="*/ 56 w 63"/>
                    <a:gd name="T25" fmla="*/ 55 h 63"/>
                    <a:gd name="T26" fmla="*/ 50 w 63"/>
                    <a:gd name="T27" fmla="*/ 59 h 63"/>
                    <a:gd name="T28" fmla="*/ 46 w 63"/>
                    <a:gd name="T29" fmla="*/ 61 h 63"/>
                    <a:gd name="T30" fmla="*/ 40 w 63"/>
                    <a:gd name="T31" fmla="*/ 63 h 63"/>
                    <a:gd name="T32" fmla="*/ 32 w 63"/>
                    <a:gd name="T33" fmla="*/ 63 h 63"/>
                    <a:gd name="T34" fmla="*/ 26 w 63"/>
                    <a:gd name="T35" fmla="*/ 63 h 63"/>
                    <a:gd name="T36" fmla="*/ 20 w 63"/>
                    <a:gd name="T37" fmla="*/ 61 h 63"/>
                    <a:gd name="T38" fmla="*/ 14 w 63"/>
                    <a:gd name="T39" fmla="*/ 59 h 63"/>
                    <a:gd name="T40" fmla="*/ 10 w 63"/>
                    <a:gd name="T41" fmla="*/ 55 h 63"/>
                    <a:gd name="T42" fmla="*/ 6 w 63"/>
                    <a:gd name="T43" fmla="*/ 49 h 63"/>
                    <a:gd name="T44" fmla="*/ 2 w 63"/>
                    <a:gd name="T45" fmla="*/ 43 h 63"/>
                    <a:gd name="T46" fmla="*/ 0 w 63"/>
                    <a:gd name="T47" fmla="*/ 40 h 63"/>
                    <a:gd name="T48" fmla="*/ 0 w 63"/>
                    <a:gd name="T49" fmla="*/ 32 h 63"/>
                    <a:gd name="T50" fmla="*/ 0 w 63"/>
                    <a:gd name="T51" fmla="*/ 26 h 63"/>
                    <a:gd name="T52" fmla="*/ 2 w 63"/>
                    <a:gd name="T53" fmla="*/ 20 h 63"/>
                    <a:gd name="T54" fmla="*/ 6 w 63"/>
                    <a:gd name="T55" fmla="*/ 14 h 63"/>
                    <a:gd name="T56" fmla="*/ 10 w 63"/>
                    <a:gd name="T57" fmla="*/ 10 h 63"/>
                    <a:gd name="T58" fmla="*/ 14 w 63"/>
                    <a:gd name="T59" fmla="*/ 6 h 63"/>
                    <a:gd name="T60" fmla="*/ 20 w 63"/>
                    <a:gd name="T61" fmla="*/ 2 h 63"/>
                    <a:gd name="T62" fmla="*/ 26 w 63"/>
                    <a:gd name="T63" fmla="*/ 0 h 63"/>
                    <a:gd name="T64" fmla="*/ 32 w 63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3"/>
                      </a:lnTo>
                      <a:lnTo>
                        <a:pt x="60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0" name="Freeform 43"/>
                <p:cNvSpPr>
                  <a:spLocks/>
                </p:cNvSpPr>
                <p:nvPr/>
              </p:nvSpPr>
              <p:spPr bwMode="auto">
                <a:xfrm>
                  <a:off x="3419" y="1441"/>
                  <a:ext cx="63" cy="63"/>
                </a:xfrm>
                <a:custGeom>
                  <a:avLst/>
                  <a:gdLst>
                    <a:gd name="T0" fmla="*/ 32 w 63"/>
                    <a:gd name="T1" fmla="*/ 0 h 63"/>
                    <a:gd name="T2" fmla="*/ 32 w 63"/>
                    <a:gd name="T3" fmla="*/ 0 h 63"/>
                    <a:gd name="T4" fmla="*/ 40 w 63"/>
                    <a:gd name="T5" fmla="*/ 0 h 63"/>
                    <a:gd name="T6" fmla="*/ 46 w 63"/>
                    <a:gd name="T7" fmla="*/ 2 h 63"/>
                    <a:gd name="T8" fmla="*/ 50 w 63"/>
                    <a:gd name="T9" fmla="*/ 6 h 63"/>
                    <a:gd name="T10" fmla="*/ 56 w 63"/>
                    <a:gd name="T11" fmla="*/ 10 h 63"/>
                    <a:gd name="T12" fmla="*/ 60 w 63"/>
                    <a:gd name="T13" fmla="*/ 14 h 63"/>
                    <a:gd name="T14" fmla="*/ 61 w 63"/>
                    <a:gd name="T15" fmla="*/ 20 h 63"/>
                    <a:gd name="T16" fmla="*/ 63 w 63"/>
                    <a:gd name="T17" fmla="*/ 26 h 63"/>
                    <a:gd name="T18" fmla="*/ 63 w 63"/>
                    <a:gd name="T19" fmla="*/ 32 h 63"/>
                    <a:gd name="T20" fmla="*/ 63 w 63"/>
                    <a:gd name="T21" fmla="*/ 40 h 63"/>
                    <a:gd name="T22" fmla="*/ 61 w 63"/>
                    <a:gd name="T23" fmla="*/ 43 h 63"/>
                    <a:gd name="T24" fmla="*/ 60 w 63"/>
                    <a:gd name="T25" fmla="*/ 49 h 63"/>
                    <a:gd name="T26" fmla="*/ 56 w 63"/>
                    <a:gd name="T27" fmla="*/ 55 h 63"/>
                    <a:gd name="T28" fmla="*/ 50 w 63"/>
                    <a:gd name="T29" fmla="*/ 59 h 63"/>
                    <a:gd name="T30" fmla="*/ 46 w 63"/>
                    <a:gd name="T31" fmla="*/ 61 h 63"/>
                    <a:gd name="T32" fmla="*/ 40 w 63"/>
                    <a:gd name="T33" fmla="*/ 63 h 63"/>
                    <a:gd name="T34" fmla="*/ 32 w 63"/>
                    <a:gd name="T35" fmla="*/ 63 h 63"/>
                    <a:gd name="T36" fmla="*/ 26 w 63"/>
                    <a:gd name="T37" fmla="*/ 63 h 63"/>
                    <a:gd name="T38" fmla="*/ 20 w 63"/>
                    <a:gd name="T39" fmla="*/ 61 h 63"/>
                    <a:gd name="T40" fmla="*/ 14 w 63"/>
                    <a:gd name="T41" fmla="*/ 59 h 63"/>
                    <a:gd name="T42" fmla="*/ 10 w 63"/>
                    <a:gd name="T43" fmla="*/ 55 h 63"/>
                    <a:gd name="T44" fmla="*/ 6 w 63"/>
                    <a:gd name="T45" fmla="*/ 49 h 63"/>
                    <a:gd name="T46" fmla="*/ 2 w 63"/>
                    <a:gd name="T47" fmla="*/ 43 h 63"/>
                    <a:gd name="T48" fmla="*/ 0 w 63"/>
                    <a:gd name="T49" fmla="*/ 40 h 63"/>
                    <a:gd name="T50" fmla="*/ 0 w 63"/>
                    <a:gd name="T51" fmla="*/ 32 h 63"/>
                    <a:gd name="T52" fmla="*/ 0 w 63"/>
                    <a:gd name="T53" fmla="*/ 26 h 63"/>
                    <a:gd name="T54" fmla="*/ 2 w 63"/>
                    <a:gd name="T55" fmla="*/ 20 h 63"/>
                    <a:gd name="T56" fmla="*/ 6 w 63"/>
                    <a:gd name="T57" fmla="*/ 14 h 63"/>
                    <a:gd name="T58" fmla="*/ 10 w 63"/>
                    <a:gd name="T59" fmla="*/ 10 h 63"/>
                    <a:gd name="T60" fmla="*/ 14 w 63"/>
                    <a:gd name="T61" fmla="*/ 6 h 63"/>
                    <a:gd name="T62" fmla="*/ 20 w 63"/>
                    <a:gd name="T63" fmla="*/ 2 h 63"/>
                    <a:gd name="T64" fmla="*/ 26 w 63"/>
                    <a:gd name="T65" fmla="*/ 0 h 63"/>
                    <a:gd name="T66" fmla="*/ 32 w 63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3"/>
                      </a:lnTo>
                      <a:lnTo>
                        <a:pt x="60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1" name="Freeform 44"/>
                <p:cNvSpPr>
                  <a:spLocks/>
                </p:cNvSpPr>
                <p:nvPr/>
              </p:nvSpPr>
              <p:spPr bwMode="auto">
                <a:xfrm>
                  <a:off x="3553" y="1614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40 w 65"/>
                    <a:gd name="T3" fmla="*/ 2 h 65"/>
                    <a:gd name="T4" fmla="*/ 46 w 65"/>
                    <a:gd name="T5" fmla="*/ 2 h 65"/>
                    <a:gd name="T6" fmla="*/ 50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4 h 65"/>
                    <a:gd name="T12" fmla="*/ 63 w 65"/>
                    <a:gd name="T13" fmla="*/ 20 h 65"/>
                    <a:gd name="T14" fmla="*/ 63 w 65"/>
                    <a:gd name="T15" fmla="*/ 26 h 65"/>
                    <a:gd name="T16" fmla="*/ 65 w 65"/>
                    <a:gd name="T17" fmla="*/ 34 h 65"/>
                    <a:gd name="T18" fmla="*/ 63 w 65"/>
                    <a:gd name="T19" fmla="*/ 40 h 65"/>
                    <a:gd name="T20" fmla="*/ 63 w 65"/>
                    <a:gd name="T21" fmla="*/ 46 h 65"/>
                    <a:gd name="T22" fmla="*/ 59 w 65"/>
                    <a:gd name="T23" fmla="*/ 52 h 65"/>
                    <a:gd name="T24" fmla="*/ 55 w 65"/>
                    <a:gd name="T25" fmla="*/ 56 h 65"/>
                    <a:gd name="T26" fmla="*/ 50 w 65"/>
                    <a:gd name="T27" fmla="*/ 59 h 65"/>
                    <a:gd name="T28" fmla="*/ 46 w 65"/>
                    <a:gd name="T29" fmla="*/ 63 h 65"/>
                    <a:gd name="T30" fmla="*/ 40 w 65"/>
                    <a:gd name="T31" fmla="*/ 63 h 65"/>
                    <a:gd name="T32" fmla="*/ 32 w 65"/>
                    <a:gd name="T33" fmla="*/ 65 h 65"/>
                    <a:gd name="T34" fmla="*/ 26 w 65"/>
                    <a:gd name="T35" fmla="*/ 63 h 65"/>
                    <a:gd name="T36" fmla="*/ 20 w 65"/>
                    <a:gd name="T37" fmla="*/ 63 h 65"/>
                    <a:gd name="T38" fmla="*/ 14 w 65"/>
                    <a:gd name="T39" fmla="*/ 59 h 65"/>
                    <a:gd name="T40" fmla="*/ 10 w 65"/>
                    <a:gd name="T41" fmla="*/ 56 h 65"/>
                    <a:gd name="T42" fmla="*/ 6 w 65"/>
                    <a:gd name="T43" fmla="*/ 52 h 65"/>
                    <a:gd name="T44" fmla="*/ 2 w 65"/>
                    <a:gd name="T45" fmla="*/ 46 h 65"/>
                    <a:gd name="T46" fmla="*/ 0 w 65"/>
                    <a:gd name="T47" fmla="*/ 40 h 65"/>
                    <a:gd name="T48" fmla="*/ 0 w 65"/>
                    <a:gd name="T49" fmla="*/ 34 h 65"/>
                    <a:gd name="T50" fmla="*/ 0 w 65"/>
                    <a:gd name="T51" fmla="*/ 26 h 65"/>
                    <a:gd name="T52" fmla="*/ 2 w 65"/>
                    <a:gd name="T53" fmla="*/ 20 h 65"/>
                    <a:gd name="T54" fmla="*/ 6 w 65"/>
                    <a:gd name="T55" fmla="*/ 14 h 65"/>
                    <a:gd name="T56" fmla="*/ 10 w 65"/>
                    <a:gd name="T57" fmla="*/ 10 h 65"/>
                    <a:gd name="T58" fmla="*/ 14 w 65"/>
                    <a:gd name="T59" fmla="*/ 6 h 65"/>
                    <a:gd name="T60" fmla="*/ 20 w 65"/>
                    <a:gd name="T61" fmla="*/ 2 h 65"/>
                    <a:gd name="T62" fmla="*/ 26 w 65"/>
                    <a:gd name="T63" fmla="*/ 2 h 65"/>
                    <a:gd name="T64" fmla="*/ 32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2" y="0"/>
                      </a:move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0" y="59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2" name="Freeform 45"/>
                <p:cNvSpPr>
                  <a:spLocks/>
                </p:cNvSpPr>
                <p:nvPr/>
              </p:nvSpPr>
              <p:spPr bwMode="auto">
                <a:xfrm>
                  <a:off x="3553" y="1614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32 w 65"/>
                    <a:gd name="T3" fmla="*/ 0 h 65"/>
                    <a:gd name="T4" fmla="*/ 40 w 65"/>
                    <a:gd name="T5" fmla="*/ 2 h 65"/>
                    <a:gd name="T6" fmla="*/ 46 w 65"/>
                    <a:gd name="T7" fmla="*/ 2 h 65"/>
                    <a:gd name="T8" fmla="*/ 50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4 h 65"/>
                    <a:gd name="T14" fmla="*/ 63 w 65"/>
                    <a:gd name="T15" fmla="*/ 20 h 65"/>
                    <a:gd name="T16" fmla="*/ 63 w 65"/>
                    <a:gd name="T17" fmla="*/ 26 h 65"/>
                    <a:gd name="T18" fmla="*/ 65 w 65"/>
                    <a:gd name="T19" fmla="*/ 34 h 65"/>
                    <a:gd name="T20" fmla="*/ 63 w 65"/>
                    <a:gd name="T21" fmla="*/ 40 h 65"/>
                    <a:gd name="T22" fmla="*/ 63 w 65"/>
                    <a:gd name="T23" fmla="*/ 46 h 65"/>
                    <a:gd name="T24" fmla="*/ 59 w 65"/>
                    <a:gd name="T25" fmla="*/ 52 h 65"/>
                    <a:gd name="T26" fmla="*/ 55 w 65"/>
                    <a:gd name="T27" fmla="*/ 56 h 65"/>
                    <a:gd name="T28" fmla="*/ 50 w 65"/>
                    <a:gd name="T29" fmla="*/ 59 h 65"/>
                    <a:gd name="T30" fmla="*/ 46 w 65"/>
                    <a:gd name="T31" fmla="*/ 63 h 65"/>
                    <a:gd name="T32" fmla="*/ 40 w 65"/>
                    <a:gd name="T33" fmla="*/ 63 h 65"/>
                    <a:gd name="T34" fmla="*/ 32 w 65"/>
                    <a:gd name="T35" fmla="*/ 65 h 65"/>
                    <a:gd name="T36" fmla="*/ 26 w 65"/>
                    <a:gd name="T37" fmla="*/ 63 h 65"/>
                    <a:gd name="T38" fmla="*/ 20 w 65"/>
                    <a:gd name="T39" fmla="*/ 63 h 65"/>
                    <a:gd name="T40" fmla="*/ 14 w 65"/>
                    <a:gd name="T41" fmla="*/ 59 h 65"/>
                    <a:gd name="T42" fmla="*/ 10 w 65"/>
                    <a:gd name="T43" fmla="*/ 56 h 65"/>
                    <a:gd name="T44" fmla="*/ 6 w 65"/>
                    <a:gd name="T45" fmla="*/ 52 h 65"/>
                    <a:gd name="T46" fmla="*/ 2 w 65"/>
                    <a:gd name="T47" fmla="*/ 46 h 65"/>
                    <a:gd name="T48" fmla="*/ 0 w 65"/>
                    <a:gd name="T49" fmla="*/ 40 h 65"/>
                    <a:gd name="T50" fmla="*/ 0 w 65"/>
                    <a:gd name="T51" fmla="*/ 34 h 65"/>
                    <a:gd name="T52" fmla="*/ 0 w 65"/>
                    <a:gd name="T53" fmla="*/ 26 h 65"/>
                    <a:gd name="T54" fmla="*/ 2 w 65"/>
                    <a:gd name="T55" fmla="*/ 20 h 65"/>
                    <a:gd name="T56" fmla="*/ 6 w 65"/>
                    <a:gd name="T57" fmla="*/ 14 h 65"/>
                    <a:gd name="T58" fmla="*/ 10 w 65"/>
                    <a:gd name="T59" fmla="*/ 10 h 65"/>
                    <a:gd name="T60" fmla="*/ 14 w 65"/>
                    <a:gd name="T61" fmla="*/ 6 h 65"/>
                    <a:gd name="T62" fmla="*/ 20 w 65"/>
                    <a:gd name="T63" fmla="*/ 2 h 65"/>
                    <a:gd name="T64" fmla="*/ 26 w 65"/>
                    <a:gd name="T65" fmla="*/ 2 h 65"/>
                    <a:gd name="T66" fmla="*/ 32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0" y="59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3" name="Freeform 46"/>
                <p:cNvSpPr>
                  <a:spLocks/>
                </p:cNvSpPr>
                <p:nvPr/>
              </p:nvSpPr>
              <p:spPr bwMode="auto">
                <a:xfrm>
                  <a:off x="3144" y="1605"/>
                  <a:ext cx="65" cy="63"/>
                </a:xfrm>
                <a:custGeom>
                  <a:avLst/>
                  <a:gdLst>
                    <a:gd name="T0" fmla="*/ 33 w 65"/>
                    <a:gd name="T1" fmla="*/ 0 h 63"/>
                    <a:gd name="T2" fmla="*/ 39 w 65"/>
                    <a:gd name="T3" fmla="*/ 0 h 63"/>
                    <a:gd name="T4" fmla="*/ 45 w 65"/>
                    <a:gd name="T5" fmla="*/ 2 h 63"/>
                    <a:gd name="T6" fmla="*/ 51 w 65"/>
                    <a:gd name="T7" fmla="*/ 3 h 63"/>
                    <a:gd name="T8" fmla="*/ 55 w 65"/>
                    <a:gd name="T9" fmla="*/ 7 h 63"/>
                    <a:gd name="T10" fmla="*/ 59 w 65"/>
                    <a:gd name="T11" fmla="*/ 13 h 63"/>
                    <a:gd name="T12" fmla="*/ 63 w 65"/>
                    <a:gd name="T13" fmla="*/ 17 h 63"/>
                    <a:gd name="T14" fmla="*/ 63 w 65"/>
                    <a:gd name="T15" fmla="*/ 25 h 63"/>
                    <a:gd name="T16" fmla="*/ 65 w 65"/>
                    <a:gd name="T17" fmla="*/ 31 h 63"/>
                    <a:gd name="T18" fmla="*/ 63 w 65"/>
                    <a:gd name="T19" fmla="*/ 37 h 63"/>
                    <a:gd name="T20" fmla="*/ 63 w 65"/>
                    <a:gd name="T21" fmla="*/ 43 h 63"/>
                    <a:gd name="T22" fmla="*/ 59 w 65"/>
                    <a:gd name="T23" fmla="*/ 49 h 63"/>
                    <a:gd name="T24" fmla="*/ 55 w 65"/>
                    <a:gd name="T25" fmla="*/ 53 h 63"/>
                    <a:gd name="T26" fmla="*/ 51 w 65"/>
                    <a:gd name="T27" fmla="*/ 57 h 63"/>
                    <a:gd name="T28" fmla="*/ 45 w 65"/>
                    <a:gd name="T29" fmla="*/ 61 h 63"/>
                    <a:gd name="T30" fmla="*/ 39 w 65"/>
                    <a:gd name="T31" fmla="*/ 63 h 63"/>
                    <a:gd name="T32" fmla="*/ 33 w 65"/>
                    <a:gd name="T33" fmla="*/ 63 h 63"/>
                    <a:gd name="T34" fmla="*/ 25 w 65"/>
                    <a:gd name="T35" fmla="*/ 63 h 63"/>
                    <a:gd name="T36" fmla="*/ 19 w 65"/>
                    <a:gd name="T37" fmla="*/ 61 h 63"/>
                    <a:gd name="T38" fmla="*/ 14 w 65"/>
                    <a:gd name="T39" fmla="*/ 57 h 63"/>
                    <a:gd name="T40" fmla="*/ 10 w 65"/>
                    <a:gd name="T41" fmla="*/ 53 h 63"/>
                    <a:gd name="T42" fmla="*/ 6 w 65"/>
                    <a:gd name="T43" fmla="*/ 49 h 63"/>
                    <a:gd name="T44" fmla="*/ 2 w 65"/>
                    <a:gd name="T45" fmla="*/ 43 h 63"/>
                    <a:gd name="T46" fmla="*/ 2 w 65"/>
                    <a:gd name="T47" fmla="*/ 37 h 63"/>
                    <a:gd name="T48" fmla="*/ 0 w 65"/>
                    <a:gd name="T49" fmla="*/ 31 h 63"/>
                    <a:gd name="T50" fmla="*/ 2 w 65"/>
                    <a:gd name="T51" fmla="*/ 25 h 63"/>
                    <a:gd name="T52" fmla="*/ 2 w 65"/>
                    <a:gd name="T53" fmla="*/ 17 h 63"/>
                    <a:gd name="T54" fmla="*/ 6 w 65"/>
                    <a:gd name="T55" fmla="*/ 13 h 63"/>
                    <a:gd name="T56" fmla="*/ 10 w 65"/>
                    <a:gd name="T57" fmla="*/ 7 h 63"/>
                    <a:gd name="T58" fmla="*/ 14 w 65"/>
                    <a:gd name="T59" fmla="*/ 3 h 63"/>
                    <a:gd name="T60" fmla="*/ 19 w 65"/>
                    <a:gd name="T61" fmla="*/ 2 h 63"/>
                    <a:gd name="T62" fmla="*/ 25 w 65"/>
                    <a:gd name="T63" fmla="*/ 0 h 63"/>
                    <a:gd name="T64" fmla="*/ 33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3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3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7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7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3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4" name="Freeform 47"/>
                <p:cNvSpPr>
                  <a:spLocks/>
                </p:cNvSpPr>
                <p:nvPr/>
              </p:nvSpPr>
              <p:spPr bwMode="auto">
                <a:xfrm>
                  <a:off x="3144" y="1605"/>
                  <a:ext cx="65" cy="63"/>
                </a:xfrm>
                <a:custGeom>
                  <a:avLst/>
                  <a:gdLst>
                    <a:gd name="T0" fmla="*/ 33 w 65"/>
                    <a:gd name="T1" fmla="*/ 0 h 63"/>
                    <a:gd name="T2" fmla="*/ 33 w 65"/>
                    <a:gd name="T3" fmla="*/ 0 h 63"/>
                    <a:gd name="T4" fmla="*/ 39 w 65"/>
                    <a:gd name="T5" fmla="*/ 0 h 63"/>
                    <a:gd name="T6" fmla="*/ 45 w 65"/>
                    <a:gd name="T7" fmla="*/ 2 h 63"/>
                    <a:gd name="T8" fmla="*/ 51 w 65"/>
                    <a:gd name="T9" fmla="*/ 3 h 63"/>
                    <a:gd name="T10" fmla="*/ 55 w 65"/>
                    <a:gd name="T11" fmla="*/ 7 h 63"/>
                    <a:gd name="T12" fmla="*/ 59 w 65"/>
                    <a:gd name="T13" fmla="*/ 13 h 63"/>
                    <a:gd name="T14" fmla="*/ 63 w 65"/>
                    <a:gd name="T15" fmla="*/ 17 h 63"/>
                    <a:gd name="T16" fmla="*/ 63 w 65"/>
                    <a:gd name="T17" fmla="*/ 25 h 63"/>
                    <a:gd name="T18" fmla="*/ 65 w 65"/>
                    <a:gd name="T19" fmla="*/ 31 h 63"/>
                    <a:gd name="T20" fmla="*/ 63 w 65"/>
                    <a:gd name="T21" fmla="*/ 37 h 63"/>
                    <a:gd name="T22" fmla="*/ 63 w 65"/>
                    <a:gd name="T23" fmla="*/ 43 h 63"/>
                    <a:gd name="T24" fmla="*/ 59 w 65"/>
                    <a:gd name="T25" fmla="*/ 49 h 63"/>
                    <a:gd name="T26" fmla="*/ 55 w 65"/>
                    <a:gd name="T27" fmla="*/ 53 h 63"/>
                    <a:gd name="T28" fmla="*/ 51 w 65"/>
                    <a:gd name="T29" fmla="*/ 57 h 63"/>
                    <a:gd name="T30" fmla="*/ 45 w 65"/>
                    <a:gd name="T31" fmla="*/ 61 h 63"/>
                    <a:gd name="T32" fmla="*/ 39 w 65"/>
                    <a:gd name="T33" fmla="*/ 63 h 63"/>
                    <a:gd name="T34" fmla="*/ 33 w 65"/>
                    <a:gd name="T35" fmla="*/ 63 h 63"/>
                    <a:gd name="T36" fmla="*/ 25 w 65"/>
                    <a:gd name="T37" fmla="*/ 63 h 63"/>
                    <a:gd name="T38" fmla="*/ 19 w 65"/>
                    <a:gd name="T39" fmla="*/ 61 h 63"/>
                    <a:gd name="T40" fmla="*/ 14 w 65"/>
                    <a:gd name="T41" fmla="*/ 57 h 63"/>
                    <a:gd name="T42" fmla="*/ 10 w 65"/>
                    <a:gd name="T43" fmla="*/ 53 h 63"/>
                    <a:gd name="T44" fmla="*/ 6 w 65"/>
                    <a:gd name="T45" fmla="*/ 49 h 63"/>
                    <a:gd name="T46" fmla="*/ 2 w 65"/>
                    <a:gd name="T47" fmla="*/ 43 h 63"/>
                    <a:gd name="T48" fmla="*/ 2 w 65"/>
                    <a:gd name="T49" fmla="*/ 37 h 63"/>
                    <a:gd name="T50" fmla="*/ 0 w 65"/>
                    <a:gd name="T51" fmla="*/ 31 h 63"/>
                    <a:gd name="T52" fmla="*/ 2 w 65"/>
                    <a:gd name="T53" fmla="*/ 25 h 63"/>
                    <a:gd name="T54" fmla="*/ 2 w 65"/>
                    <a:gd name="T55" fmla="*/ 17 h 63"/>
                    <a:gd name="T56" fmla="*/ 6 w 65"/>
                    <a:gd name="T57" fmla="*/ 13 h 63"/>
                    <a:gd name="T58" fmla="*/ 10 w 65"/>
                    <a:gd name="T59" fmla="*/ 7 h 63"/>
                    <a:gd name="T60" fmla="*/ 14 w 65"/>
                    <a:gd name="T61" fmla="*/ 3 h 63"/>
                    <a:gd name="T62" fmla="*/ 19 w 65"/>
                    <a:gd name="T63" fmla="*/ 2 h 63"/>
                    <a:gd name="T64" fmla="*/ 25 w 65"/>
                    <a:gd name="T65" fmla="*/ 0 h 63"/>
                    <a:gd name="T66" fmla="*/ 33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3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7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7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3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5" name="Freeform 48"/>
                <p:cNvSpPr>
                  <a:spLocks/>
                </p:cNvSpPr>
                <p:nvPr/>
              </p:nvSpPr>
              <p:spPr bwMode="auto">
                <a:xfrm>
                  <a:off x="3246" y="1605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2 w 65"/>
                    <a:gd name="T3" fmla="*/ 25 h 63"/>
                    <a:gd name="T4" fmla="*/ 2 w 65"/>
                    <a:gd name="T5" fmla="*/ 19 h 63"/>
                    <a:gd name="T6" fmla="*/ 6 w 65"/>
                    <a:gd name="T7" fmla="*/ 13 h 63"/>
                    <a:gd name="T8" fmla="*/ 10 w 65"/>
                    <a:gd name="T9" fmla="*/ 7 h 63"/>
                    <a:gd name="T10" fmla="*/ 16 w 65"/>
                    <a:gd name="T11" fmla="*/ 3 h 63"/>
                    <a:gd name="T12" fmla="*/ 20 w 65"/>
                    <a:gd name="T13" fmla="*/ 2 h 63"/>
                    <a:gd name="T14" fmla="*/ 26 w 65"/>
                    <a:gd name="T15" fmla="*/ 0 h 63"/>
                    <a:gd name="T16" fmla="*/ 34 w 65"/>
                    <a:gd name="T17" fmla="*/ 0 h 63"/>
                    <a:gd name="T18" fmla="*/ 40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3 h 63"/>
                    <a:gd name="T24" fmla="*/ 55 w 65"/>
                    <a:gd name="T25" fmla="*/ 7 h 63"/>
                    <a:gd name="T26" fmla="*/ 59 w 65"/>
                    <a:gd name="T27" fmla="*/ 13 h 63"/>
                    <a:gd name="T28" fmla="*/ 63 w 65"/>
                    <a:gd name="T29" fmla="*/ 19 h 63"/>
                    <a:gd name="T30" fmla="*/ 65 w 65"/>
                    <a:gd name="T31" fmla="*/ 25 h 63"/>
                    <a:gd name="T32" fmla="*/ 65 w 65"/>
                    <a:gd name="T33" fmla="*/ 31 h 63"/>
                    <a:gd name="T34" fmla="*/ 65 w 65"/>
                    <a:gd name="T35" fmla="*/ 37 h 63"/>
                    <a:gd name="T36" fmla="*/ 63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3 h 63"/>
                    <a:gd name="T42" fmla="*/ 51 w 65"/>
                    <a:gd name="T43" fmla="*/ 57 h 63"/>
                    <a:gd name="T44" fmla="*/ 45 w 65"/>
                    <a:gd name="T45" fmla="*/ 61 h 63"/>
                    <a:gd name="T46" fmla="*/ 40 w 65"/>
                    <a:gd name="T47" fmla="*/ 63 h 63"/>
                    <a:gd name="T48" fmla="*/ 34 w 65"/>
                    <a:gd name="T49" fmla="*/ 63 h 63"/>
                    <a:gd name="T50" fmla="*/ 26 w 65"/>
                    <a:gd name="T51" fmla="*/ 63 h 63"/>
                    <a:gd name="T52" fmla="*/ 20 w 65"/>
                    <a:gd name="T53" fmla="*/ 61 h 63"/>
                    <a:gd name="T54" fmla="*/ 16 w 65"/>
                    <a:gd name="T55" fmla="*/ 57 h 63"/>
                    <a:gd name="T56" fmla="*/ 10 w 65"/>
                    <a:gd name="T57" fmla="*/ 53 h 63"/>
                    <a:gd name="T58" fmla="*/ 6 w 65"/>
                    <a:gd name="T59" fmla="*/ 49 h 63"/>
                    <a:gd name="T60" fmla="*/ 2 w 65"/>
                    <a:gd name="T61" fmla="*/ 43 h 63"/>
                    <a:gd name="T62" fmla="*/ 2 w 65"/>
                    <a:gd name="T63" fmla="*/ 37 h 63"/>
                    <a:gd name="T64" fmla="*/ 0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1"/>
                      </a:move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6" y="3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3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6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6" name="Freeform 49"/>
                <p:cNvSpPr>
                  <a:spLocks/>
                </p:cNvSpPr>
                <p:nvPr/>
              </p:nvSpPr>
              <p:spPr bwMode="auto">
                <a:xfrm>
                  <a:off x="3246" y="1605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31 h 63"/>
                    <a:gd name="T4" fmla="*/ 2 w 65"/>
                    <a:gd name="T5" fmla="*/ 25 h 63"/>
                    <a:gd name="T6" fmla="*/ 2 w 65"/>
                    <a:gd name="T7" fmla="*/ 19 h 63"/>
                    <a:gd name="T8" fmla="*/ 6 w 65"/>
                    <a:gd name="T9" fmla="*/ 13 h 63"/>
                    <a:gd name="T10" fmla="*/ 10 w 65"/>
                    <a:gd name="T11" fmla="*/ 7 h 63"/>
                    <a:gd name="T12" fmla="*/ 16 w 65"/>
                    <a:gd name="T13" fmla="*/ 3 h 63"/>
                    <a:gd name="T14" fmla="*/ 20 w 65"/>
                    <a:gd name="T15" fmla="*/ 2 h 63"/>
                    <a:gd name="T16" fmla="*/ 26 w 65"/>
                    <a:gd name="T17" fmla="*/ 0 h 63"/>
                    <a:gd name="T18" fmla="*/ 34 w 65"/>
                    <a:gd name="T19" fmla="*/ 0 h 63"/>
                    <a:gd name="T20" fmla="*/ 40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3 h 63"/>
                    <a:gd name="T26" fmla="*/ 55 w 65"/>
                    <a:gd name="T27" fmla="*/ 7 h 63"/>
                    <a:gd name="T28" fmla="*/ 59 w 65"/>
                    <a:gd name="T29" fmla="*/ 13 h 63"/>
                    <a:gd name="T30" fmla="*/ 63 w 65"/>
                    <a:gd name="T31" fmla="*/ 19 h 63"/>
                    <a:gd name="T32" fmla="*/ 65 w 65"/>
                    <a:gd name="T33" fmla="*/ 25 h 63"/>
                    <a:gd name="T34" fmla="*/ 65 w 65"/>
                    <a:gd name="T35" fmla="*/ 31 h 63"/>
                    <a:gd name="T36" fmla="*/ 65 w 65"/>
                    <a:gd name="T37" fmla="*/ 37 h 63"/>
                    <a:gd name="T38" fmla="*/ 63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3 h 63"/>
                    <a:gd name="T44" fmla="*/ 51 w 65"/>
                    <a:gd name="T45" fmla="*/ 57 h 63"/>
                    <a:gd name="T46" fmla="*/ 45 w 65"/>
                    <a:gd name="T47" fmla="*/ 61 h 63"/>
                    <a:gd name="T48" fmla="*/ 40 w 65"/>
                    <a:gd name="T49" fmla="*/ 63 h 63"/>
                    <a:gd name="T50" fmla="*/ 34 w 65"/>
                    <a:gd name="T51" fmla="*/ 63 h 63"/>
                    <a:gd name="T52" fmla="*/ 26 w 65"/>
                    <a:gd name="T53" fmla="*/ 63 h 63"/>
                    <a:gd name="T54" fmla="*/ 20 w 65"/>
                    <a:gd name="T55" fmla="*/ 61 h 63"/>
                    <a:gd name="T56" fmla="*/ 16 w 65"/>
                    <a:gd name="T57" fmla="*/ 57 h 63"/>
                    <a:gd name="T58" fmla="*/ 10 w 65"/>
                    <a:gd name="T59" fmla="*/ 53 h 63"/>
                    <a:gd name="T60" fmla="*/ 6 w 65"/>
                    <a:gd name="T61" fmla="*/ 49 h 63"/>
                    <a:gd name="T62" fmla="*/ 2 w 65"/>
                    <a:gd name="T63" fmla="*/ 43 h 63"/>
                    <a:gd name="T64" fmla="*/ 2 w 65"/>
                    <a:gd name="T65" fmla="*/ 37 h 63"/>
                    <a:gd name="T66" fmla="*/ 0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6" y="3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3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6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7" name="Freeform 50"/>
                <p:cNvSpPr>
                  <a:spLocks/>
                </p:cNvSpPr>
                <p:nvPr/>
              </p:nvSpPr>
              <p:spPr bwMode="auto">
                <a:xfrm>
                  <a:off x="3323" y="1608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3 w 65"/>
                    <a:gd name="T3" fmla="*/ 40 h 65"/>
                    <a:gd name="T4" fmla="*/ 61 w 65"/>
                    <a:gd name="T5" fmla="*/ 46 h 65"/>
                    <a:gd name="T6" fmla="*/ 59 w 65"/>
                    <a:gd name="T7" fmla="*/ 52 h 65"/>
                    <a:gd name="T8" fmla="*/ 55 w 65"/>
                    <a:gd name="T9" fmla="*/ 56 h 65"/>
                    <a:gd name="T10" fmla="*/ 51 w 65"/>
                    <a:gd name="T11" fmla="*/ 60 h 65"/>
                    <a:gd name="T12" fmla="*/ 45 w 65"/>
                    <a:gd name="T13" fmla="*/ 63 h 65"/>
                    <a:gd name="T14" fmla="*/ 39 w 65"/>
                    <a:gd name="T15" fmla="*/ 65 h 65"/>
                    <a:gd name="T16" fmla="*/ 31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4 w 65"/>
                    <a:gd name="T23" fmla="*/ 60 h 65"/>
                    <a:gd name="T24" fmla="*/ 10 w 65"/>
                    <a:gd name="T25" fmla="*/ 56 h 65"/>
                    <a:gd name="T26" fmla="*/ 6 w 65"/>
                    <a:gd name="T27" fmla="*/ 52 h 65"/>
                    <a:gd name="T28" fmla="*/ 2 w 65"/>
                    <a:gd name="T29" fmla="*/ 46 h 65"/>
                    <a:gd name="T30" fmla="*/ 0 w 65"/>
                    <a:gd name="T31" fmla="*/ 40 h 65"/>
                    <a:gd name="T32" fmla="*/ 0 w 65"/>
                    <a:gd name="T33" fmla="*/ 34 h 65"/>
                    <a:gd name="T34" fmla="*/ 0 w 65"/>
                    <a:gd name="T35" fmla="*/ 26 h 65"/>
                    <a:gd name="T36" fmla="*/ 2 w 65"/>
                    <a:gd name="T37" fmla="*/ 20 h 65"/>
                    <a:gd name="T38" fmla="*/ 6 w 65"/>
                    <a:gd name="T39" fmla="*/ 16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4 h 65"/>
                    <a:gd name="T46" fmla="*/ 26 w 65"/>
                    <a:gd name="T47" fmla="*/ 2 h 65"/>
                    <a:gd name="T48" fmla="*/ 31 w 65"/>
                    <a:gd name="T49" fmla="*/ 0 h 65"/>
                    <a:gd name="T50" fmla="*/ 39 w 65"/>
                    <a:gd name="T51" fmla="*/ 2 h 65"/>
                    <a:gd name="T52" fmla="*/ 45 w 65"/>
                    <a:gd name="T53" fmla="*/ 4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6 h 65"/>
                    <a:gd name="T60" fmla="*/ 61 w 65"/>
                    <a:gd name="T61" fmla="*/ 20 h 65"/>
                    <a:gd name="T62" fmla="*/ 63 w 65"/>
                    <a:gd name="T63" fmla="*/ 26 h 65"/>
                    <a:gd name="T64" fmla="*/ 65 w 65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4"/>
                      </a:move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8" name="Freeform 51"/>
                <p:cNvSpPr>
                  <a:spLocks/>
                </p:cNvSpPr>
                <p:nvPr/>
              </p:nvSpPr>
              <p:spPr bwMode="auto">
                <a:xfrm>
                  <a:off x="3323" y="1608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5 w 65"/>
                    <a:gd name="T3" fmla="*/ 34 h 65"/>
                    <a:gd name="T4" fmla="*/ 63 w 65"/>
                    <a:gd name="T5" fmla="*/ 40 h 65"/>
                    <a:gd name="T6" fmla="*/ 61 w 65"/>
                    <a:gd name="T7" fmla="*/ 46 h 65"/>
                    <a:gd name="T8" fmla="*/ 59 w 65"/>
                    <a:gd name="T9" fmla="*/ 52 h 65"/>
                    <a:gd name="T10" fmla="*/ 55 w 65"/>
                    <a:gd name="T11" fmla="*/ 56 h 65"/>
                    <a:gd name="T12" fmla="*/ 51 w 65"/>
                    <a:gd name="T13" fmla="*/ 60 h 65"/>
                    <a:gd name="T14" fmla="*/ 45 w 65"/>
                    <a:gd name="T15" fmla="*/ 63 h 65"/>
                    <a:gd name="T16" fmla="*/ 39 w 65"/>
                    <a:gd name="T17" fmla="*/ 65 h 65"/>
                    <a:gd name="T18" fmla="*/ 31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4 w 65"/>
                    <a:gd name="T25" fmla="*/ 60 h 65"/>
                    <a:gd name="T26" fmla="*/ 10 w 65"/>
                    <a:gd name="T27" fmla="*/ 56 h 65"/>
                    <a:gd name="T28" fmla="*/ 6 w 65"/>
                    <a:gd name="T29" fmla="*/ 52 h 65"/>
                    <a:gd name="T30" fmla="*/ 2 w 65"/>
                    <a:gd name="T31" fmla="*/ 46 h 65"/>
                    <a:gd name="T32" fmla="*/ 0 w 65"/>
                    <a:gd name="T33" fmla="*/ 40 h 65"/>
                    <a:gd name="T34" fmla="*/ 0 w 65"/>
                    <a:gd name="T35" fmla="*/ 34 h 65"/>
                    <a:gd name="T36" fmla="*/ 0 w 65"/>
                    <a:gd name="T37" fmla="*/ 26 h 65"/>
                    <a:gd name="T38" fmla="*/ 2 w 65"/>
                    <a:gd name="T39" fmla="*/ 20 h 65"/>
                    <a:gd name="T40" fmla="*/ 6 w 65"/>
                    <a:gd name="T41" fmla="*/ 16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4 h 65"/>
                    <a:gd name="T48" fmla="*/ 26 w 65"/>
                    <a:gd name="T49" fmla="*/ 2 h 65"/>
                    <a:gd name="T50" fmla="*/ 31 w 65"/>
                    <a:gd name="T51" fmla="*/ 0 h 65"/>
                    <a:gd name="T52" fmla="*/ 39 w 65"/>
                    <a:gd name="T53" fmla="*/ 2 h 65"/>
                    <a:gd name="T54" fmla="*/ 45 w 65"/>
                    <a:gd name="T55" fmla="*/ 4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6 h 65"/>
                    <a:gd name="T62" fmla="*/ 61 w 65"/>
                    <a:gd name="T63" fmla="*/ 20 h 65"/>
                    <a:gd name="T64" fmla="*/ 63 w 65"/>
                    <a:gd name="T65" fmla="*/ 26 h 65"/>
                    <a:gd name="T66" fmla="*/ 65 w 65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4"/>
                      </a:move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79" name="Freeform 52"/>
                <p:cNvSpPr>
                  <a:spLocks/>
                </p:cNvSpPr>
                <p:nvPr/>
              </p:nvSpPr>
              <p:spPr bwMode="auto">
                <a:xfrm>
                  <a:off x="3297" y="1451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2 w 65"/>
                    <a:gd name="T3" fmla="*/ 28 h 65"/>
                    <a:gd name="T4" fmla="*/ 4 w 65"/>
                    <a:gd name="T5" fmla="*/ 20 h 65"/>
                    <a:gd name="T6" fmla="*/ 6 w 65"/>
                    <a:gd name="T7" fmla="*/ 16 h 65"/>
                    <a:gd name="T8" fmla="*/ 10 w 65"/>
                    <a:gd name="T9" fmla="*/ 10 h 65"/>
                    <a:gd name="T10" fmla="*/ 14 w 65"/>
                    <a:gd name="T11" fmla="*/ 6 h 65"/>
                    <a:gd name="T12" fmla="*/ 20 w 65"/>
                    <a:gd name="T13" fmla="*/ 4 h 65"/>
                    <a:gd name="T14" fmla="*/ 26 w 65"/>
                    <a:gd name="T15" fmla="*/ 2 h 65"/>
                    <a:gd name="T16" fmla="*/ 34 w 65"/>
                    <a:gd name="T17" fmla="*/ 0 h 65"/>
                    <a:gd name="T18" fmla="*/ 40 w 65"/>
                    <a:gd name="T19" fmla="*/ 2 h 65"/>
                    <a:gd name="T20" fmla="*/ 46 w 65"/>
                    <a:gd name="T21" fmla="*/ 4 h 65"/>
                    <a:gd name="T22" fmla="*/ 52 w 65"/>
                    <a:gd name="T23" fmla="*/ 6 h 65"/>
                    <a:gd name="T24" fmla="*/ 55 w 65"/>
                    <a:gd name="T25" fmla="*/ 10 h 65"/>
                    <a:gd name="T26" fmla="*/ 59 w 65"/>
                    <a:gd name="T27" fmla="*/ 16 h 65"/>
                    <a:gd name="T28" fmla="*/ 63 w 65"/>
                    <a:gd name="T29" fmla="*/ 20 h 65"/>
                    <a:gd name="T30" fmla="*/ 65 w 65"/>
                    <a:gd name="T31" fmla="*/ 28 h 65"/>
                    <a:gd name="T32" fmla="*/ 65 w 65"/>
                    <a:gd name="T33" fmla="*/ 33 h 65"/>
                    <a:gd name="T34" fmla="*/ 65 w 65"/>
                    <a:gd name="T35" fmla="*/ 39 h 65"/>
                    <a:gd name="T36" fmla="*/ 63 w 65"/>
                    <a:gd name="T37" fmla="*/ 45 h 65"/>
                    <a:gd name="T38" fmla="*/ 59 w 65"/>
                    <a:gd name="T39" fmla="*/ 51 h 65"/>
                    <a:gd name="T40" fmla="*/ 55 w 65"/>
                    <a:gd name="T41" fmla="*/ 55 h 65"/>
                    <a:gd name="T42" fmla="*/ 52 w 65"/>
                    <a:gd name="T43" fmla="*/ 59 h 65"/>
                    <a:gd name="T44" fmla="*/ 46 w 65"/>
                    <a:gd name="T45" fmla="*/ 63 h 65"/>
                    <a:gd name="T46" fmla="*/ 40 w 65"/>
                    <a:gd name="T47" fmla="*/ 65 h 65"/>
                    <a:gd name="T48" fmla="*/ 34 w 65"/>
                    <a:gd name="T49" fmla="*/ 65 h 65"/>
                    <a:gd name="T50" fmla="*/ 26 w 65"/>
                    <a:gd name="T51" fmla="*/ 65 h 65"/>
                    <a:gd name="T52" fmla="*/ 20 w 65"/>
                    <a:gd name="T53" fmla="*/ 63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4 w 65"/>
                    <a:gd name="T61" fmla="*/ 45 h 65"/>
                    <a:gd name="T62" fmla="*/ 2 w 65"/>
                    <a:gd name="T63" fmla="*/ 39 h 65"/>
                    <a:gd name="T64" fmla="*/ 0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3"/>
                      </a:moveTo>
                      <a:lnTo>
                        <a:pt x="2" y="28"/>
                      </a:lnTo>
                      <a:lnTo>
                        <a:pt x="4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5" y="28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0" name="Freeform 53"/>
                <p:cNvSpPr>
                  <a:spLocks/>
                </p:cNvSpPr>
                <p:nvPr/>
              </p:nvSpPr>
              <p:spPr bwMode="auto">
                <a:xfrm>
                  <a:off x="3297" y="1451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33 h 65"/>
                    <a:gd name="T4" fmla="*/ 2 w 65"/>
                    <a:gd name="T5" fmla="*/ 28 h 65"/>
                    <a:gd name="T6" fmla="*/ 4 w 65"/>
                    <a:gd name="T7" fmla="*/ 20 h 65"/>
                    <a:gd name="T8" fmla="*/ 6 w 65"/>
                    <a:gd name="T9" fmla="*/ 16 h 65"/>
                    <a:gd name="T10" fmla="*/ 10 w 65"/>
                    <a:gd name="T11" fmla="*/ 10 h 65"/>
                    <a:gd name="T12" fmla="*/ 14 w 65"/>
                    <a:gd name="T13" fmla="*/ 6 h 65"/>
                    <a:gd name="T14" fmla="*/ 20 w 65"/>
                    <a:gd name="T15" fmla="*/ 4 h 65"/>
                    <a:gd name="T16" fmla="*/ 26 w 65"/>
                    <a:gd name="T17" fmla="*/ 2 h 65"/>
                    <a:gd name="T18" fmla="*/ 34 w 65"/>
                    <a:gd name="T19" fmla="*/ 0 h 65"/>
                    <a:gd name="T20" fmla="*/ 40 w 65"/>
                    <a:gd name="T21" fmla="*/ 2 h 65"/>
                    <a:gd name="T22" fmla="*/ 46 w 65"/>
                    <a:gd name="T23" fmla="*/ 4 h 65"/>
                    <a:gd name="T24" fmla="*/ 52 w 65"/>
                    <a:gd name="T25" fmla="*/ 6 h 65"/>
                    <a:gd name="T26" fmla="*/ 55 w 65"/>
                    <a:gd name="T27" fmla="*/ 10 h 65"/>
                    <a:gd name="T28" fmla="*/ 59 w 65"/>
                    <a:gd name="T29" fmla="*/ 16 h 65"/>
                    <a:gd name="T30" fmla="*/ 63 w 65"/>
                    <a:gd name="T31" fmla="*/ 20 h 65"/>
                    <a:gd name="T32" fmla="*/ 65 w 65"/>
                    <a:gd name="T33" fmla="*/ 28 h 65"/>
                    <a:gd name="T34" fmla="*/ 65 w 65"/>
                    <a:gd name="T35" fmla="*/ 33 h 65"/>
                    <a:gd name="T36" fmla="*/ 65 w 65"/>
                    <a:gd name="T37" fmla="*/ 39 h 65"/>
                    <a:gd name="T38" fmla="*/ 63 w 65"/>
                    <a:gd name="T39" fmla="*/ 45 h 65"/>
                    <a:gd name="T40" fmla="*/ 59 w 65"/>
                    <a:gd name="T41" fmla="*/ 51 h 65"/>
                    <a:gd name="T42" fmla="*/ 55 w 65"/>
                    <a:gd name="T43" fmla="*/ 55 h 65"/>
                    <a:gd name="T44" fmla="*/ 52 w 65"/>
                    <a:gd name="T45" fmla="*/ 59 h 65"/>
                    <a:gd name="T46" fmla="*/ 46 w 65"/>
                    <a:gd name="T47" fmla="*/ 63 h 65"/>
                    <a:gd name="T48" fmla="*/ 40 w 65"/>
                    <a:gd name="T49" fmla="*/ 65 h 65"/>
                    <a:gd name="T50" fmla="*/ 34 w 65"/>
                    <a:gd name="T51" fmla="*/ 65 h 65"/>
                    <a:gd name="T52" fmla="*/ 26 w 65"/>
                    <a:gd name="T53" fmla="*/ 65 h 65"/>
                    <a:gd name="T54" fmla="*/ 20 w 65"/>
                    <a:gd name="T55" fmla="*/ 63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4 w 65"/>
                    <a:gd name="T63" fmla="*/ 45 h 65"/>
                    <a:gd name="T64" fmla="*/ 2 w 65"/>
                    <a:gd name="T65" fmla="*/ 39 h 65"/>
                    <a:gd name="T66" fmla="*/ 0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2" y="28"/>
                      </a:lnTo>
                      <a:lnTo>
                        <a:pt x="4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5" y="28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1" name="Freeform 54"/>
                <p:cNvSpPr>
                  <a:spLocks/>
                </p:cNvSpPr>
                <p:nvPr/>
              </p:nvSpPr>
              <p:spPr bwMode="auto">
                <a:xfrm>
                  <a:off x="3221" y="1467"/>
                  <a:ext cx="63" cy="65"/>
                </a:xfrm>
                <a:custGeom>
                  <a:avLst/>
                  <a:gdLst>
                    <a:gd name="T0" fmla="*/ 63 w 63"/>
                    <a:gd name="T1" fmla="*/ 33 h 65"/>
                    <a:gd name="T2" fmla="*/ 63 w 63"/>
                    <a:gd name="T3" fmla="*/ 39 h 65"/>
                    <a:gd name="T4" fmla="*/ 61 w 63"/>
                    <a:gd name="T5" fmla="*/ 45 h 65"/>
                    <a:gd name="T6" fmla="*/ 57 w 63"/>
                    <a:gd name="T7" fmla="*/ 51 h 65"/>
                    <a:gd name="T8" fmla="*/ 55 w 63"/>
                    <a:gd name="T9" fmla="*/ 55 h 65"/>
                    <a:gd name="T10" fmla="*/ 49 w 63"/>
                    <a:gd name="T11" fmla="*/ 59 h 65"/>
                    <a:gd name="T12" fmla="*/ 43 w 63"/>
                    <a:gd name="T13" fmla="*/ 63 h 65"/>
                    <a:gd name="T14" fmla="*/ 37 w 63"/>
                    <a:gd name="T15" fmla="*/ 65 h 65"/>
                    <a:gd name="T16" fmla="*/ 31 w 63"/>
                    <a:gd name="T17" fmla="*/ 65 h 65"/>
                    <a:gd name="T18" fmla="*/ 25 w 63"/>
                    <a:gd name="T19" fmla="*/ 65 h 65"/>
                    <a:gd name="T20" fmla="*/ 19 w 63"/>
                    <a:gd name="T21" fmla="*/ 63 h 65"/>
                    <a:gd name="T22" fmla="*/ 13 w 63"/>
                    <a:gd name="T23" fmla="*/ 59 h 65"/>
                    <a:gd name="T24" fmla="*/ 7 w 63"/>
                    <a:gd name="T25" fmla="*/ 55 h 65"/>
                    <a:gd name="T26" fmla="*/ 5 w 63"/>
                    <a:gd name="T27" fmla="*/ 51 h 65"/>
                    <a:gd name="T28" fmla="*/ 2 w 63"/>
                    <a:gd name="T29" fmla="*/ 45 h 65"/>
                    <a:gd name="T30" fmla="*/ 0 w 63"/>
                    <a:gd name="T31" fmla="*/ 39 h 65"/>
                    <a:gd name="T32" fmla="*/ 0 w 63"/>
                    <a:gd name="T33" fmla="*/ 33 h 65"/>
                    <a:gd name="T34" fmla="*/ 0 w 63"/>
                    <a:gd name="T35" fmla="*/ 25 h 65"/>
                    <a:gd name="T36" fmla="*/ 2 w 63"/>
                    <a:gd name="T37" fmla="*/ 19 h 65"/>
                    <a:gd name="T38" fmla="*/ 5 w 63"/>
                    <a:gd name="T39" fmla="*/ 14 h 65"/>
                    <a:gd name="T40" fmla="*/ 7 w 63"/>
                    <a:gd name="T41" fmla="*/ 10 h 65"/>
                    <a:gd name="T42" fmla="*/ 13 w 63"/>
                    <a:gd name="T43" fmla="*/ 6 h 65"/>
                    <a:gd name="T44" fmla="*/ 19 w 63"/>
                    <a:gd name="T45" fmla="*/ 4 h 65"/>
                    <a:gd name="T46" fmla="*/ 25 w 63"/>
                    <a:gd name="T47" fmla="*/ 2 h 65"/>
                    <a:gd name="T48" fmla="*/ 31 w 63"/>
                    <a:gd name="T49" fmla="*/ 0 h 65"/>
                    <a:gd name="T50" fmla="*/ 37 w 63"/>
                    <a:gd name="T51" fmla="*/ 2 h 65"/>
                    <a:gd name="T52" fmla="*/ 43 w 63"/>
                    <a:gd name="T53" fmla="*/ 4 h 65"/>
                    <a:gd name="T54" fmla="*/ 49 w 63"/>
                    <a:gd name="T55" fmla="*/ 6 h 65"/>
                    <a:gd name="T56" fmla="*/ 55 w 63"/>
                    <a:gd name="T57" fmla="*/ 10 h 65"/>
                    <a:gd name="T58" fmla="*/ 57 w 63"/>
                    <a:gd name="T59" fmla="*/ 14 h 65"/>
                    <a:gd name="T60" fmla="*/ 61 w 63"/>
                    <a:gd name="T61" fmla="*/ 19 h 65"/>
                    <a:gd name="T62" fmla="*/ 63 w 63"/>
                    <a:gd name="T63" fmla="*/ 25 h 65"/>
                    <a:gd name="T64" fmla="*/ 63 w 63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3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7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7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2" name="Freeform 55"/>
                <p:cNvSpPr>
                  <a:spLocks/>
                </p:cNvSpPr>
                <p:nvPr/>
              </p:nvSpPr>
              <p:spPr bwMode="auto">
                <a:xfrm>
                  <a:off x="3221" y="1467"/>
                  <a:ext cx="63" cy="65"/>
                </a:xfrm>
                <a:custGeom>
                  <a:avLst/>
                  <a:gdLst>
                    <a:gd name="T0" fmla="*/ 63 w 63"/>
                    <a:gd name="T1" fmla="*/ 33 h 65"/>
                    <a:gd name="T2" fmla="*/ 63 w 63"/>
                    <a:gd name="T3" fmla="*/ 33 h 65"/>
                    <a:gd name="T4" fmla="*/ 63 w 63"/>
                    <a:gd name="T5" fmla="*/ 39 h 65"/>
                    <a:gd name="T6" fmla="*/ 61 w 63"/>
                    <a:gd name="T7" fmla="*/ 45 h 65"/>
                    <a:gd name="T8" fmla="*/ 57 w 63"/>
                    <a:gd name="T9" fmla="*/ 51 h 65"/>
                    <a:gd name="T10" fmla="*/ 55 w 63"/>
                    <a:gd name="T11" fmla="*/ 55 h 65"/>
                    <a:gd name="T12" fmla="*/ 49 w 63"/>
                    <a:gd name="T13" fmla="*/ 59 h 65"/>
                    <a:gd name="T14" fmla="*/ 43 w 63"/>
                    <a:gd name="T15" fmla="*/ 63 h 65"/>
                    <a:gd name="T16" fmla="*/ 37 w 63"/>
                    <a:gd name="T17" fmla="*/ 65 h 65"/>
                    <a:gd name="T18" fmla="*/ 31 w 63"/>
                    <a:gd name="T19" fmla="*/ 65 h 65"/>
                    <a:gd name="T20" fmla="*/ 25 w 63"/>
                    <a:gd name="T21" fmla="*/ 65 h 65"/>
                    <a:gd name="T22" fmla="*/ 19 w 63"/>
                    <a:gd name="T23" fmla="*/ 63 h 65"/>
                    <a:gd name="T24" fmla="*/ 13 w 63"/>
                    <a:gd name="T25" fmla="*/ 59 h 65"/>
                    <a:gd name="T26" fmla="*/ 7 w 63"/>
                    <a:gd name="T27" fmla="*/ 55 h 65"/>
                    <a:gd name="T28" fmla="*/ 5 w 63"/>
                    <a:gd name="T29" fmla="*/ 51 h 65"/>
                    <a:gd name="T30" fmla="*/ 2 w 63"/>
                    <a:gd name="T31" fmla="*/ 45 h 65"/>
                    <a:gd name="T32" fmla="*/ 0 w 63"/>
                    <a:gd name="T33" fmla="*/ 39 h 65"/>
                    <a:gd name="T34" fmla="*/ 0 w 63"/>
                    <a:gd name="T35" fmla="*/ 33 h 65"/>
                    <a:gd name="T36" fmla="*/ 0 w 63"/>
                    <a:gd name="T37" fmla="*/ 25 h 65"/>
                    <a:gd name="T38" fmla="*/ 2 w 63"/>
                    <a:gd name="T39" fmla="*/ 19 h 65"/>
                    <a:gd name="T40" fmla="*/ 5 w 63"/>
                    <a:gd name="T41" fmla="*/ 14 h 65"/>
                    <a:gd name="T42" fmla="*/ 7 w 63"/>
                    <a:gd name="T43" fmla="*/ 10 h 65"/>
                    <a:gd name="T44" fmla="*/ 13 w 63"/>
                    <a:gd name="T45" fmla="*/ 6 h 65"/>
                    <a:gd name="T46" fmla="*/ 19 w 63"/>
                    <a:gd name="T47" fmla="*/ 4 h 65"/>
                    <a:gd name="T48" fmla="*/ 25 w 63"/>
                    <a:gd name="T49" fmla="*/ 2 h 65"/>
                    <a:gd name="T50" fmla="*/ 31 w 63"/>
                    <a:gd name="T51" fmla="*/ 0 h 65"/>
                    <a:gd name="T52" fmla="*/ 37 w 63"/>
                    <a:gd name="T53" fmla="*/ 2 h 65"/>
                    <a:gd name="T54" fmla="*/ 43 w 63"/>
                    <a:gd name="T55" fmla="*/ 4 h 65"/>
                    <a:gd name="T56" fmla="*/ 49 w 63"/>
                    <a:gd name="T57" fmla="*/ 6 h 65"/>
                    <a:gd name="T58" fmla="*/ 55 w 63"/>
                    <a:gd name="T59" fmla="*/ 10 h 65"/>
                    <a:gd name="T60" fmla="*/ 57 w 63"/>
                    <a:gd name="T61" fmla="*/ 14 h 65"/>
                    <a:gd name="T62" fmla="*/ 61 w 63"/>
                    <a:gd name="T63" fmla="*/ 19 h 65"/>
                    <a:gd name="T64" fmla="*/ 63 w 63"/>
                    <a:gd name="T65" fmla="*/ 25 h 65"/>
                    <a:gd name="T66" fmla="*/ 63 w 63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3"/>
                      </a:move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7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5" y="14"/>
                      </a:lnTo>
                      <a:lnTo>
                        <a:pt x="7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3" name="Freeform 56"/>
                <p:cNvSpPr>
                  <a:spLocks/>
                </p:cNvSpPr>
                <p:nvPr/>
              </p:nvSpPr>
              <p:spPr bwMode="auto">
                <a:xfrm>
                  <a:off x="3156" y="1557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2 w 65"/>
                    <a:gd name="T3" fmla="*/ 26 h 63"/>
                    <a:gd name="T4" fmla="*/ 4 w 65"/>
                    <a:gd name="T5" fmla="*/ 20 h 63"/>
                    <a:gd name="T6" fmla="*/ 6 w 65"/>
                    <a:gd name="T7" fmla="*/ 14 h 63"/>
                    <a:gd name="T8" fmla="*/ 9 w 65"/>
                    <a:gd name="T9" fmla="*/ 10 h 63"/>
                    <a:gd name="T10" fmla="*/ 15 w 65"/>
                    <a:gd name="T11" fmla="*/ 6 h 63"/>
                    <a:gd name="T12" fmla="*/ 19 w 65"/>
                    <a:gd name="T13" fmla="*/ 2 h 63"/>
                    <a:gd name="T14" fmla="*/ 25 w 65"/>
                    <a:gd name="T15" fmla="*/ 0 h 63"/>
                    <a:gd name="T16" fmla="*/ 33 w 65"/>
                    <a:gd name="T17" fmla="*/ 0 h 63"/>
                    <a:gd name="T18" fmla="*/ 39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6 h 63"/>
                    <a:gd name="T24" fmla="*/ 55 w 65"/>
                    <a:gd name="T25" fmla="*/ 10 h 63"/>
                    <a:gd name="T26" fmla="*/ 59 w 65"/>
                    <a:gd name="T27" fmla="*/ 14 h 63"/>
                    <a:gd name="T28" fmla="*/ 63 w 65"/>
                    <a:gd name="T29" fmla="*/ 20 h 63"/>
                    <a:gd name="T30" fmla="*/ 65 w 65"/>
                    <a:gd name="T31" fmla="*/ 26 h 63"/>
                    <a:gd name="T32" fmla="*/ 65 w 65"/>
                    <a:gd name="T33" fmla="*/ 32 h 63"/>
                    <a:gd name="T34" fmla="*/ 65 w 65"/>
                    <a:gd name="T35" fmla="*/ 40 h 63"/>
                    <a:gd name="T36" fmla="*/ 63 w 65"/>
                    <a:gd name="T37" fmla="*/ 44 h 63"/>
                    <a:gd name="T38" fmla="*/ 59 w 65"/>
                    <a:gd name="T39" fmla="*/ 50 h 63"/>
                    <a:gd name="T40" fmla="*/ 55 w 65"/>
                    <a:gd name="T41" fmla="*/ 55 h 63"/>
                    <a:gd name="T42" fmla="*/ 51 w 65"/>
                    <a:gd name="T43" fmla="*/ 59 h 63"/>
                    <a:gd name="T44" fmla="*/ 45 w 65"/>
                    <a:gd name="T45" fmla="*/ 61 h 63"/>
                    <a:gd name="T46" fmla="*/ 39 w 65"/>
                    <a:gd name="T47" fmla="*/ 63 h 63"/>
                    <a:gd name="T48" fmla="*/ 33 w 65"/>
                    <a:gd name="T49" fmla="*/ 63 h 63"/>
                    <a:gd name="T50" fmla="*/ 25 w 65"/>
                    <a:gd name="T51" fmla="*/ 63 h 63"/>
                    <a:gd name="T52" fmla="*/ 19 w 65"/>
                    <a:gd name="T53" fmla="*/ 61 h 63"/>
                    <a:gd name="T54" fmla="*/ 15 w 65"/>
                    <a:gd name="T55" fmla="*/ 59 h 63"/>
                    <a:gd name="T56" fmla="*/ 9 w 65"/>
                    <a:gd name="T57" fmla="*/ 55 h 63"/>
                    <a:gd name="T58" fmla="*/ 6 w 65"/>
                    <a:gd name="T59" fmla="*/ 50 h 63"/>
                    <a:gd name="T60" fmla="*/ 4 w 65"/>
                    <a:gd name="T61" fmla="*/ 44 h 63"/>
                    <a:gd name="T62" fmla="*/ 2 w 65"/>
                    <a:gd name="T63" fmla="*/ 40 h 63"/>
                    <a:gd name="T64" fmla="*/ 0 w 65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2"/>
                      </a:move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5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4"/>
                      </a:lnTo>
                      <a:lnTo>
                        <a:pt x="59" y="50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5" y="59"/>
                      </a:lnTo>
                      <a:lnTo>
                        <a:pt x="9" y="55"/>
                      </a:lnTo>
                      <a:lnTo>
                        <a:pt x="6" y="50"/>
                      </a:lnTo>
                      <a:lnTo>
                        <a:pt x="4" y="44"/>
                      </a:lnTo>
                      <a:lnTo>
                        <a:pt x="2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4" name="Freeform 57"/>
                <p:cNvSpPr>
                  <a:spLocks/>
                </p:cNvSpPr>
                <p:nvPr/>
              </p:nvSpPr>
              <p:spPr bwMode="auto">
                <a:xfrm>
                  <a:off x="3156" y="1557"/>
                  <a:ext cx="65" cy="63"/>
                </a:xfrm>
                <a:custGeom>
                  <a:avLst/>
                  <a:gdLst>
                    <a:gd name="T0" fmla="*/ 0 w 65"/>
                    <a:gd name="T1" fmla="*/ 32 h 63"/>
                    <a:gd name="T2" fmla="*/ 0 w 65"/>
                    <a:gd name="T3" fmla="*/ 32 h 63"/>
                    <a:gd name="T4" fmla="*/ 2 w 65"/>
                    <a:gd name="T5" fmla="*/ 26 h 63"/>
                    <a:gd name="T6" fmla="*/ 4 w 65"/>
                    <a:gd name="T7" fmla="*/ 20 h 63"/>
                    <a:gd name="T8" fmla="*/ 6 w 65"/>
                    <a:gd name="T9" fmla="*/ 14 h 63"/>
                    <a:gd name="T10" fmla="*/ 9 w 65"/>
                    <a:gd name="T11" fmla="*/ 10 h 63"/>
                    <a:gd name="T12" fmla="*/ 15 w 65"/>
                    <a:gd name="T13" fmla="*/ 6 h 63"/>
                    <a:gd name="T14" fmla="*/ 19 w 65"/>
                    <a:gd name="T15" fmla="*/ 2 h 63"/>
                    <a:gd name="T16" fmla="*/ 25 w 65"/>
                    <a:gd name="T17" fmla="*/ 0 h 63"/>
                    <a:gd name="T18" fmla="*/ 33 w 65"/>
                    <a:gd name="T19" fmla="*/ 0 h 63"/>
                    <a:gd name="T20" fmla="*/ 39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6 h 63"/>
                    <a:gd name="T26" fmla="*/ 55 w 65"/>
                    <a:gd name="T27" fmla="*/ 10 h 63"/>
                    <a:gd name="T28" fmla="*/ 59 w 65"/>
                    <a:gd name="T29" fmla="*/ 14 h 63"/>
                    <a:gd name="T30" fmla="*/ 63 w 65"/>
                    <a:gd name="T31" fmla="*/ 20 h 63"/>
                    <a:gd name="T32" fmla="*/ 65 w 65"/>
                    <a:gd name="T33" fmla="*/ 26 h 63"/>
                    <a:gd name="T34" fmla="*/ 65 w 65"/>
                    <a:gd name="T35" fmla="*/ 32 h 63"/>
                    <a:gd name="T36" fmla="*/ 65 w 65"/>
                    <a:gd name="T37" fmla="*/ 40 h 63"/>
                    <a:gd name="T38" fmla="*/ 63 w 65"/>
                    <a:gd name="T39" fmla="*/ 44 h 63"/>
                    <a:gd name="T40" fmla="*/ 59 w 65"/>
                    <a:gd name="T41" fmla="*/ 50 h 63"/>
                    <a:gd name="T42" fmla="*/ 55 w 65"/>
                    <a:gd name="T43" fmla="*/ 55 h 63"/>
                    <a:gd name="T44" fmla="*/ 51 w 65"/>
                    <a:gd name="T45" fmla="*/ 59 h 63"/>
                    <a:gd name="T46" fmla="*/ 45 w 65"/>
                    <a:gd name="T47" fmla="*/ 61 h 63"/>
                    <a:gd name="T48" fmla="*/ 39 w 65"/>
                    <a:gd name="T49" fmla="*/ 63 h 63"/>
                    <a:gd name="T50" fmla="*/ 33 w 65"/>
                    <a:gd name="T51" fmla="*/ 63 h 63"/>
                    <a:gd name="T52" fmla="*/ 25 w 65"/>
                    <a:gd name="T53" fmla="*/ 63 h 63"/>
                    <a:gd name="T54" fmla="*/ 19 w 65"/>
                    <a:gd name="T55" fmla="*/ 61 h 63"/>
                    <a:gd name="T56" fmla="*/ 15 w 65"/>
                    <a:gd name="T57" fmla="*/ 59 h 63"/>
                    <a:gd name="T58" fmla="*/ 9 w 65"/>
                    <a:gd name="T59" fmla="*/ 55 h 63"/>
                    <a:gd name="T60" fmla="*/ 6 w 65"/>
                    <a:gd name="T61" fmla="*/ 50 h 63"/>
                    <a:gd name="T62" fmla="*/ 4 w 65"/>
                    <a:gd name="T63" fmla="*/ 44 h 63"/>
                    <a:gd name="T64" fmla="*/ 2 w 65"/>
                    <a:gd name="T65" fmla="*/ 40 h 63"/>
                    <a:gd name="T66" fmla="*/ 0 w 65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5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4"/>
                      </a:lnTo>
                      <a:lnTo>
                        <a:pt x="59" y="50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5" y="59"/>
                      </a:lnTo>
                      <a:lnTo>
                        <a:pt x="9" y="55"/>
                      </a:lnTo>
                      <a:lnTo>
                        <a:pt x="6" y="50"/>
                      </a:lnTo>
                      <a:lnTo>
                        <a:pt x="4" y="44"/>
                      </a:lnTo>
                      <a:lnTo>
                        <a:pt x="2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5" name="Freeform 58"/>
                <p:cNvSpPr>
                  <a:spLocks/>
                </p:cNvSpPr>
                <p:nvPr/>
              </p:nvSpPr>
              <p:spPr bwMode="auto">
                <a:xfrm>
                  <a:off x="3193" y="1607"/>
                  <a:ext cx="65" cy="64"/>
                </a:xfrm>
                <a:custGeom>
                  <a:avLst/>
                  <a:gdLst>
                    <a:gd name="T0" fmla="*/ 0 w 65"/>
                    <a:gd name="T1" fmla="*/ 31 h 64"/>
                    <a:gd name="T2" fmla="*/ 2 w 65"/>
                    <a:gd name="T3" fmla="*/ 25 h 64"/>
                    <a:gd name="T4" fmla="*/ 4 w 65"/>
                    <a:gd name="T5" fmla="*/ 19 h 64"/>
                    <a:gd name="T6" fmla="*/ 6 w 65"/>
                    <a:gd name="T7" fmla="*/ 13 h 64"/>
                    <a:gd name="T8" fmla="*/ 10 w 65"/>
                    <a:gd name="T9" fmla="*/ 9 h 64"/>
                    <a:gd name="T10" fmla="*/ 14 w 65"/>
                    <a:gd name="T11" fmla="*/ 5 h 64"/>
                    <a:gd name="T12" fmla="*/ 20 w 65"/>
                    <a:gd name="T13" fmla="*/ 1 h 64"/>
                    <a:gd name="T14" fmla="*/ 26 w 65"/>
                    <a:gd name="T15" fmla="*/ 0 h 64"/>
                    <a:gd name="T16" fmla="*/ 33 w 65"/>
                    <a:gd name="T17" fmla="*/ 0 h 64"/>
                    <a:gd name="T18" fmla="*/ 39 w 65"/>
                    <a:gd name="T19" fmla="*/ 0 h 64"/>
                    <a:gd name="T20" fmla="*/ 45 w 65"/>
                    <a:gd name="T21" fmla="*/ 1 h 64"/>
                    <a:gd name="T22" fmla="*/ 51 w 65"/>
                    <a:gd name="T23" fmla="*/ 5 h 64"/>
                    <a:gd name="T24" fmla="*/ 55 w 65"/>
                    <a:gd name="T25" fmla="*/ 9 h 64"/>
                    <a:gd name="T26" fmla="*/ 59 w 65"/>
                    <a:gd name="T27" fmla="*/ 13 h 64"/>
                    <a:gd name="T28" fmla="*/ 63 w 65"/>
                    <a:gd name="T29" fmla="*/ 19 h 64"/>
                    <a:gd name="T30" fmla="*/ 65 w 65"/>
                    <a:gd name="T31" fmla="*/ 25 h 64"/>
                    <a:gd name="T32" fmla="*/ 65 w 65"/>
                    <a:gd name="T33" fmla="*/ 31 h 64"/>
                    <a:gd name="T34" fmla="*/ 65 w 65"/>
                    <a:gd name="T35" fmla="*/ 39 h 64"/>
                    <a:gd name="T36" fmla="*/ 63 w 65"/>
                    <a:gd name="T37" fmla="*/ 45 h 64"/>
                    <a:gd name="T38" fmla="*/ 59 w 65"/>
                    <a:gd name="T39" fmla="*/ 49 h 64"/>
                    <a:gd name="T40" fmla="*/ 55 w 65"/>
                    <a:gd name="T41" fmla="*/ 55 h 64"/>
                    <a:gd name="T42" fmla="*/ 51 w 65"/>
                    <a:gd name="T43" fmla="*/ 59 h 64"/>
                    <a:gd name="T44" fmla="*/ 45 w 65"/>
                    <a:gd name="T45" fmla="*/ 61 h 64"/>
                    <a:gd name="T46" fmla="*/ 39 w 65"/>
                    <a:gd name="T47" fmla="*/ 63 h 64"/>
                    <a:gd name="T48" fmla="*/ 33 w 65"/>
                    <a:gd name="T49" fmla="*/ 64 h 64"/>
                    <a:gd name="T50" fmla="*/ 26 w 65"/>
                    <a:gd name="T51" fmla="*/ 63 h 64"/>
                    <a:gd name="T52" fmla="*/ 20 w 65"/>
                    <a:gd name="T53" fmla="*/ 61 h 64"/>
                    <a:gd name="T54" fmla="*/ 14 w 65"/>
                    <a:gd name="T55" fmla="*/ 59 h 64"/>
                    <a:gd name="T56" fmla="*/ 10 w 65"/>
                    <a:gd name="T57" fmla="*/ 55 h 64"/>
                    <a:gd name="T58" fmla="*/ 6 w 65"/>
                    <a:gd name="T59" fmla="*/ 49 h 64"/>
                    <a:gd name="T60" fmla="*/ 4 w 65"/>
                    <a:gd name="T61" fmla="*/ 45 h 64"/>
                    <a:gd name="T62" fmla="*/ 2 w 65"/>
                    <a:gd name="T63" fmla="*/ 39 h 64"/>
                    <a:gd name="T64" fmla="*/ 0 w 65"/>
                    <a:gd name="T65" fmla="*/ 31 h 6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4"/>
                    <a:gd name="T101" fmla="*/ 65 w 65"/>
                    <a:gd name="T102" fmla="*/ 64 h 6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4">
                      <a:moveTo>
                        <a:pt x="0" y="31"/>
                      </a:move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20" y="1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1"/>
                      </a:lnTo>
                      <a:lnTo>
                        <a:pt x="51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4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6" name="Freeform 59"/>
                <p:cNvSpPr>
                  <a:spLocks/>
                </p:cNvSpPr>
                <p:nvPr/>
              </p:nvSpPr>
              <p:spPr bwMode="auto">
                <a:xfrm>
                  <a:off x="3193" y="1607"/>
                  <a:ext cx="65" cy="64"/>
                </a:xfrm>
                <a:custGeom>
                  <a:avLst/>
                  <a:gdLst>
                    <a:gd name="T0" fmla="*/ 0 w 65"/>
                    <a:gd name="T1" fmla="*/ 31 h 64"/>
                    <a:gd name="T2" fmla="*/ 0 w 65"/>
                    <a:gd name="T3" fmla="*/ 31 h 64"/>
                    <a:gd name="T4" fmla="*/ 2 w 65"/>
                    <a:gd name="T5" fmla="*/ 25 h 64"/>
                    <a:gd name="T6" fmla="*/ 4 w 65"/>
                    <a:gd name="T7" fmla="*/ 19 h 64"/>
                    <a:gd name="T8" fmla="*/ 6 w 65"/>
                    <a:gd name="T9" fmla="*/ 13 h 64"/>
                    <a:gd name="T10" fmla="*/ 10 w 65"/>
                    <a:gd name="T11" fmla="*/ 9 h 64"/>
                    <a:gd name="T12" fmla="*/ 14 w 65"/>
                    <a:gd name="T13" fmla="*/ 5 h 64"/>
                    <a:gd name="T14" fmla="*/ 20 w 65"/>
                    <a:gd name="T15" fmla="*/ 1 h 64"/>
                    <a:gd name="T16" fmla="*/ 26 w 65"/>
                    <a:gd name="T17" fmla="*/ 0 h 64"/>
                    <a:gd name="T18" fmla="*/ 33 w 65"/>
                    <a:gd name="T19" fmla="*/ 0 h 64"/>
                    <a:gd name="T20" fmla="*/ 39 w 65"/>
                    <a:gd name="T21" fmla="*/ 0 h 64"/>
                    <a:gd name="T22" fmla="*/ 45 w 65"/>
                    <a:gd name="T23" fmla="*/ 1 h 64"/>
                    <a:gd name="T24" fmla="*/ 51 w 65"/>
                    <a:gd name="T25" fmla="*/ 5 h 64"/>
                    <a:gd name="T26" fmla="*/ 55 w 65"/>
                    <a:gd name="T27" fmla="*/ 9 h 64"/>
                    <a:gd name="T28" fmla="*/ 59 w 65"/>
                    <a:gd name="T29" fmla="*/ 13 h 64"/>
                    <a:gd name="T30" fmla="*/ 63 w 65"/>
                    <a:gd name="T31" fmla="*/ 19 h 64"/>
                    <a:gd name="T32" fmla="*/ 65 w 65"/>
                    <a:gd name="T33" fmla="*/ 25 h 64"/>
                    <a:gd name="T34" fmla="*/ 65 w 65"/>
                    <a:gd name="T35" fmla="*/ 31 h 64"/>
                    <a:gd name="T36" fmla="*/ 65 w 65"/>
                    <a:gd name="T37" fmla="*/ 39 h 64"/>
                    <a:gd name="T38" fmla="*/ 63 w 65"/>
                    <a:gd name="T39" fmla="*/ 45 h 64"/>
                    <a:gd name="T40" fmla="*/ 59 w 65"/>
                    <a:gd name="T41" fmla="*/ 49 h 64"/>
                    <a:gd name="T42" fmla="*/ 55 w 65"/>
                    <a:gd name="T43" fmla="*/ 55 h 64"/>
                    <a:gd name="T44" fmla="*/ 51 w 65"/>
                    <a:gd name="T45" fmla="*/ 59 h 64"/>
                    <a:gd name="T46" fmla="*/ 45 w 65"/>
                    <a:gd name="T47" fmla="*/ 61 h 64"/>
                    <a:gd name="T48" fmla="*/ 39 w 65"/>
                    <a:gd name="T49" fmla="*/ 63 h 64"/>
                    <a:gd name="T50" fmla="*/ 33 w 65"/>
                    <a:gd name="T51" fmla="*/ 64 h 64"/>
                    <a:gd name="T52" fmla="*/ 26 w 65"/>
                    <a:gd name="T53" fmla="*/ 63 h 64"/>
                    <a:gd name="T54" fmla="*/ 20 w 65"/>
                    <a:gd name="T55" fmla="*/ 61 h 64"/>
                    <a:gd name="T56" fmla="*/ 14 w 65"/>
                    <a:gd name="T57" fmla="*/ 59 h 64"/>
                    <a:gd name="T58" fmla="*/ 10 w 65"/>
                    <a:gd name="T59" fmla="*/ 55 h 64"/>
                    <a:gd name="T60" fmla="*/ 6 w 65"/>
                    <a:gd name="T61" fmla="*/ 49 h 64"/>
                    <a:gd name="T62" fmla="*/ 4 w 65"/>
                    <a:gd name="T63" fmla="*/ 45 h 64"/>
                    <a:gd name="T64" fmla="*/ 2 w 65"/>
                    <a:gd name="T65" fmla="*/ 39 h 64"/>
                    <a:gd name="T66" fmla="*/ 0 w 65"/>
                    <a:gd name="T67" fmla="*/ 31 h 6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4"/>
                    <a:gd name="T104" fmla="*/ 65 w 65"/>
                    <a:gd name="T105" fmla="*/ 64 h 6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4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20" y="1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1"/>
                      </a:lnTo>
                      <a:lnTo>
                        <a:pt x="51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4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7" name="Freeform 60"/>
                <p:cNvSpPr>
                  <a:spLocks/>
                </p:cNvSpPr>
                <p:nvPr/>
              </p:nvSpPr>
              <p:spPr bwMode="auto">
                <a:xfrm>
                  <a:off x="3181" y="1508"/>
                  <a:ext cx="63" cy="63"/>
                </a:xfrm>
                <a:custGeom>
                  <a:avLst/>
                  <a:gdLst>
                    <a:gd name="T0" fmla="*/ 0 w 63"/>
                    <a:gd name="T1" fmla="*/ 32 h 63"/>
                    <a:gd name="T2" fmla="*/ 0 w 63"/>
                    <a:gd name="T3" fmla="*/ 26 h 63"/>
                    <a:gd name="T4" fmla="*/ 2 w 63"/>
                    <a:gd name="T5" fmla="*/ 20 h 63"/>
                    <a:gd name="T6" fmla="*/ 4 w 63"/>
                    <a:gd name="T7" fmla="*/ 14 h 63"/>
                    <a:gd name="T8" fmla="*/ 10 w 63"/>
                    <a:gd name="T9" fmla="*/ 10 h 63"/>
                    <a:gd name="T10" fmla="*/ 14 w 63"/>
                    <a:gd name="T11" fmla="*/ 6 h 63"/>
                    <a:gd name="T12" fmla="*/ 20 w 63"/>
                    <a:gd name="T13" fmla="*/ 2 h 63"/>
                    <a:gd name="T14" fmla="*/ 26 w 63"/>
                    <a:gd name="T15" fmla="*/ 0 h 63"/>
                    <a:gd name="T16" fmla="*/ 32 w 63"/>
                    <a:gd name="T17" fmla="*/ 0 h 63"/>
                    <a:gd name="T18" fmla="*/ 38 w 63"/>
                    <a:gd name="T19" fmla="*/ 0 h 63"/>
                    <a:gd name="T20" fmla="*/ 44 w 63"/>
                    <a:gd name="T21" fmla="*/ 2 h 63"/>
                    <a:gd name="T22" fmla="*/ 49 w 63"/>
                    <a:gd name="T23" fmla="*/ 6 h 63"/>
                    <a:gd name="T24" fmla="*/ 53 w 63"/>
                    <a:gd name="T25" fmla="*/ 10 h 63"/>
                    <a:gd name="T26" fmla="*/ 57 w 63"/>
                    <a:gd name="T27" fmla="*/ 14 h 63"/>
                    <a:gd name="T28" fmla="*/ 61 w 63"/>
                    <a:gd name="T29" fmla="*/ 20 h 63"/>
                    <a:gd name="T30" fmla="*/ 63 w 63"/>
                    <a:gd name="T31" fmla="*/ 26 h 63"/>
                    <a:gd name="T32" fmla="*/ 63 w 63"/>
                    <a:gd name="T33" fmla="*/ 32 h 63"/>
                    <a:gd name="T34" fmla="*/ 63 w 63"/>
                    <a:gd name="T35" fmla="*/ 39 h 63"/>
                    <a:gd name="T36" fmla="*/ 61 w 63"/>
                    <a:gd name="T37" fmla="*/ 43 h 63"/>
                    <a:gd name="T38" fmla="*/ 57 w 63"/>
                    <a:gd name="T39" fmla="*/ 49 h 63"/>
                    <a:gd name="T40" fmla="*/ 53 w 63"/>
                    <a:gd name="T41" fmla="*/ 55 h 63"/>
                    <a:gd name="T42" fmla="*/ 49 w 63"/>
                    <a:gd name="T43" fmla="*/ 59 h 63"/>
                    <a:gd name="T44" fmla="*/ 44 w 63"/>
                    <a:gd name="T45" fmla="*/ 61 h 63"/>
                    <a:gd name="T46" fmla="*/ 38 w 63"/>
                    <a:gd name="T47" fmla="*/ 63 h 63"/>
                    <a:gd name="T48" fmla="*/ 32 w 63"/>
                    <a:gd name="T49" fmla="*/ 63 h 63"/>
                    <a:gd name="T50" fmla="*/ 26 w 63"/>
                    <a:gd name="T51" fmla="*/ 63 h 63"/>
                    <a:gd name="T52" fmla="*/ 20 w 63"/>
                    <a:gd name="T53" fmla="*/ 61 h 63"/>
                    <a:gd name="T54" fmla="*/ 14 w 63"/>
                    <a:gd name="T55" fmla="*/ 59 h 63"/>
                    <a:gd name="T56" fmla="*/ 10 w 63"/>
                    <a:gd name="T57" fmla="*/ 55 h 63"/>
                    <a:gd name="T58" fmla="*/ 4 w 63"/>
                    <a:gd name="T59" fmla="*/ 49 h 63"/>
                    <a:gd name="T60" fmla="*/ 2 w 63"/>
                    <a:gd name="T61" fmla="*/ 43 h 63"/>
                    <a:gd name="T62" fmla="*/ 0 w 63"/>
                    <a:gd name="T63" fmla="*/ 39 h 63"/>
                    <a:gd name="T64" fmla="*/ 0 w 63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0" y="32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8" name="Freeform 61"/>
                <p:cNvSpPr>
                  <a:spLocks/>
                </p:cNvSpPr>
                <p:nvPr/>
              </p:nvSpPr>
              <p:spPr bwMode="auto">
                <a:xfrm>
                  <a:off x="3181" y="1508"/>
                  <a:ext cx="63" cy="63"/>
                </a:xfrm>
                <a:custGeom>
                  <a:avLst/>
                  <a:gdLst>
                    <a:gd name="T0" fmla="*/ 0 w 63"/>
                    <a:gd name="T1" fmla="*/ 32 h 63"/>
                    <a:gd name="T2" fmla="*/ 0 w 63"/>
                    <a:gd name="T3" fmla="*/ 32 h 63"/>
                    <a:gd name="T4" fmla="*/ 0 w 63"/>
                    <a:gd name="T5" fmla="*/ 26 h 63"/>
                    <a:gd name="T6" fmla="*/ 2 w 63"/>
                    <a:gd name="T7" fmla="*/ 20 h 63"/>
                    <a:gd name="T8" fmla="*/ 4 w 63"/>
                    <a:gd name="T9" fmla="*/ 14 h 63"/>
                    <a:gd name="T10" fmla="*/ 10 w 63"/>
                    <a:gd name="T11" fmla="*/ 10 h 63"/>
                    <a:gd name="T12" fmla="*/ 14 w 63"/>
                    <a:gd name="T13" fmla="*/ 6 h 63"/>
                    <a:gd name="T14" fmla="*/ 20 w 63"/>
                    <a:gd name="T15" fmla="*/ 2 h 63"/>
                    <a:gd name="T16" fmla="*/ 26 w 63"/>
                    <a:gd name="T17" fmla="*/ 0 h 63"/>
                    <a:gd name="T18" fmla="*/ 32 w 63"/>
                    <a:gd name="T19" fmla="*/ 0 h 63"/>
                    <a:gd name="T20" fmla="*/ 38 w 63"/>
                    <a:gd name="T21" fmla="*/ 0 h 63"/>
                    <a:gd name="T22" fmla="*/ 44 w 63"/>
                    <a:gd name="T23" fmla="*/ 2 h 63"/>
                    <a:gd name="T24" fmla="*/ 49 w 63"/>
                    <a:gd name="T25" fmla="*/ 6 h 63"/>
                    <a:gd name="T26" fmla="*/ 53 w 63"/>
                    <a:gd name="T27" fmla="*/ 10 h 63"/>
                    <a:gd name="T28" fmla="*/ 57 w 63"/>
                    <a:gd name="T29" fmla="*/ 14 h 63"/>
                    <a:gd name="T30" fmla="*/ 61 w 63"/>
                    <a:gd name="T31" fmla="*/ 20 h 63"/>
                    <a:gd name="T32" fmla="*/ 63 w 63"/>
                    <a:gd name="T33" fmla="*/ 26 h 63"/>
                    <a:gd name="T34" fmla="*/ 63 w 63"/>
                    <a:gd name="T35" fmla="*/ 32 h 63"/>
                    <a:gd name="T36" fmla="*/ 63 w 63"/>
                    <a:gd name="T37" fmla="*/ 39 h 63"/>
                    <a:gd name="T38" fmla="*/ 61 w 63"/>
                    <a:gd name="T39" fmla="*/ 43 h 63"/>
                    <a:gd name="T40" fmla="*/ 57 w 63"/>
                    <a:gd name="T41" fmla="*/ 49 h 63"/>
                    <a:gd name="T42" fmla="*/ 53 w 63"/>
                    <a:gd name="T43" fmla="*/ 55 h 63"/>
                    <a:gd name="T44" fmla="*/ 49 w 63"/>
                    <a:gd name="T45" fmla="*/ 59 h 63"/>
                    <a:gd name="T46" fmla="*/ 44 w 63"/>
                    <a:gd name="T47" fmla="*/ 61 h 63"/>
                    <a:gd name="T48" fmla="*/ 38 w 63"/>
                    <a:gd name="T49" fmla="*/ 63 h 63"/>
                    <a:gd name="T50" fmla="*/ 32 w 63"/>
                    <a:gd name="T51" fmla="*/ 63 h 63"/>
                    <a:gd name="T52" fmla="*/ 26 w 63"/>
                    <a:gd name="T53" fmla="*/ 63 h 63"/>
                    <a:gd name="T54" fmla="*/ 20 w 63"/>
                    <a:gd name="T55" fmla="*/ 61 h 63"/>
                    <a:gd name="T56" fmla="*/ 14 w 63"/>
                    <a:gd name="T57" fmla="*/ 59 h 63"/>
                    <a:gd name="T58" fmla="*/ 10 w 63"/>
                    <a:gd name="T59" fmla="*/ 55 h 63"/>
                    <a:gd name="T60" fmla="*/ 4 w 63"/>
                    <a:gd name="T61" fmla="*/ 49 h 63"/>
                    <a:gd name="T62" fmla="*/ 2 w 63"/>
                    <a:gd name="T63" fmla="*/ 43 h 63"/>
                    <a:gd name="T64" fmla="*/ 0 w 63"/>
                    <a:gd name="T65" fmla="*/ 39 h 63"/>
                    <a:gd name="T66" fmla="*/ 0 w 63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89" name="Freeform 62"/>
                <p:cNvSpPr>
                  <a:spLocks/>
                </p:cNvSpPr>
                <p:nvPr/>
              </p:nvSpPr>
              <p:spPr bwMode="auto">
                <a:xfrm>
                  <a:off x="3309" y="1522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3 w 65"/>
                    <a:gd name="T3" fmla="*/ 39 h 65"/>
                    <a:gd name="T4" fmla="*/ 61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40 w 65"/>
                    <a:gd name="T15" fmla="*/ 65 h 65"/>
                    <a:gd name="T16" fmla="*/ 32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5 h 65"/>
                    <a:gd name="T30" fmla="*/ 0 w 65"/>
                    <a:gd name="T31" fmla="*/ 39 h 65"/>
                    <a:gd name="T32" fmla="*/ 0 w 65"/>
                    <a:gd name="T33" fmla="*/ 33 h 65"/>
                    <a:gd name="T34" fmla="*/ 0 w 65"/>
                    <a:gd name="T35" fmla="*/ 27 h 65"/>
                    <a:gd name="T36" fmla="*/ 2 w 65"/>
                    <a:gd name="T37" fmla="*/ 20 h 65"/>
                    <a:gd name="T38" fmla="*/ 6 w 65"/>
                    <a:gd name="T39" fmla="*/ 16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4 h 65"/>
                    <a:gd name="T46" fmla="*/ 26 w 65"/>
                    <a:gd name="T47" fmla="*/ 2 h 65"/>
                    <a:gd name="T48" fmla="*/ 32 w 65"/>
                    <a:gd name="T49" fmla="*/ 0 h 65"/>
                    <a:gd name="T50" fmla="*/ 40 w 65"/>
                    <a:gd name="T51" fmla="*/ 2 h 65"/>
                    <a:gd name="T52" fmla="*/ 45 w 65"/>
                    <a:gd name="T53" fmla="*/ 4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6 h 65"/>
                    <a:gd name="T60" fmla="*/ 61 w 65"/>
                    <a:gd name="T61" fmla="*/ 20 h 65"/>
                    <a:gd name="T62" fmla="*/ 63 w 65"/>
                    <a:gd name="T63" fmla="*/ 27 h 65"/>
                    <a:gd name="T64" fmla="*/ 65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3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7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7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0" name="Freeform 63"/>
                <p:cNvSpPr>
                  <a:spLocks/>
                </p:cNvSpPr>
                <p:nvPr/>
              </p:nvSpPr>
              <p:spPr bwMode="auto">
                <a:xfrm>
                  <a:off x="3309" y="1522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3 h 65"/>
                    <a:gd name="T4" fmla="*/ 63 w 65"/>
                    <a:gd name="T5" fmla="*/ 39 h 65"/>
                    <a:gd name="T6" fmla="*/ 61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40 w 65"/>
                    <a:gd name="T17" fmla="*/ 65 h 65"/>
                    <a:gd name="T18" fmla="*/ 32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5 h 65"/>
                    <a:gd name="T32" fmla="*/ 0 w 65"/>
                    <a:gd name="T33" fmla="*/ 39 h 65"/>
                    <a:gd name="T34" fmla="*/ 0 w 65"/>
                    <a:gd name="T35" fmla="*/ 33 h 65"/>
                    <a:gd name="T36" fmla="*/ 0 w 65"/>
                    <a:gd name="T37" fmla="*/ 27 h 65"/>
                    <a:gd name="T38" fmla="*/ 2 w 65"/>
                    <a:gd name="T39" fmla="*/ 20 h 65"/>
                    <a:gd name="T40" fmla="*/ 6 w 65"/>
                    <a:gd name="T41" fmla="*/ 16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4 h 65"/>
                    <a:gd name="T48" fmla="*/ 26 w 65"/>
                    <a:gd name="T49" fmla="*/ 2 h 65"/>
                    <a:gd name="T50" fmla="*/ 32 w 65"/>
                    <a:gd name="T51" fmla="*/ 0 h 65"/>
                    <a:gd name="T52" fmla="*/ 40 w 65"/>
                    <a:gd name="T53" fmla="*/ 2 h 65"/>
                    <a:gd name="T54" fmla="*/ 45 w 65"/>
                    <a:gd name="T55" fmla="*/ 4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6 h 65"/>
                    <a:gd name="T62" fmla="*/ 61 w 65"/>
                    <a:gd name="T63" fmla="*/ 20 h 65"/>
                    <a:gd name="T64" fmla="*/ 63 w 65"/>
                    <a:gd name="T65" fmla="*/ 27 h 65"/>
                    <a:gd name="T66" fmla="*/ 65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3"/>
                      </a:move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7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7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1" name="Freeform 64"/>
                <p:cNvSpPr>
                  <a:spLocks/>
                </p:cNvSpPr>
                <p:nvPr/>
              </p:nvSpPr>
              <p:spPr bwMode="auto">
                <a:xfrm>
                  <a:off x="3323" y="1475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25 h 65"/>
                    <a:gd name="T4" fmla="*/ 2 w 65"/>
                    <a:gd name="T5" fmla="*/ 19 h 65"/>
                    <a:gd name="T6" fmla="*/ 6 w 65"/>
                    <a:gd name="T7" fmla="*/ 15 h 65"/>
                    <a:gd name="T8" fmla="*/ 10 w 65"/>
                    <a:gd name="T9" fmla="*/ 9 h 65"/>
                    <a:gd name="T10" fmla="*/ 14 w 65"/>
                    <a:gd name="T11" fmla="*/ 6 h 65"/>
                    <a:gd name="T12" fmla="*/ 20 w 65"/>
                    <a:gd name="T13" fmla="*/ 4 h 65"/>
                    <a:gd name="T14" fmla="*/ 26 w 65"/>
                    <a:gd name="T15" fmla="*/ 2 h 65"/>
                    <a:gd name="T16" fmla="*/ 31 w 65"/>
                    <a:gd name="T17" fmla="*/ 0 h 65"/>
                    <a:gd name="T18" fmla="*/ 39 w 65"/>
                    <a:gd name="T19" fmla="*/ 2 h 65"/>
                    <a:gd name="T20" fmla="*/ 45 w 65"/>
                    <a:gd name="T21" fmla="*/ 4 h 65"/>
                    <a:gd name="T22" fmla="*/ 51 w 65"/>
                    <a:gd name="T23" fmla="*/ 6 h 65"/>
                    <a:gd name="T24" fmla="*/ 55 w 65"/>
                    <a:gd name="T25" fmla="*/ 9 h 65"/>
                    <a:gd name="T26" fmla="*/ 59 w 65"/>
                    <a:gd name="T27" fmla="*/ 15 h 65"/>
                    <a:gd name="T28" fmla="*/ 63 w 65"/>
                    <a:gd name="T29" fmla="*/ 19 h 65"/>
                    <a:gd name="T30" fmla="*/ 63 w 65"/>
                    <a:gd name="T31" fmla="*/ 25 h 65"/>
                    <a:gd name="T32" fmla="*/ 65 w 65"/>
                    <a:gd name="T33" fmla="*/ 33 h 65"/>
                    <a:gd name="T34" fmla="*/ 63 w 65"/>
                    <a:gd name="T35" fmla="*/ 39 h 65"/>
                    <a:gd name="T36" fmla="*/ 63 w 65"/>
                    <a:gd name="T37" fmla="*/ 45 h 65"/>
                    <a:gd name="T38" fmla="*/ 59 w 65"/>
                    <a:gd name="T39" fmla="*/ 51 h 65"/>
                    <a:gd name="T40" fmla="*/ 55 w 65"/>
                    <a:gd name="T41" fmla="*/ 55 h 65"/>
                    <a:gd name="T42" fmla="*/ 51 w 65"/>
                    <a:gd name="T43" fmla="*/ 59 h 65"/>
                    <a:gd name="T44" fmla="*/ 45 w 65"/>
                    <a:gd name="T45" fmla="*/ 63 h 65"/>
                    <a:gd name="T46" fmla="*/ 39 w 65"/>
                    <a:gd name="T47" fmla="*/ 65 h 65"/>
                    <a:gd name="T48" fmla="*/ 31 w 65"/>
                    <a:gd name="T49" fmla="*/ 65 h 65"/>
                    <a:gd name="T50" fmla="*/ 26 w 65"/>
                    <a:gd name="T51" fmla="*/ 65 h 65"/>
                    <a:gd name="T52" fmla="*/ 20 w 65"/>
                    <a:gd name="T53" fmla="*/ 63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2 w 65"/>
                    <a:gd name="T61" fmla="*/ 45 h 65"/>
                    <a:gd name="T62" fmla="*/ 0 w 65"/>
                    <a:gd name="T63" fmla="*/ 39 h 65"/>
                    <a:gd name="T64" fmla="*/ 0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3"/>
                      </a:move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9"/>
                      </a:lnTo>
                      <a:lnTo>
                        <a:pt x="59" y="15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2" name="Freeform 65"/>
                <p:cNvSpPr>
                  <a:spLocks/>
                </p:cNvSpPr>
                <p:nvPr/>
              </p:nvSpPr>
              <p:spPr bwMode="auto">
                <a:xfrm>
                  <a:off x="3323" y="1475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33 h 65"/>
                    <a:gd name="T4" fmla="*/ 0 w 65"/>
                    <a:gd name="T5" fmla="*/ 25 h 65"/>
                    <a:gd name="T6" fmla="*/ 2 w 65"/>
                    <a:gd name="T7" fmla="*/ 19 h 65"/>
                    <a:gd name="T8" fmla="*/ 6 w 65"/>
                    <a:gd name="T9" fmla="*/ 15 h 65"/>
                    <a:gd name="T10" fmla="*/ 10 w 65"/>
                    <a:gd name="T11" fmla="*/ 9 h 65"/>
                    <a:gd name="T12" fmla="*/ 14 w 65"/>
                    <a:gd name="T13" fmla="*/ 6 h 65"/>
                    <a:gd name="T14" fmla="*/ 20 w 65"/>
                    <a:gd name="T15" fmla="*/ 4 h 65"/>
                    <a:gd name="T16" fmla="*/ 26 w 65"/>
                    <a:gd name="T17" fmla="*/ 2 h 65"/>
                    <a:gd name="T18" fmla="*/ 31 w 65"/>
                    <a:gd name="T19" fmla="*/ 0 h 65"/>
                    <a:gd name="T20" fmla="*/ 39 w 65"/>
                    <a:gd name="T21" fmla="*/ 2 h 65"/>
                    <a:gd name="T22" fmla="*/ 45 w 65"/>
                    <a:gd name="T23" fmla="*/ 4 h 65"/>
                    <a:gd name="T24" fmla="*/ 51 w 65"/>
                    <a:gd name="T25" fmla="*/ 6 h 65"/>
                    <a:gd name="T26" fmla="*/ 55 w 65"/>
                    <a:gd name="T27" fmla="*/ 9 h 65"/>
                    <a:gd name="T28" fmla="*/ 59 w 65"/>
                    <a:gd name="T29" fmla="*/ 15 h 65"/>
                    <a:gd name="T30" fmla="*/ 63 w 65"/>
                    <a:gd name="T31" fmla="*/ 19 h 65"/>
                    <a:gd name="T32" fmla="*/ 63 w 65"/>
                    <a:gd name="T33" fmla="*/ 25 h 65"/>
                    <a:gd name="T34" fmla="*/ 65 w 65"/>
                    <a:gd name="T35" fmla="*/ 33 h 65"/>
                    <a:gd name="T36" fmla="*/ 63 w 65"/>
                    <a:gd name="T37" fmla="*/ 39 h 65"/>
                    <a:gd name="T38" fmla="*/ 63 w 65"/>
                    <a:gd name="T39" fmla="*/ 45 h 65"/>
                    <a:gd name="T40" fmla="*/ 59 w 65"/>
                    <a:gd name="T41" fmla="*/ 51 h 65"/>
                    <a:gd name="T42" fmla="*/ 55 w 65"/>
                    <a:gd name="T43" fmla="*/ 55 h 65"/>
                    <a:gd name="T44" fmla="*/ 51 w 65"/>
                    <a:gd name="T45" fmla="*/ 59 h 65"/>
                    <a:gd name="T46" fmla="*/ 45 w 65"/>
                    <a:gd name="T47" fmla="*/ 63 h 65"/>
                    <a:gd name="T48" fmla="*/ 39 w 65"/>
                    <a:gd name="T49" fmla="*/ 65 h 65"/>
                    <a:gd name="T50" fmla="*/ 31 w 65"/>
                    <a:gd name="T51" fmla="*/ 65 h 65"/>
                    <a:gd name="T52" fmla="*/ 26 w 65"/>
                    <a:gd name="T53" fmla="*/ 65 h 65"/>
                    <a:gd name="T54" fmla="*/ 20 w 65"/>
                    <a:gd name="T55" fmla="*/ 63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2 w 65"/>
                    <a:gd name="T63" fmla="*/ 45 h 65"/>
                    <a:gd name="T64" fmla="*/ 0 w 65"/>
                    <a:gd name="T65" fmla="*/ 39 h 65"/>
                    <a:gd name="T66" fmla="*/ 0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9"/>
                      </a:lnTo>
                      <a:lnTo>
                        <a:pt x="59" y="15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3" name="Freeform 66"/>
                <p:cNvSpPr>
                  <a:spLocks/>
                </p:cNvSpPr>
                <p:nvPr/>
              </p:nvSpPr>
              <p:spPr bwMode="auto">
                <a:xfrm>
                  <a:off x="3317" y="1557"/>
                  <a:ext cx="65" cy="65"/>
                </a:xfrm>
                <a:custGeom>
                  <a:avLst/>
                  <a:gdLst>
                    <a:gd name="T0" fmla="*/ 0 w 65"/>
                    <a:gd name="T1" fmla="*/ 32 h 65"/>
                    <a:gd name="T2" fmla="*/ 2 w 65"/>
                    <a:gd name="T3" fmla="*/ 26 h 65"/>
                    <a:gd name="T4" fmla="*/ 4 w 65"/>
                    <a:gd name="T5" fmla="*/ 20 h 65"/>
                    <a:gd name="T6" fmla="*/ 6 w 65"/>
                    <a:gd name="T7" fmla="*/ 14 h 65"/>
                    <a:gd name="T8" fmla="*/ 10 w 65"/>
                    <a:gd name="T9" fmla="*/ 10 h 65"/>
                    <a:gd name="T10" fmla="*/ 16 w 65"/>
                    <a:gd name="T11" fmla="*/ 6 h 65"/>
                    <a:gd name="T12" fmla="*/ 22 w 65"/>
                    <a:gd name="T13" fmla="*/ 2 h 65"/>
                    <a:gd name="T14" fmla="*/ 26 w 65"/>
                    <a:gd name="T15" fmla="*/ 0 h 65"/>
                    <a:gd name="T16" fmla="*/ 34 w 65"/>
                    <a:gd name="T17" fmla="*/ 0 h 65"/>
                    <a:gd name="T18" fmla="*/ 39 w 65"/>
                    <a:gd name="T19" fmla="*/ 0 h 65"/>
                    <a:gd name="T20" fmla="*/ 45 w 65"/>
                    <a:gd name="T21" fmla="*/ 2 h 65"/>
                    <a:gd name="T22" fmla="*/ 51 w 65"/>
                    <a:gd name="T23" fmla="*/ 6 h 65"/>
                    <a:gd name="T24" fmla="*/ 55 w 65"/>
                    <a:gd name="T25" fmla="*/ 10 h 65"/>
                    <a:gd name="T26" fmla="*/ 59 w 65"/>
                    <a:gd name="T27" fmla="*/ 14 h 65"/>
                    <a:gd name="T28" fmla="*/ 63 w 65"/>
                    <a:gd name="T29" fmla="*/ 20 h 65"/>
                    <a:gd name="T30" fmla="*/ 65 w 65"/>
                    <a:gd name="T31" fmla="*/ 26 h 65"/>
                    <a:gd name="T32" fmla="*/ 65 w 65"/>
                    <a:gd name="T33" fmla="*/ 32 h 65"/>
                    <a:gd name="T34" fmla="*/ 65 w 65"/>
                    <a:gd name="T35" fmla="*/ 40 h 65"/>
                    <a:gd name="T36" fmla="*/ 63 w 65"/>
                    <a:gd name="T37" fmla="*/ 46 h 65"/>
                    <a:gd name="T38" fmla="*/ 59 w 65"/>
                    <a:gd name="T39" fmla="*/ 51 h 65"/>
                    <a:gd name="T40" fmla="*/ 55 w 65"/>
                    <a:gd name="T41" fmla="*/ 55 h 65"/>
                    <a:gd name="T42" fmla="*/ 51 w 65"/>
                    <a:gd name="T43" fmla="*/ 59 h 65"/>
                    <a:gd name="T44" fmla="*/ 45 w 65"/>
                    <a:gd name="T45" fmla="*/ 61 h 65"/>
                    <a:gd name="T46" fmla="*/ 39 w 65"/>
                    <a:gd name="T47" fmla="*/ 63 h 65"/>
                    <a:gd name="T48" fmla="*/ 34 w 65"/>
                    <a:gd name="T49" fmla="*/ 65 h 65"/>
                    <a:gd name="T50" fmla="*/ 26 w 65"/>
                    <a:gd name="T51" fmla="*/ 63 h 65"/>
                    <a:gd name="T52" fmla="*/ 22 w 65"/>
                    <a:gd name="T53" fmla="*/ 61 h 65"/>
                    <a:gd name="T54" fmla="*/ 16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4 w 65"/>
                    <a:gd name="T61" fmla="*/ 46 h 65"/>
                    <a:gd name="T62" fmla="*/ 2 w 65"/>
                    <a:gd name="T63" fmla="*/ 40 h 65"/>
                    <a:gd name="T64" fmla="*/ 0 w 65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2"/>
                      </a:move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2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2" y="61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4" name="Freeform 67"/>
                <p:cNvSpPr>
                  <a:spLocks/>
                </p:cNvSpPr>
                <p:nvPr/>
              </p:nvSpPr>
              <p:spPr bwMode="auto">
                <a:xfrm>
                  <a:off x="3317" y="1557"/>
                  <a:ext cx="65" cy="65"/>
                </a:xfrm>
                <a:custGeom>
                  <a:avLst/>
                  <a:gdLst>
                    <a:gd name="T0" fmla="*/ 0 w 65"/>
                    <a:gd name="T1" fmla="*/ 32 h 65"/>
                    <a:gd name="T2" fmla="*/ 0 w 65"/>
                    <a:gd name="T3" fmla="*/ 32 h 65"/>
                    <a:gd name="T4" fmla="*/ 2 w 65"/>
                    <a:gd name="T5" fmla="*/ 26 h 65"/>
                    <a:gd name="T6" fmla="*/ 4 w 65"/>
                    <a:gd name="T7" fmla="*/ 20 h 65"/>
                    <a:gd name="T8" fmla="*/ 6 w 65"/>
                    <a:gd name="T9" fmla="*/ 14 h 65"/>
                    <a:gd name="T10" fmla="*/ 10 w 65"/>
                    <a:gd name="T11" fmla="*/ 10 h 65"/>
                    <a:gd name="T12" fmla="*/ 16 w 65"/>
                    <a:gd name="T13" fmla="*/ 6 h 65"/>
                    <a:gd name="T14" fmla="*/ 22 w 65"/>
                    <a:gd name="T15" fmla="*/ 2 h 65"/>
                    <a:gd name="T16" fmla="*/ 26 w 65"/>
                    <a:gd name="T17" fmla="*/ 0 h 65"/>
                    <a:gd name="T18" fmla="*/ 34 w 65"/>
                    <a:gd name="T19" fmla="*/ 0 h 65"/>
                    <a:gd name="T20" fmla="*/ 39 w 65"/>
                    <a:gd name="T21" fmla="*/ 0 h 65"/>
                    <a:gd name="T22" fmla="*/ 45 w 65"/>
                    <a:gd name="T23" fmla="*/ 2 h 65"/>
                    <a:gd name="T24" fmla="*/ 51 w 65"/>
                    <a:gd name="T25" fmla="*/ 6 h 65"/>
                    <a:gd name="T26" fmla="*/ 55 w 65"/>
                    <a:gd name="T27" fmla="*/ 10 h 65"/>
                    <a:gd name="T28" fmla="*/ 59 w 65"/>
                    <a:gd name="T29" fmla="*/ 14 h 65"/>
                    <a:gd name="T30" fmla="*/ 63 w 65"/>
                    <a:gd name="T31" fmla="*/ 20 h 65"/>
                    <a:gd name="T32" fmla="*/ 65 w 65"/>
                    <a:gd name="T33" fmla="*/ 26 h 65"/>
                    <a:gd name="T34" fmla="*/ 65 w 65"/>
                    <a:gd name="T35" fmla="*/ 32 h 65"/>
                    <a:gd name="T36" fmla="*/ 65 w 65"/>
                    <a:gd name="T37" fmla="*/ 40 h 65"/>
                    <a:gd name="T38" fmla="*/ 63 w 65"/>
                    <a:gd name="T39" fmla="*/ 46 h 65"/>
                    <a:gd name="T40" fmla="*/ 59 w 65"/>
                    <a:gd name="T41" fmla="*/ 51 h 65"/>
                    <a:gd name="T42" fmla="*/ 55 w 65"/>
                    <a:gd name="T43" fmla="*/ 55 h 65"/>
                    <a:gd name="T44" fmla="*/ 51 w 65"/>
                    <a:gd name="T45" fmla="*/ 59 h 65"/>
                    <a:gd name="T46" fmla="*/ 45 w 65"/>
                    <a:gd name="T47" fmla="*/ 61 h 65"/>
                    <a:gd name="T48" fmla="*/ 39 w 65"/>
                    <a:gd name="T49" fmla="*/ 63 h 65"/>
                    <a:gd name="T50" fmla="*/ 34 w 65"/>
                    <a:gd name="T51" fmla="*/ 65 h 65"/>
                    <a:gd name="T52" fmla="*/ 26 w 65"/>
                    <a:gd name="T53" fmla="*/ 63 h 65"/>
                    <a:gd name="T54" fmla="*/ 22 w 65"/>
                    <a:gd name="T55" fmla="*/ 61 h 65"/>
                    <a:gd name="T56" fmla="*/ 16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4 w 65"/>
                    <a:gd name="T63" fmla="*/ 46 h 65"/>
                    <a:gd name="T64" fmla="*/ 2 w 65"/>
                    <a:gd name="T65" fmla="*/ 40 h 65"/>
                    <a:gd name="T66" fmla="*/ 0 w 65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2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2" y="61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5" name="Freeform 68"/>
                <p:cNvSpPr>
                  <a:spLocks/>
                </p:cNvSpPr>
                <p:nvPr/>
              </p:nvSpPr>
              <p:spPr bwMode="auto">
                <a:xfrm>
                  <a:off x="3209" y="1559"/>
                  <a:ext cx="65" cy="65"/>
                </a:xfrm>
                <a:custGeom>
                  <a:avLst/>
                  <a:gdLst>
                    <a:gd name="T0" fmla="*/ 65 w 65"/>
                    <a:gd name="T1" fmla="*/ 32 h 65"/>
                    <a:gd name="T2" fmla="*/ 65 w 65"/>
                    <a:gd name="T3" fmla="*/ 40 h 65"/>
                    <a:gd name="T4" fmla="*/ 63 w 65"/>
                    <a:gd name="T5" fmla="*/ 46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1 h 65"/>
                    <a:gd name="T14" fmla="*/ 39 w 65"/>
                    <a:gd name="T15" fmla="*/ 63 h 65"/>
                    <a:gd name="T16" fmla="*/ 33 w 65"/>
                    <a:gd name="T17" fmla="*/ 65 h 65"/>
                    <a:gd name="T18" fmla="*/ 25 w 65"/>
                    <a:gd name="T19" fmla="*/ 63 h 65"/>
                    <a:gd name="T20" fmla="*/ 19 w 65"/>
                    <a:gd name="T21" fmla="*/ 61 h 65"/>
                    <a:gd name="T22" fmla="*/ 16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4 w 65"/>
                    <a:gd name="T29" fmla="*/ 46 h 65"/>
                    <a:gd name="T30" fmla="*/ 2 w 65"/>
                    <a:gd name="T31" fmla="*/ 40 h 65"/>
                    <a:gd name="T32" fmla="*/ 0 w 65"/>
                    <a:gd name="T33" fmla="*/ 32 h 65"/>
                    <a:gd name="T34" fmla="*/ 2 w 65"/>
                    <a:gd name="T35" fmla="*/ 26 h 65"/>
                    <a:gd name="T36" fmla="*/ 4 w 65"/>
                    <a:gd name="T37" fmla="*/ 20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6 w 65"/>
                    <a:gd name="T43" fmla="*/ 6 h 65"/>
                    <a:gd name="T44" fmla="*/ 19 w 65"/>
                    <a:gd name="T45" fmla="*/ 2 h 65"/>
                    <a:gd name="T46" fmla="*/ 25 w 65"/>
                    <a:gd name="T47" fmla="*/ 0 h 65"/>
                    <a:gd name="T48" fmla="*/ 33 w 65"/>
                    <a:gd name="T49" fmla="*/ 0 h 65"/>
                    <a:gd name="T50" fmla="*/ 39 w 65"/>
                    <a:gd name="T51" fmla="*/ 0 h 65"/>
                    <a:gd name="T52" fmla="*/ 45 w 65"/>
                    <a:gd name="T53" fmla="*/ 2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3 w 65"/>
                    <a:gd name="T61" fmla="*/ 20 h 65"/>
                    <a:gd name="T62" fmla="*/ 65 w 65"/>
                    <a:gd name="T63" fmla="*/ 26 h 65"/>
                    <a:gd name="T64" fmla="*/ 65 w 65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2"/>
                      </a:move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6" name="Freeform 69"/>
                <p:cNvSpPr>
                  <a:spLocks/>
                </p:cNvSpPr>
                <p:nvPr/>
              </p:nvSpPr>
              <p:spPr bwMode="auto">
                <a:xfrm>
                  <a:off x="3209" y="1559"/>
                  <a:ext cx="65" cy="65"/>
                </a:xfrm>
                <a:custGeom>
                  <a:avLst/>
                  <a:gdLst>
                    <a:gd name="T0" fmla="*/ 65 w 65"/>
                    <a:gd name="T1" fmla="*/ 32 h 65"/>
                    <a:gd name="T2" fmla="*/ 65 w 65"/>
                    <a:gd name="T3" fmla="*/ 32 h 65"/>
                    <a:gd name="T4" fmla="*/ 65 w 65"/>
                    <a:gd name="T5" fmla="*/ 40 h 65"/>
                    <a:gd name="T6" fmla="*/ 63 w 65"/>
                    <a:gd name="T7" fmla="*/ 46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1 h 65"/>
                    <a:gd name="T16" fmla="*/ 39 w 65"/>
                    <a:gd name="T17" fmla="*/ 63 h 65"/>
                    <a:gd name="T18" fmla="*/ 33 w 65"/>
                    <a:gd name="T19" fmla="*/ 65 h 65"/>
                    <a:gd name="T20" fmla="*/ 25 w 65"/>
                    <a:gd name="T21" fmla="*/ 63 h 65"/>
                    <a:gd name="T22" fmla="*/ 19 w 65"/>
                    <a:gd name="T23" fmla="*/ 61 h 65"/>
                    <a:gd name="T24" fmla="*/ 16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4 w 65"/>
                    <a:gd name="T31" fmla="*/ 46 h 65"/>
                    <a:gd name="T32" fmla="*/ 2 w 65"/>
                    <a:gd name="T33" fmla="*/ 40 h 65"/>
                    <a:gd name="T34" fmla="*/ 0 w 65"/>
                    <a:gd name="T35" fmla="*/ 32 h 65"/>
                    <a:gd name="T36" fmla="*/ 2 w 65"/>
                    <a:gd name="T37" fmla="*/ 26 h 65"/>
                    <a:gd name="T38" fmla="*/ 4 w 65"/>
                    <a:gd name="T39" fmla="*/ 20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6 w 65"/>
                    <a:gd name="T45" fmla="*/ 6 h 65"/>
                    <a:gd name="T46" fmla="*/ 19 w 65"/>
                    <a:gd name="T47" fmla="*/ 2 h 65"/>
                    <a:gd name="T48" fmla="*/ 25 w 65"/>
                    <a:gd name="T49" fmla="*/ 0 h 65"/>
                    <a:gd name="T50" fmla="*/ 33 w 65"/>
                    <a:gd name="T51" fmla="*/ 0 h 65"/>
                    <a:gd name="T52" fmla="*/ 39 w 65"/>
                    <a:gd name="T53" fmla="*/ 0 h 65"/>
                    <a:gd name="T54" fmla="*/ 45 w 65"/>
                    <a:gd name="T55" fmla="*/ 2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3 w 65"/>
                    <a:gd name="T63" fmla="*/ 20 h 65"/>
                    <a:gd name="T64" fmla="*/ 65 w 65"/>
                    <a:gd name="T65" fmla="*/ 26 h 65"/>
                    <a:gd name="T66" fmla="*/ 65 w 65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2"/>
                      </a:move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7" name="Freeform 70"/>
                <p:cNvSpPr>
                  <a:spLocks/>
                </p:cNvSpPr>
                <p:nvPr/>
              </p:nvSpPr>
              <p:spPr bwMode="auto">
                <a:xfrm>
                  <a:off x="3256" y="1479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25 h 65"/>
                    <a:gd name="T4" fmla="*/ 2 w 65"/>
                    <a:gd name="T5" fmla="*/ 19 h 65"/>
                    <a:gd name="T6" fmla="*/ 6 w 65"/>
                    <a:gd name="T7" fmla="*/ 13 h 65"/>
                    <a:gd name="T8" fmla="*/ 10 w 65"/>
                    <a:gd name="T9" fmla="*/ 9 h 65"/>
                    <a:gd name="T10" fmla="*/ 14 w 65"/>
                    <a:gd name="T11" fmla="*/ 5 h 65"/>
                    <a:gd name="T12" fmla="*/ 20 w 65"/>
                    <a:gd name="T13" fmla="*/ 2 h 65"/>
                    <a:gd name="T14" fmla="*/ 26 w 65"/>
                    <a:gd name="T15" fmla="*/ 2 h 65"/>
                    <a:gd name="T16" fmla="*/ 32 w 65"/>
                    <a:gd name="T17" fmla="*/ 0 h 65"/>
                    <a:gd name="T18" fmla="*/ 39 w 65"/>
                    <a:gd name="T19" fmla="*/ 2 h 65"/>
                    <a:gd name="T20" fmla="*/ 45 w 65"/>
                    <a:gd name="T21" fmla="*/ 2 h 65"/>
                    <a:gd name="T22" fmla="*/ 49 w 65"/>
                    <a:gd name="T23" fmla="*/ 5 h 65"/>
                    <a:gd name="T24" fmla="*/ 55 w 65"/>
                    <a:gd name="T25" fmla="*/ 9 h 65"/>
                    <a:gd name="T26" fmla="*/ 59 w 65"/>
                    <a:gd name="T27" fmla="*/ 13 h 65"/>
                    <a:gd name="T28" fmla="*/ 61 w 65"/>
                    <a:gd name="T29" fmla="*/ 19 h 65"/>
                    <a:gd name="T30" fmla="*/ 63 w 65"/>
                    <a:gd name="T31" fmla="*/ 25 h 65"/>
                    <a:gd name="T32" fmla="*/ 65 w 65"/>
                    <a:gd name="T33" fmla="*/ 33 h 65"/>
                    <a:gd name="T34" fmla="*/ 63 w 65"/>
                    <a:gd name="T35" fmla="*/ 39 h 65"/>
                    <a:gd name="T36" fmla="*/ 61 w 65"/>
                    <a:gd name="T37" fmla="*/ 45 h 65"/>
                    <a:gd name="T38" fmla="*/ 59 w 65"/>
                    <a:gd name="T39" fmla="*/ 51 h 65"/>
                    <a:gd name="T40" fmla="*/ 55 w 65"/>
                    <a:gd name="T41" fmla="*/ 55 h 65"/>
                    <a:gd name="T42" fmla="*/ 49 w 65"/>
                    <a:gd name="T43" fmla="*/ 59 h 65"/>
                    <a:gd name="T44" fmla="*/ 45 w 65"/>
                    <a:gd name="T45" fmla="*/ 63 h 65"/>
                    <a:gd name="T46" fmla="*/ 39 w 65"/>
                    <a:gd name="T47" fmla="*/ 63 h 65"/>
                    <a:gd name="T48" fmla="*/ 32 w 65"/>
                    <a:gd name="T49" fmla="*/ 65 h 65"/>
                    <a:gd name="T50" fmla="*/ 26 w 65"/>
                    <a:gd name="T51" fmla="*/ 63 h 65"/>
                    <a:gd name="T52" fmla="*/ 20 w 65"/>
                    <a:gd name="T53" fmla="*/ 63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2 w 65"/>
                    <a:gd name="T61" fmla="*/ 45 h 65"/>
                    <a:gd name="T62" fmla="*/ 0 w 65"/>
                    <a:gd name="T63" fmla="*/ 39 h 65"/>
                    <a:gd name="T64" fmla="*/ 0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3"/>
                      </a:move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8" name="Freeform 71"/>
                <p:cNvSpPr>
                  <a:spLocks/>
                </p:cNvSpPr>
                <p:nvPr/>
              </p:nvSpPr>
              <p:spPr bwMode="auto">
                <a:xfrm>
                  <a:off x="3256" y="1479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33 h 65"/>
                    <a:gd name="T4" fmla="*/ 0 w 65"/>
                    <a:gd name="T5" fmla="*/ 25 h 65"/>
                    <a:gd name="T6" fmla="*/ 2 w 65"/>
                    <a:gd name="T7" fmla="*/ 19 h 65"/>
                    <a:gd name="T8" fmla="*/ 6 w 65"/>
                    <a:gd name="T9" fmla="*/ 13 h 65"/>
                    <a:gd name="T10" fmla="*/ 10 w 65"/>
                    <a:gd name="T11" fmla="*/ 9 h 65"/>
                    <a:gd name="T12" fmla="*/ 14 w 65"/>
                    <a:gd name="T13" fmla="*/ 5 h 65"/>
                    <a:gd name="T14" fmla="*/ 20 w 65"/>
                    <a:gd name="T15" fmla="*/ 2 h 65"/>
                    <a:gd name="T16" fmla="*/ 26 w 65"/>
                    <a:gd name="T17" fmla="*/ 2 h 65"/>
                    <a:gd name="T18" fmla="*/ 32 w 65"/>
                    <a:gd name="T19" fmla="*/ 0 h 65"/>
                    <a:gd name="T20" fmla="*/ 39 w 65"/>
                    <a:gd name="T21" fmla="*/ 2 h 65"/>
                    <a:gd name="T22" fmla="*/ 45 w 65"/>
                    <a:gd name="T23" fmla="*/ 2 h 65"/>
                    <a:gd name="T24" fmla="*/ 49 w 65"/>
                    <a:gd name="T25" fmla="*/ 5 h 65"/>
                    <a:gd name="T26" fmla="*/ 55 w 65"/>
                    <a:gd name="T27" fmla="*/ 9 h 65"/>
                    <a:gd name="T28" fmla="*/ 59 w 65"/>
                    <a:gd name="T29" fmla="*/ 13 h 65"/>
                    <a:gd name="T30" fmla="*/ 61 w 65"/>
                    <a:gd name="T31" fmla="*/ 19 h 65"/>
                    <a:gd name="T32" fmla="*/ 63 w 65"/>
                    <a:gd name="T33" fmla="*/ 25 h 65"/>
                    <a:gd name="T34" fmla="*/ 65 w 65"/>
                    <a:gd name="T35" fmla="*/ 33 h 65"/>
                    <a:gd name="T36" fmla="*/ 63 w 65"/>
                    <a:gd name="T37" fmla="*/ 39 h 65"/>
                    <a:gd name="T38" fmla="*/ 61 w 65"/>
                    <a:gd name="T39" fmla="*/ 45 h 65"/>
                    <a:gd name="T40" fmla="*/ 59 w 65"/>
                    <a:gd name="T41" fmla="*/ 51 h 65"/>
                    <a:gd name="T42" fmla="*/ 55 w 65"/>
                    <a:gd name="T43" fmla="*/ 55 h 65"/>
                    <a:gd name="T44" fmla="*/ 49 w 65"/>
                    <a:gd name="T45" fmla="*/ 59 h 65"/>
                    <a:gd name="T46" fmla="*/ 45 w 65"/>
                    <a:gd name="T47" fmla="*/ 63 h 65"/>
                    <a:gd name="T48" fmla="*/ 39 w 65"/>
                    <a:gd name="T49" fmla="*/ 63 h 65"/>
                    <a:gd name="T50" fmla="*/ 32 w 65"/>
                    <a:gd name="T51" fmla="*/ 65 h 65"/>
                    <a:gd name="T52" fmla="*/ 26 w 65"/>
                    <a:gd name="T53" fmla="*/ 63 h 65"/>
                    <a:gd name="T54" fmla="*/ 20 w 65"/>
                    <a:gd name="T55" fmla="*/ 63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2 w 65"/>
                    <a:gd name="T63" fmla="*/ 45 h 65"/>
                    <a:gd name="T64" fmla="*/ 0 w 65"/>
                    <a:gd name="T65" fmla="*/ 39 h 65"/>
                    <a:gd name="T66" fmla="*/ 0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999" name="Freeform 72"/>
                <p:cNvSpPr>
                  <a:spLocks/>
                </p:cNvSpPr>
                <p:nvPr/>
              </p:nvSpPr>
              <p:spPr bwMode="auto">
                <a:xfrm>
                  <a:off x="3248" y="1603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25 h 63"/>
                    <a:gd name="T4" fmla="*/ 2 w 65"/>
                    <a:gd name="T5" fmla="*/ 19 h 63"/>
                    <a:gd name="T6" fmla="*/ 6 w 65"/>
                    <a:gd name="T7" fmla="*/ 13 h 63"/>
                    <a:gd name="T8" fmla="*/ 10 w 65"/>
                    <a:gd name="T9" fmla="*/ 7 h 63"/>
                    <a:gd name="T10" fmla="*/ 14 w 65"/>
                    <a:gd name="T11" fmla="*/ 5 h 63"/>
                    <a:gd name="T12" fmla="*/ 20 w 65"/>
                    <a:gd name="T13" fmla="*/ 2 h 63"/>
                    <a:gd name="T14" fmla="*/ 26 w 65"/>
                    <a:gd name="T15" fmla="*/ 0 h 63"/>
                    <a:gd name="T16" fmla="*/ 34 w 65"/>
                    <a:gd name="T17" fmla="*/ 0 h 63"/>
                    <a:gd name="T18" fmla="*/ 40 w 65"/>
                    <a:gd name="T19" fmla="*/ 0 h 63"/>
                    <a:gd name="T20" fmla="*/ 45 w 65"/>
                    <a:gd name="T21" fmla="*/ 2 h 63"/>
                    <a:gd name="T22" fmla="*/ 51 w 65"/>
                    <a:gd name="T23" fmla="*/ 5 h 63"/>
                    <a:gd name="T24" fmla="*/ 55 w 65"/>
                    <a:gd name="T25" fmla="*/ 7 h 63"/>
                    <a:gd name="T26" fmla="*/ 59 w 65"/>
                    <a:gd name="T27" fmla="*/ 13 h 63"/>
                    <a:gd name="T28" fmla="*/ 63 w 65"/>
                    <a:gd name="T29" fmla="*/ 19 h 63"/>
                    <a:gd name="T30" fmla="*/ 63 w 65"/>
                    <a:gd name="T31" fmla="*/ 25 h 63"/>
                    <a:gd name="T32" fmla="*/ 65 w 65"/>
                    <a:gd name="T33" fmla="*/ 31 h 63"/>
                    <a:gd name="T34" fmla="*/ 63 w 65"/>
                    <a:gd name="T35" fmla="*/ 37 h 63"/>
                    <a:gd name="T36" fmla="*/ 63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5 h 63"/>
                    <a:gd name="T42" fmla="*/ 51 w 65"/>
                    <a:gd name="T43" fmla="*/ 59 h 63"/>
                    <a:gd name="T44" fmla="*/ 45 w 65"/>
                    <a:gd name="T45" fmla="*/ 61 h 63"/>
                    <a:gd name="T46" fmla="*/ 40 w 65"/>
                    <a:gd name="T47" fmla="*/ 63 h 63"/>
                    <a:gd name="T48" fmla="*/ 34 w 65"/>
                    <a:gd name="T49" fmla="*/ 63 h 63"/>
                    <a:gd name="T50" fmla="*/ 26 w 65"/>
                    <a:gd name="T51" fmla="*/ 63 h 63"/>
                    <a:gd name="T52" fmla="*/ 20 w 65"/>
                    <a:gd name="T53" fmla="*/ 61 h 63"/>
                    <a:gd name="T54" fmla="*/ 14 w 65"/>
                    <a:gd name="T55" fmla="*/ 59 h 63"/>
                    <a:gd name="T56" fmla="*/ 10 w 65"/>
                    <a:gd name="T57" fmla="*/ 55 h 63"/>
                    <a:gd name="T58" fmla="*/ 6 w 65"/>
                    <a:gd name="T59" fmla="*/ 49 h 63"/>
                    <a:gd name="T60" fmla="*/ 2 w 65"/>
                    <a:gd name="T61" fmla="*/ 43 h 63"/>
                    <a:gd name="T62" fmla="*/ 0 w 65"/>
                    <a:gd name="T63" fmla="*/ 37 h 63"/>
                    <a:gd name="T64" fmla="*/ 0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1"/>
                      </a:move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5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0" name="Freeform 73"/>
                <p:cNvSpPr>
                  <a:spLocks/>
                </p:cNvSpPr>
                <p:nvPr/>
              </p:nvSpPr>
              <p:spPr bwMode="auto">
                <a:xfrm>
                  <a:off x="3248" y="1603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31 h 63"/>
                    <a:gd name="T4" fmla="*/ 0 w 65"/>
                    <a:gd name="T5" fmla="*/ 25 h 63"/>
                    <a:gd name="T6" fmla="*/ 2 w 65"/>
                    <a:gd name="T7" fmla="*/ 19 h 63"/>
                    <a:gd name="T8" fmla="*/ 6 w 65"/>
                    <a:gd name="T9" fmla="*/ 13 h 63"/>
                    <a:gd name="T10" fmla="*/ 10 w 65"/>
                    <a:gd name="T11" fmla="*/ 7 h 63"/>
                    <a:gd name="T12" fmla="*/ 14 w 65"/>
                    <a:gd name="T13" fmla="*/ 5 h 63"/>
                    <a:gd name="T14" fmla="*/ 20 w 65"/>
                    <a:gd name="T15" fmla="*/ 2 h 63"/>
                    <a:gd name="T16" fmla="*/ 26 w 65"/>
                    <a:gd name="T17" fmla="*/ 0 h 63"/>
                    <a:gd name="T18" fmla="*/ 34 w 65"/>
                    <a:gd name="T19" fmla="*/ 0 h 63"/>
                    <a:gd name="T20" fmla="*/ 40 w 65"/>
                    <a:gd name="T21" fmla="*/ 0 h 63"/>
                    <a:gd name="T22" fmla="*/ 45 w 65"/>
                    <a:gd name="T23" fmla="*/ 2 h 63"/>
                    <a:gd name="T24" fmla="*/ 51 w 65"/>
                    <a:gd name="T25" fmla="*/ 5 h 63"/>
                    <a:gd name="T26" fmla="*/ 55 w 65"/>
                    <a:gd name="T27" fmla="*/ 7 h 63"/>
                    <a:gd name="T28" fmla="*/ 59 w 65"/>
                    <a:gd name="T29" fmla="*/ 13 h 63"/>
                    <a:gd name="T30" fmla="*/ 63 w 65"/>
                    <a:gd name="T31" fmla="*/ 19 h 63"/>
                    <a:gd name="T32" fmla="*/ 63 w 65"/>
                    <a:gd name="T33" fmla="*/ 25 h 63"/>
                    <a:gd name="T34" fmla="*/ 65 w 65"/>
                    <a:gd name="T35" fmla="*/ 31 h 63"/>
                    <a:gd name="T36" fmla="*/ 63 w 65"/>
                    <a:gd name="T37" fmla="*/ 37 h 63"/>
                    <a:gd name="T38" fmla="*/ 63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5 h 63"/>
                    <a:gd name="T44" fmla="*/ 51 w 65"/>
                    <a:gd name="T45" fmla="*/ 59 h 63"/>
                    <a:gd name="T46" fmla="*/ 45 w 65"/>
                    <a:gd name="T47" fmla="*/ 61 h 63"/>
                    <a:gd name="T48" fmla="*/ 40 w 65"/>
                    <a:gd name="T49" fmla="*/ 63 h 63"/>
                    <a:gd name="T50" fmla="*/ 34 w 65"/>
                    <a:gd name="T51" fmla="*/ 63 h 63"/>
                    <a:gd name="T52" fmla="*/ 26 w 65"/>
                    <a:gd name="T53" fmla="*/ 63 h 63"/>
                    <a:gd name="T54" fmla="*/ 20 w 65"/>
                    <a:gd name="T55" fmla="*/ 61 h 63"/>
                    <a:gd name="T56" fmla="*/ 14 w 65"/>
                    <a:gd name="T57" fmla="*/ 59 h 63"/>
                    <a:gd name="T58" fmla="*/ 10 w 65"/>
                    <a:gd name="T59" fmla="*/ 55 h 63"/>
                    <a:gd name="T60" fmla="*/ 6 w 65"/>
                    <a:gd name="T61" fmla="*/ 49 h 63"/>
                    <a:gd name="T62" fmla="*/ 2 w 65"/>
                    <a:gd name="T63" fmla="*/ 43 h 63"/>
                    <a:gd name="T64" fmla="*/ 0 w 65"/>
                    <a:gd name="T65" fmla="*/ 37 h 63"/>
                    <a:gd name="T66" fmla="*/ 0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5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1" name="Freeform 74"/>
                <p:cNvSpPr>
                  <a:spLocks/>
                </p:cNvSpPr>
                <p:nvPr/>
              </p:nvSpPr>
              <p:spPr bwMode="auto">
                <a:xfrm>
                  <a:off x="3278" y="1498"/>
                  <a:ext cx="65" cy="65"/>
                </a:xfrm>
                <a:custGeom>
                  <a:avLst/>
                  <a:gdLst>
                    <a:gd name="T0" fmla="*/ 65 w 65"/>
                    <a:gd name="T1" fmla="*/ 32 h 65"/>
                    <a:gd name="T2" fmla="*/ 65 w 65"/>
                    <a:gd name="T3" fmla="*/ 40 h 65"/>
                    <a:gd name="T4" fmla="*/ 63 w 65"/>
                    <a:gd name="T5" fmla="*/ 46 h 65"/>
                    <a:gd name="T6" fmla="*/ 61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39 w 65"/>
                    <a:gd name="T15" fmla="*/ 63 h 65"/>
                    <a:gd name="T16" fmla="*/ 33 w 65"/>
                    <a:gd name="T17" fmla="*/ 65 h 65"/>
                    <a:gd name="T18" fmla="*/ 27 w 65"/>
                    <a:gd name="T19" fmla="*/ 63 h 65"/>
                    <a:gd name="T20" fmla="*/ 21 w 65"/>
                    <a:gd name="T21" fmla="*/ 63 h 65"/>
                    <a:gd name="T22" fmla="*/ 15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4 w 65"/>
                    <a:gd name="T29" fmla="*/ 46 h 65"/>
                    <a:gd name="T30" fmla="*/ 2 w 65"/>
                    <a:gd name="T31" fmla="*/ 40 h 65"/>
                    <a:gd name="T32" fmla="*/ 0 w 65"/>
                    <a:gd name="T33" fmla="*/ 32 h 65"/>
                    <a:gd name="T34" fmla="*/ 2 w 65"/>
                    <a:gd name="T35" fmla="*/ 26 h 65"/>
                    <a:gd name="T36" fmla="*/ 4 w 65"/>
                    <a:gd name="T37" fmla="*/ 20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5 w 65"/>
                    <a:gd name="T43" fmla="*/ 6 h 65"/>
                    <a:gd name="T44" fmla="*/ 21 w 65"/>
                    <a:gd name="T45" fmla="*/ 2 h 65"/>
                    <a:gd name="T46" fmla="*/ 27 w 65"/>
                    <a:gd name="T47" fmla="*/ 2 h 65"/>
                    <a:gd name="T48" fmla="*/ 33 w 65"/>
                    <a:gd name="T49" fmla="*/ 0 h 65"/>
                    <a:gd name="T50" fmla="*/ 39 w 65"/>
                    <a:gd name="T51" fmla="*/ 2 h 65"/>
                    <a:gd name="T52" fmla="*/ 45 w 65"/>
                    <a:gd name="T53" fmla="*/ 2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61 w 65"/>
                    <a:gd name="T59" fmla="*/ 14 h 65"/>
                    <a:gd name="T60" fmla="*/ 63 w 65"/>
                    <a:gd name="T61" fmla="*/ 20 h 65"/>
                    <a:gd name="T62" fmla="*/ 65 w 65"/>
                    <a:gd name="T63" fmla="*/ 26 h 65"/>
                    <a:gd name="T64" fmla="*/ 65 w 65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2"/>
                      </a:move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61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7" y="63"/>
                      </a:lnTo>
                      <a:lnTo>
                        <a:pt x="21" y="63"/>
                      </a:lnTo>
                      <a:lnTo>
                        <a:pt x="15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5" y="6"/>
                      </a:lnTo>
                      <a:lnTo>
                        <a:pt x="21" y="2"/>
                      </a:lnTo>
                      <a:lnTo>
                        <a:pt x="27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61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2" name="Freeform 75"/>
                <p:cNvSpPr>
                  <a:spLocks/>
                </p:cNvSpPr>
                <p:nvPr/>
              </p:nvSpPr>
              <p:spPr bwMode="auto">
                <a:xfrm>
                  <a:off x="3278" y="1498"/>
                  <a:ext cx="65" cy="65"/>
                </a:xfrm>
                <a:custGeom>
                  <a:avLst/>
                  <a:gdLst>
                    <a:gd name="T0" fmla="*/ 65 w 65"/>
                    <a:gd name="T1" fmla="*/ 32 h 65"/>
                    <a:gd name="T2" fmla="*/ 65 w 65"/>
                    <a:gd name="T3" fmla="*/ 32 h 65"/>
                    <a:gd name="T4" fmla="*/ 65 w 65"/>
                    <a:gd name="T5" fmla="*/ 40 h 65"/>
                    <a:gd name="T6" fmla="*/ 63 w 65"/>
                    <a:gd name="T7" fmla="*/ 46 h 65"/>
                    <a:gd name="T8" fmla="*/ 61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39 w 65"/>
                    <a:gd name="T17" fmla="*/ 63 h 65"/>
                    <a:gd name="T18" fmla="*/ 33 w 65"/>
                    <a:gd name="T19" fmla="*/ 65 h 65"/>
                    <a:gd name="T20" fmla="*/ 27 w 65"/>
                    <a:gd name="T21" fmla="*/ 63 h 65"/>
                    <a:gd name="T22" fmla="*/ 21 w 65"/>
                    <a:gd name="T23" fmla="*/ 63 h 65"/>
                    <a:gd name="T24" fmla="*/ 15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4 w 65"/>
                    <a:gd name="T31" fmla="*/ 46 h 65"/>
                    <a:gd name="T32" fmla="*/ 2 w 65"/>
                    <a:gd name="T33" fmla="*/ 40 h 65"/>
                    <a:gd name="T34" fmla="*/ 0 w 65"/>
                    <a:gd name="T35" fmla="*/ 32 h 65"/>
                    <a:gd name="T36" fmla="*/ 2 w 65"/>
                    <a:gd name="T37" fmla="*/ 26 h 65"/>
                    <a:gd name="T38" fmla="*/ 4 w 65"/>
                    <a:gd name="T39" fmla="*/ 20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5 w 65"/>
                    <a:gd name="T45" fmla="*/ 6 h 65"/>
                    <a:gd name="T46" fmla="*/ 21 w 65"/>
                    <a:gd name="T47" fmla="*/ 2 h 65"/>
                    <a:gd name="T48" fmla="*/ 27 w 65"/>
                    <a:gd name="T49" fmla="*/ 2 h 65"/>
                    <a:gd name="T50" fmla="*/ 33 w 65"/>
                    <a:gd name="T51" fmla="*/ 0 h 65"/>
                    <a:gd name="T52" fmla="*/ 39 w 65"/>
                    <a:gd name="T53" fmla="*/ 2 h 65"/>
                    <a:gd name="T54" fmla="*/ 45 w 65"/>
                    <a:gd name="T55" fmla="*/ 2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61 w 65"/>
                    <a:gd name="T61" fmla="*/ 14 h 65"/>
                    <a:gd name="T62" fmla="*/ 63 w 65"/>
                    <a:gd name="T63" fmla="*/ 20 h 65"/>
                    <a:gd name="T64" fmla="*/ 65 w 65"/>
                    <a:gd name="T65" fmla="*/ 26 h 65"/>
                    <a:gd name="T66" fmla="*/ 65 w 65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2"/>
                      </a:move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61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7" y="63"/>
                      </a:lnTo>
                      <a:lnTo>
                        <a:pt x="21" y="63"/>
                      </a:lnTo>
                      <a:lnTo>
                        <a:pt x="15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5" y="6"/>
                      </a:lnTo>
                      <a:lnTo>
                        <a:pt x="21" y="2"/>
                      </a:lnTo>
                      <a:lnTo>
                        <a:pt x="27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61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3" name="Freeform 76"/>
                <p:cNvSpPr>
                  <a:spLocks/>
                </p:cNvSpPr>
                <p:nvPr/>
              </p:nvSpPr>
              <p:spPr bwMode="auto">
                <a:xfrm>
                  <a:off x="3228" y="1524"/>
                  <a:ext cx="63" cy="61"/>
                </a:xfrm>
                <a:custGeom>
                  <a:avLst/>
                  <a:gdLst>
                    <a:gd name="T0" fmla="*/ 0 w 63"/>
                    <a:gd name="T1" fmla="*/ 31 h 61"/>
                    <a:gd name="T2" fmla="*/ 2 w 63"/>
                    <a:gd name="T3" fmla="*/ 25 h 61"/>
                    <a:gd name="T4" fmla="*/ 4 w 63"/>
                    <a:gd name="T5" fmla="*/ 20 h 61"/>
                    <a:gd name="T6" fmla="*/ 6 w 63"/>
                    <a:gd name="T7" fmla="*/ 14 h 61"/>
                    <a:gd name="T8" fmla="*/ 10 w 63"/>
                    <a:gd name="T9" fmla="*/ 10 h 61"/>
                    <a:gd name="T10" fmla="*/ 14 w 63"/>
                    <a:gd name="T11" fmla="*/ 6 h 61"/>
                    <a:gd name="T12" fmla="*/ 20 w 63"/>
                    <a:gd name="T13" fmla="*/ 4 h 61"/>
                    <a:gd name="T14" fmla="*/ 26 w 63"/>
                    <a:gd name="T15" fmla="*/ 2 h 61"/>
                    <a:gd name="T16" fmla="*/ 32 w 63"/>
                    <a:gd name="T17" fmla="*/ 0 h 61"/>
                    <a:gd name="T18" fmla="*/ 38 w 63"/>
                    <a:gd name="T19" fmla="*/ 2 h 61"/>
                    <a:gd name="T20" fmla="*/ 44 w 63"/>
                    <a:gd name="T21" fmla="*/ 4 h 61"/>
                    <a:gd name="T22" fmla="*/ 50 w 63"/>
                    <a:gd name="T23" fmla="*/ 6 h 61"/>
                    <a:gd name="T24" fmla="*/ 54 w 63"/>
                    <a:gd name="T25" fmla="*/ 10 h 61"/>
                    <a:gd name="T26" fmla="*/ 58 w 63"/>
                    <a:gd name="T27" fmla="*/ 14 h 61"/>
                    <a:gd name="T28" fmla="*/ 60 w 63"/>
                    <a:gd name="T29" fmla="*/ 20 h 61"/>
                    <a:gd name="T30" fmla="*/ 61 w 63"/>
                    <a:gd name="T31" fmla="*/ 25 h 61"/>
                    <a:gd name="T32" fmla="*/ 63 w 63"/>
                    <a:gd name="T33" fmla="*/ 31 h 61"/>
                    <a:gd name="T34" fmla="*/ 61 w 63"/>
                    <a:gd name="T35" fmla="*/ 37 h 61"/>
                    <a:gd name="T36" fmla="*/ 60 w 63"/>
                    <a:gd name="T37" fmla="*/ 43 h 61"/>
                    <a:gd name="T38" fmla="*/ 58 w 63"/>
                    <a:gd name="T39" fmla="*/ 47 h 61"/>
                    <a:gd name="T40" fmla="*/ 54 w 63"/>
                    <a:gd name="T41" fmla="*/ 53 h 61"/>
                    <a:gd name="T42" fmla="*/ 50 w 63"/>
                    <a:gd name="T43" fmla="*/ 57 h 61"/>
                    <a:gd name="T44" fmla="*/ 44 w 63"/>
                    <a:gd name="T45" fmla="*/ 59 h 61"/>
                    <a:gd name="T46" fmla="*/ 38 w 63"/>
                    <a:gd name="T47" fmla="*/ 61 h 61"/>
                    <a:gd name="T48" fmla="*/ 32 w 63"/>
                    <a:gd name="T49" fmla="*/ 61 h 61"/>
                    <a:gd name="T50" fmla="*/ 26 w 63"/>
                    <a:gd name="T51" fmla="*/ 61 h 61"/>
                    <a:gd name="T52" fmla="*/ 20 w 63"/>
                    <a:gd name="T53" fmla="*/ 59 h 61"/>
                    <a:gd name="T54" fmla="*/ 14 w 63"/>
                    <a:gd name="T55" fmla="*/ 57 h 61"/>
                    <a:gd name="T56" fmla="*/ 10 w 63"/>
                    <a:gd name="T57" fmla="*/ 53 h 61"/>
                    <a:gd name="T58" fmla="*/ 6 w 63"/>
                    <a:gd name="T59" fmla="*/ 47 h 61"/>
                    <a:gd name="T60" fmla="*/ 4 w 63"/>
                    <a:gd name="T61" fmla="*/ 43 h 61"/>
                    <a:gd name="T62" fmla="*/ 2 w 63"/>
                    <a:gd name="T63" fmla="*/ 37 h 61"/>
                    <a:gd name="T64" fmla="*/ 0 w 63"/>
                    <a:gd name="T65" fmla="*/ 31 h 6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1"/>
                    <a:gd name="T101" fmla="*/ 63 w 63"/>
                    <a:gd name="T102" fmla="*/ 61 h 6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1">
                      <a:moveTo>
                        <a:pt x="0" y="31"/>
                      </a:moveTo>
                      <a:lnTo>
                        <a:pt x="2" y="25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4" y="4"/>
                      </a:lnTo>
                      <a:lnTo>
                        <a:pt x="50" y="6"/>
                      </a:lnTo>
                      <a:lnTo>
                        <a:pt x="54" y="10"/>
                      </a:lnTo>
                      <a:lnTo>
                        <a:pt x="58" y="14"/>
                      </a:lnTo>
                      <a:lnTo>
                        <a:pt x="60" y="20"/>
                      </a:lnTo>
                      <a:lnTo>
                        <a:pt x="61" y="25"/>
                      </a:lnTo>
                      <a:lnTo>
                        <a:pt x="63" y="31"/>
                      </a:lnTo>
                      <a:lnTo>
                        <a:pt x="61" y="37"/>
                      </a:lnTo>
                      <a:lnTo>
                        <a:pt x="60" y="43"/>
                      </a:lnTo>
                      <a:lnTo>
                        <a:pt x="58" y="47"/>
                      </a:lnTo>
                      <a:lnTo>
                        <a:pt x="54" y="53"/>
                      </a:lnTo>
                      <a:lnTo>
                        <a:pt x="50" y="57"/>
                      </a:lnTo>
                      <a:lnTo>
                        <a:pt x="44" y="59"/>
                      </a:lnTo>
                      <a:lnTo>
                        <a:pt x="38" y="61"/>
                      </a:lnTo>
                      <a:lnTo>
                        <a:pt x="32" y="61"/>
                      </a:lnTo>
                      <a:lnTo>
                        <a:pt x="26" y="61"/>
                      </a:lnTo>
                      <a:lnTo>
                        <a:pt x="20" y="59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7"/>
                      </a:lnTo>
                      <a:lnTo>
                        <a:pt x="4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4" name="Freeform 77"/>
                <p:cNvSpPr>
                  <a:spLocks/>
                </p:cNvSpPr>
                <p:nvPr/>
              </p:nvSpPr>
              <p:spPr bwMode="auto">
                <a:xfrm>
                  <a:off x="3228" y="1524"/>
                  <a:ext cx="63" cy="61"/>
                </a:xfrm>
                <a:custGeom>
                  <a:avLst/>
                  <a:gdLst>
                    <a:gd name="T0" fmla="*/ 0 w 63"/>
                    <a:gd name="T1" fmla="*/ 31 h 61"/>
                    <a:gd name="T2" fmla="*/ 0 w 63"/>
                    <a:gd name="T3" fmla="*/ 31 h 61"/>
                    <a:gd name="T4" fmla="*/ 2 w 63"/>
                    <a:gd name="T5" fmla="*/ 25 h 61"/>
                    <a:gd name="T6" fmla="*/ 4 w 63"/>
                    <a:gd name="T7" fmla="*/ 20 h 61"/>
                    <a:gd name="T8" fmla="*/ 6 w 63"/>
                    <a:gd name="T9" fmla="*/ 14 h 61"/>
                    <a:gd name="T10" fmla="*/ 10 w 63"/>
                    <a:gd name="T11" fmla="*/ 10 h 61"/>
                    <a:gd name="T12" fmla="*/ 14 w 63"/>
                    <a:gd name="T13" fmla="*/ 6 h 61"/>
                    <a:gd name="T14" fmla="*/ 20 w 63"/>
                    <a:gd name="T15" fmla="*/ 4 h 61"/>
                    <a:gd name="T16" fmla="*/ 26 w 63"/>
                    <a:gd name="T17" fmla="*/ 2 h 61"/>
                    <a:gd name="T18" fmla="*/ 32 w 63"/>
                    <a:gd name="T19" fmla="*/ 0 h 61"/>
                    <a:gd name="T20" fmla="*/ 38 w 63"/>
                    <a:gd name="T21" fmla="*/ 2 h 61"/>
                    <a:gd name="T22" fmla="*/ 44 w 63"/>
                    <a:gd name="T23" fmla="*/ 4 h 61"/>
                    <a:gd name="T24" fmla="*/ 50 w 63"/>
                    <a:gd name="T25" fmla="*/ 6 h 61"/>
                    <a:gd name="T26" fmla="*/ 54 w 63"/>
                    <a:gd name="T27" fmla="*/ 10 h 61"/>
                    <a:gd name="T28" fmla="*/ 58 w 63"/>
                    <a:gd name="T29" fmla="*/ 14 h 61"/>
                    <a:gd name="T30" fmla="*/ 60 w 63"/>
                    <a:gd name="T31" fmla="*/ 20 h 61"/>
                    <a:gd name="T32" fmla="*/ 61 w 63"/>
                    <a:gd name="T33" fmla="*/ 25 h 61"/>
                    <a:gd name="T34" fmla="*/ 63 w 63"/>
                    <a:gd name="T35" fmla="*/ 31 h 61"/>
                    <a:gd name="T36" fmla="*/ 61 w 63"/>
                    <a:gd name="T37" fmla="*/ 37 h 61"/>
                    <a:gd name="T38" fmla="*/ 60 w 63"/>
                    <a:gd name="T39" fmla="*/ 43 h 61"/>
                    <a:gd name="T40" fmla="*/ 58 w 63"/>
                    <a:gd name="T41" fmla="*/ 47 h 61"/>
                    <a:gd name="T42" fmla="*/ 54 w 63"/>
                    <a:gd name="T43" fmla="*/ 53 h 61"/>
                    <a:gd name="T44" fmla="*/ 50 w 63"/>
                    <a:gd name="T45" fmla="*/ 57 h 61"/>
                    <a:gd name="T46" fmla="*/ 44 w 63"/>
                    <a:gd name="T47" fmla="*/ 59 h 61"/>
                    <a:gd name="T48" fmla="*/ 38 w 63"/>
                    <a:gd name="T49" fmla="*/ 61 h 61"/>
                    <a:gd name="T50" fmla="*/ 32 w 63"/>
                    <a:gd name="T51" fmla="*/ 61 h 61"/>
                    <a:gd name="T52" fmla="*/ 26 w 63"/>
                    <a:gd name="T53" fmla="*/ 61 h 61"/>
                    <a:gd name="T54" fmla="*/ 20 w 63"/>
                    <a:gd name="T55" fmla="*/ 59 h 61"/>
                    <a:gd name="T56" fmla="*/ 14 w 63"/>
                    <a:gd name="T57" fmla="*/ 57 h 61"/>
                    <a:gd name="T58" fmla="*/ 10 w 63"/>
                    <a:gd name="T59" fmla="*/ 53 h 61"/>
                    <a:gd name="T60" fmla="*/ 6 w 63"/>
                    <a:gd name="T61" fmla="*/ 47 h 61"/>
                    <a:gd name="T62" fmla="*/ 4 w 63"/>
                    <a:gd name="T63" fmla="*/ 43 h 61"/>
                    <a:gd name="T64" fmla="*/ 2 w 63"/>
                    <a:gd name="T65" fmla="*/ 37 h 61"/>
                    <a:gd name="T66" fmla="*/ 0 w 63"/>
                    <a:gd name="T67" fmla="*/ 31 h 61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1"/>
                    <a:gd name="T104" fmla="*/ 63 w 63"/>
                    <a:gd name="T105" fmla="*/ 61 h 61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1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4" y="4"/>
                      </a:lnTo>
                      <a:lnTo>
                        <a:pt x="50" y="6"/>
                      </a:lnTo>
                      <a:lnTo>
                        <a:pt x="54" y="10"/>
                      </a:lnTo>
                      <a:lnTo>
                        <a:pt x="58" y="14"/>
                      </a:lnTo>
                      <a:lnTo>
                        <a:pt x="60" y="20"/>
                      </a:lnTo>
                      <a:lnTo>
                        <a:pt x="61" y="25"/>
                      </a:lnTo>
                      <a:lnTo>
                        <a:pt x="63" y="31"/>
                      </a:lnTo>
                      <a:lnTo>
                        <a:pt x="61" y="37"/>
                      </a:lnTo>
                      <a:lnTo>
                        <a:pt x="60" y="43"/>
                      </a:lnTo>
                      <a:lnTo>
                        <a:pt x="58" y="47"/>
                      </a:lnTo>
                      <a:lnTo>
                        <a:pt x="54" y="53"/>
                      </a:lnTo>
                      <a:lnTo>
                        <a:pt x="50" y="57"/>
                      </a:lnTo>
                      <a:lnTo>
                        <a:pt x="44" y="59"/>
                      </a:lnTo>
                      <a:lnTo>
                        <a:pt x="38" y="61"/>
                      </a:lnTo>
                      <a:lnTo>
                        <a:pt x="32" y="61"/>
                      </a:lnTo>
                      <a:lnTo>
                        <a:pt x="26" y="61"/>
                      </a:lnTo>
                      <a:lnTo>
                        <a:pt x="20" y="59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7"/>
                      </a:lnTo>
                      <a:lnTo>
                        <a:pt x="4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5" name="Freeform 78"/>
                <p:cNvSpPr>
                  <a:spLocks/>
                </p:cNvSpPr>
                <p:nvPr/>
              </p:nvSpPr>
              <p:spPr bwMode="auto">
                <a:xfrm>
                  <a:off x="3327" y="1524"/>
                  <a:ext cx="63" cy="65"/>
                </a:xfrm>
                <a:custGeom>
                  <a:avLst/>
                  <a:gdLst>
                    <a:gd name="T0" fmla="*/ 0 w 63"/>
                    <a:gd name="T1" fmla="*/ 33 h 65"/>
                    <a:gd name="T2" fmla="*/ 0 w 63"/>
                    <a:gd name="T3" fmla="*/ 25 h 65"/>
                    <a:gd name="T4" fmla="*/ 2 w 63"/>
                    <a:gd name="T5" fmla="*/ 21 h 65"/>
                    <a:gd name="T6" fmla="*/ 4 w 63"/>
                    <a:gd name="T7" fmla="*/ 16 h 65"/>
                    <a:gd name="T8" fmla="*/ 8 w 63"/>
                    <a:gd name="T9" fmla="*/ 10 h 65"/>
                    <a:gd name="T10" fmla="*/ 14 w 63"/>
                    <a:gd name="T11" fmla="*/ 6 h 65"/>
                    <a:gd name="T12" fmla="*/ 20 w 63"/>
                    <a:gd name="T13" fmla="*/ 4 h 65"/>
                    <a:gd name="T14" fmla="*/ 25 w 63"/>
                    <a:gd name="T15" fmla="*/ 2 h 65"/>
                    <a:gd name="T16" fmla="*/ 31 w 63"/>
                    <a:gd name="T17" fmla="*/ 0 h 65"/>
                    <a:gd name="T18" fmla="*/ 37 w 63"/>
                    <a:gd name="T19" fmla="*/ 2 h 65"/>
                    <a:gd name="T20" fmla="*/ 43 w 63"/>
                    <a:gd name="T21" fmla="*/ 4 h 65"/>
                    <a:gd name="T22" fmla="*/ 49 w 63"/>
                    <a:gd name="T23" fmla="*/ 6 h 65"/>
                    <a:gd name="T24" fmla="*/ 55 w 63"/>
                    <a:gd name="T25" fmla="*/ 10 h 65"/>
                    <a:gd name="T26" fmla="*/ 57 w 63"/>
                    <a:gd name="T27" fmla="*/ 16 h 65"/>
                    <a:gd name="T28" fmla="*/ 61 w 63"/>
                    <a:gd name="T29" fmla="*/ 21 h 65"/>
                    <a:gd name="T30" fmla="*/ 63 w 63"/>
                    <a:gd name="T31" fmla="*/ 25 h 65"/>
                    <a:gd name="T32" fmla="*/ 63 w 63"/>
                    <a:gd name="T33" fmla="*/ 33 h 65"/>
                    <a:gd name="T34" fmla="*/ 63 w 63"/>
                    <a:gd name="T35" fmla="*/ 39 h 65"/>
                    <a:gd name="T36" fmla="*/ 61 w 63"/>
                    <a:gd name="T37" fmla="*/ 45 h 65"/>
                    <a:gd name="T38" fmla="*/ 57 w 63"/>
                    <a:gd name="T39" fmla="*/ 51 h 65"/>
                    <a:gd name="T40" fmla="*/ 55 w 63"/>
                    <a:gd name="T41" fmla="*/ 55 h 65"/>
                    <a:gd name="T42" fmla="*/ 49 w 63"/>
                    <a:gd name="T43" fmla="*/ 59 h 65"/>
                    <a:gd name="T44" fmla="*/ 43 w 63"/>
                    <a:gd name="T45" fmla="*/ 63 h 65"/>
                    <a:gd name="T46" fmla="*/ 37 w 63"/>
                    <a:gd name="T47" fmla="*/ 65 h 65"/>
                    <a:gd name="T48" fmla="*/ 31 w 63"/>
                    <a:gd name="T49" fmla="*/ 65 h 65"/>
                    <a:gd name="T50" fmla="*/ 25 w 63"/>
                    <a:gd name="T51" fmla="*/ 65 h 65"/>
                    <a:gd name="T52" fmla="*/ 20 w 63"/>
                    <a:gd name="T53" fmla="*/ 63 h 65"/>
                    <a:gd name="T54" fmla="*/ 14 w 63"/>
                    <a:gd name="T55" fmla="*/ 59 h 65"/>
                    <a:gd name="T56" fmla="*/ 8 w 63"/>
                    <a:gd name="T57" fmla="*/ 55 h 65"/>
                    <a:gd name="T58" fmla="*/ 4 w 63"/>
                    <a:gd name="T59" fmla="*/ 51 h 65"/>
                    <a:gd name="T60" fmla="*/ 2 w 63"/>
                    <a:gd name="T61" fmla="*/ 45 h 65"/>
                    <a:gd name="T62" fmla="*/ 0 w 63"/>
                    <a:gd name="T63" fmla="*/ 39 h 65"/>
                    <a:gd name="T64" fmla="*/ 0 w 63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3"/>
                      </a:moveTo>
                      <a:lnTo>
                        <a:pt x="0" y="25"/>
                      </a:lnTo>
                      <a:lnTo>
                        <a:pt x="2" y="21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6"/>
                      </a:lnTo>
                      <a:lnTo>
                        <a:pt x="61" y="21"/>
                      </a:lnTo>
                      <a:lnTo>
                        <a:pt x="63" y="25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6" name="Freeform 79"/>
                <p:cNvSpPr>
                  <a:spLocks/>
                </p:cNvSpPr>
                <p:nvPr/>
              </p:nvSpPr>
              <p:spPr bwMode="auto">
                <a:xfrm>
                  <a:off x="3327" y="1524"/>
                  <a:ext cx="63" cy="65"/>
                </a:xfrm>
                <a:custGeom>
                  <a:avLst/>
                  <a:gdLst>
                    <a:gd name="T0" fmla="*/ 0 w 63"/>
                    <a:gd name="T1" fmla="*/ 33 h 65"/>
                    <a:gd name="T2" fmla="*/ 0 w 63"/>
                    <a:gd name="T3" fmla="*/ 33 h 65"/>
                    <a:gd name="T4" fmla="*/ 0 w 63"/>
                    <a:gd name="T5" fmla="*/ 25 h 65"/>
                    <a:gd name="T6" fmla="*/ 2 w 63"/>
                    <a:gd name="T7" fmla="*/ 21 h 65"/>
                    <a:gd name="T8" fmla="*/ 4 w 63"/>
                    <a:gd name="T9" fmla="*/ 16 h 65"/>
                    <a:gd name="T10" fmla="*/ 8 w 63"/>
                    <a:gd name="T11" fmla="*/ 10 h 65"/>
                    <a:gd name="T12" fmla="*/ 14 w 63"/>
                    <a:gd name="T13" fmla="*/ 6 h 65"/>
                    <a:gd name="T14" fmla="*/ 20 w 63"/>
                    <a:gd name="T15" fmla="*/ 4 h 65"/>
                    <a:gd name="T16" fmla="*/ 25 w 63"/>
                    <a:gd name="T17" fmla="*/ 2 h 65"/>
                    <a:gd name="T18" fmla="*/ 31 w 63"/>
                    <a:gd name="T19" fmla="*/ 0 h 65"/>
                    <a:gd name="T20" fmla="*/ 37 w 63"/>
                    <a:gd name="T21" fmla="*/ 2 h 65"/>
                    <a:gd name="T22" fmla="*/ 43 w 63"/>
                    <a:gd name="T23" fmla="*/ 4 h 65"/>
                    <a:gd name="T24" fmla="*/ 49 w 63"/>
                    <a:gd name="T25" fmla="*/ 6 h 65"/>
                    <a:gd name="T26" fmla="*/ 55 w 63"/>
                    <a:gd name="T27" fmla="*/ 10 h 65"/>
                    <a:gd name="T28" fmla="*/ 57 w 63"/>
                    <a:gd name="T29" fmla="*/ 16 h 65"/>
                    <a:gd name="T30" fmla="*/ 61 w 63"/>
                    <a:gd name="T31" fmla="*/ 21 h 65"/>
                    <a:gd name="T32" fmla="*/ 63 w 63"/>
                    <a:gd name="T33" fmla="*/ 25 h 65"/>
                    <a:gd name="T34" fmla="*/ 63 w 63"/>
                    <a:gd name="T35" fmla="*/ 33 h 65"/>
                    <a:gd name="T36" fmla="*/ 63 w 63"/>
                    <a:gd name="T37" fmla="*/ 39 h 65"/>
                    <a:gd name="T38" fmla="*/ 61 w 63"/>
                    <a:gd name="T39" fmla="*/ 45 h 65"/>
                    <a:gd name="T40" fmla="*/ 57 w 63"/>
                    <a:gd name="T41" fmla="*/ 51 h 65"/>
                    <a:gd name="T42" fmla="*/ 55 w 63"/>
                    <a:gd name="T43" fmla="*/ 55 h 65"/>
                    <a:gd name="T44" fmla="*/ 49 w 63"/>
                    <a:gd name="T45" fmla="*/ 59 h 65"/>
                    <a:gd name="T46" fmla="*/ 43 w 63"/>
                    <a:gd name="T47" fmla="*/ 63 h 65"/>
                    <a:gd name="T48" fmla="*/ 37 w 63"/>
                    <a:gd name="T49" fmla="*/ 65 h 65"/>
                    <a:gd name="T50" fmla="*/ 31 w 63"/>
                    <a:gd name="T51" fmla="*/ 65 h 65"/>
                    <a:gd name="T52" fmla="*/ 25 w 63"/>
                    <a:gd name="T53" fmla="*/ 65 h 65"/>
                    <a:gd name="T54" fmla="*/ 20 w 63"/>
                    <a:gd name="T55" fmla="*/ 63 h 65"/>
                    <a:gd name="T56" fmla="*/ 14 w 63"/>
                    <a:gd name="T57" fmla="*/ 59 h 65"/>
                    <a:gd name="T58" fmla="*/ 8 w 63"/>
                    <a:gd name="T59" fmla="*/ 55 h 65"/>
                    <a:gd name="T60" fmla="*/ 4 w 63"/>
                    <a:gd name="T61" fmla="*/ 51 h 65"/>
                    <a:gd name="T62" fmla="*/ 2 w 63"/>
                    <a:gd name="T63" fmla="*/ 45 h 65"/>
                    <a:gd name="T64" fmla="*/ 0 w 63"/>
                    <a:gd name="T65" fmla="*/ 39 h 65"/>
                    <a:gd name="T66" fmla="*/ 0 w 63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21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6"/>
                      </a:lnTo>
                      <a:lnTo>
                        <a:pt x="61" y="21"/>
                      </a:lnTo>
                      <a:lnTo>
                        <a:pt x="63" y="25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7" name="Freeform 80"/>
                <p:cNvSpPr>
                  <a:spLocks/>
                </p:cNvSpPr>
                <p:nvPr/>
              </p:nvSpPr>
              <p:spPr bwMode="auto">
                <a:xfrm>
                  <a:off x="3291" y="1601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3 w 65"/>
                    <a:gd name="T3" fmla="*/ 39 h 65"/>
                    <a:gd name="T4" fmla="*/ 63 w 65"/>
                    <a:gd name="T5" fmla="*/ 45 h 65"/>
                    <a:gd name="T6" fmla="*/ 60 w 65"/>
                    <a:gd name="T7" fmla="*/ 51 h 65"/>
                    <a:gd name="T8" fmla="*/ 56 w 65"/>
                    <a:gd name="T9" fmla="*/ 55 h 65"/>
                    <a:gd name="T10" fmla="*/ 52 w 65"/>
                    <a:gd name="T11" fmla="*/ 59 h 65"/>
                    <a:gd name="T12" fmla="*/ 46 w 65"/>
                    <a:gd name="T13" fmla="*/ 63 h 65"/>
                    <a:gd name="T14" fmla="*/ 40 w 65"/>
                    <a:gd name="T15" fmla="*/ 65 h 65"/>
                    <a:gd name="T16" fmla="*/ 32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5 h 65"/>
                    <a:gd name="T30" fmla="*/ 2 w 65"/>
                    <a:gd name="T31" fmla="*/ 39 h 65"/>
                    <a:gd name="T32" fmla="*/ 0 w 65"/>
                    <a:gd name="T33" fmla="*/ 33 h 65"/>
                    <a:gd name="T34" fmla="*/ 2 w 65"/>
                    <a:gd name="T35" fmla="*/ 25 h 65"/>
                    <a:gd name="T36" fmla="*/ 2 w 65"/>
                    <a:gd name="T37" fmla="*/ 19 h 65"/>
                    <a:gd name="T38" fmla="*/ 6 w 65"/>
                    <a:gd name="T39" fmla="*/ 15 h 65"/>
                    <a:gd name="T40" fmla="*/ 10 w 65"/>
                    <a:gd name="T41" fmla="*/ 9 h 65"/>
                    <a:gd name="T42" fmla="*/ 14 w 65"/>
                    <a:gd name="T43" fmla="*/ 6 h 65"/>
                    <a:gd name="T44" fmla="*/ 20 w 65"/>
                    <a:gd name="T45" fmla="*/ 4 h 65"/>
                    <a:gd name="T46" fmla="*/ 26 w 65"/>
                    <a:gd name="T47" fmla="*/ 2 h 65"/>
                    <a:gd name="T48" fmla="*/ 32 w 65"/>
                    <a:gd name="T49" fmla="*/ 0 h 65"/>
                    <a:gd name="T50" fmla="*/ 40 w 65"/>
                    <a:gd name="T51" fmla="*/ 2 h 65"/>
                    <a:gd name="T52" fmla="*/ 46 w 65"/>
                    <a:gd name="T53" fmla="*/ 4 h 65"/>
                    <a:gd name="T54" fmla="*/ 52 w 65"/>
                    <a:gd name="T55" fmla="*/ 6 h 65"/>
                    <a:gd name="T56" fmla="*/ 56 w 65"/>
                    <a:gd name="T57" fmla="*/ 9 h 65"/>
                    <a:gd name="T58" fmla="*/ 60 w 65"/>
                    <a:gd name="T59" fmla="*/ 15 h 65"/>
                    <a:gd name="T60" fmla="*/ 63 w 65"/>
                    <a:gd name="T61" fmla="*/ 19 h 65"/>
                    <a:gd name="T62" fmla="*/ 63 w 65"/>
                    <a:gd name="T63" fmla="*/ 25 h 65"/>
                    <a:gd name="T64" fmla="*/ 65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3"/>
                      </a:move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60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6" y="9"/>
                      </a:lnTo>
                      <a:lnTo>
                        <a:pt x="60" y="15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8" name="Freeform 81"/>
                <p:cNvSpPr>
                  <a:spLocks/>
                </p:cNvSpPr>
                <p:nvPr/>
              </p:nvSpPr>
              <p:spPr bwMode="auto">
                <a:xfrm>
                  <a:off x="3291" y="1601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3 h 65"/>
                    <a:gd name="T4" fmla="*/ 63 w 65"/>
                    <a:gd name="T5" fmla="*/ 39 h 65"/>
                    <a:gd name="T6" fmla="*/ 63 w 65"/>
                    <a:gd name="T7" fmla="*/ 45 h 65"/>
                    <a:gd name="T8" fmla="*/ 60 w 65"/>
                    <a:gd name="T9" fmla="*/ 51 h 65"/>
                    <a:gd name="T10" fmla="*/ 56 w 65"/>
                    <a:gd name="T11" fmla="*/ 55 h 65"/>
                    <a:gd name="T12" fmla="*/ 52 w 65"/>
                    <a:gd name="T13" fmla="*/ 59 h 65"/>
                    <a:gd name="T14" fmla="*/ 46 w 65"/>
                    <a:gd name="T15" fmla="*/ 63 h 65"/>
                    <a:gd name="T16" fmla="*/ 40 w 65"/>
                    <a:gd name="T17" fmla="*/ 65 h 65"/>
                    <a:gd name="T18" fmla="*/ 32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5 h 65"/>
                    <a:gd name="T32" fmla="*/ 2 w 65"/>
                    <a:gd name="T33" fmla="*/ 39 h 65"/>
                    <a:gd name="T34" fmla="*/ 0 w 65"/>
                    <a:gd name="T35" fmla="*/ 33 h 65"/>
                    <a:gd name="T36" fmla="*/ 2 w 65"/>
                    <a:gd name="T37" fmla="*/ 25 h 65"/>
                    <a:gd name="T38" fmla="*/ 2 w 65"/>
                    <a:gd name="T39" fmla="*/ 19 h 65"/>
                    <a:gd name="T40" fmla="*/ 6 w 65"/>
                    <a:gd name="T41" fmla="*/ 15 h 65"/>
                    <a:gd name="T42" fmla="*/ 10 w 65"/>
                    <a:gd name="T43" fmla="*/ 9 h 65"/>
                    <a:gd name="T44" fmla="*/ 14 w 65"/>
                    <a:gd name="T45" fmla="*/ 6 h 65"/>
                    <a:gd name="T46" fmla="*/ 20 w 65"/>
                    <a:gd name="T47" fmla="*/ 4 h 65"/>
                    <a:gd name="T48" fmla="*/ 26 w 65"/>
                    <a:gd name="T49" fmla="*/ 2 h 65"/>
                    <a:gd name="T50" fmla="*/ 32 w 65"/>
                    <a:gd name="T51" fmla="*/ 0 h 65"/>
                    <a:gd name="T52" fmla="*/ 40 w 65"/>
                    <a:gd name="T53" fmla="*/ 2 h 65"/>
                    <a:gd name="T54" fmla="*/ 46 w 65"/>
                    <a:gd name="T55" fmla="*/ 4 h 65"/>
                    <a:gd name="T56" fmla="*/ 52 w 65"/>
                    <a:gd name="T57" fmla="*/ 6 h 65"/>
                    <a:gd name="T58" fmla="*/ 56 w 65"/>
                    <a:gd name="T59" fmla="*/ 9 h 65"/>
                    <a:gd name="T60" fmla="*/ 60 w 65"/>
                    <a:gd name="T61" fmla="*/ 15 h 65"/>
                    <a:gd name="T62" fmla="*/ 63 w 65"/>
                    <a:gd name="T63" fmla="*/ 19 h 65"/>
                    <a:gd name="T64" fmla="*/ 63 w 65"/>
                    <a:gd name="T65" fmla="*/ 25 h 65"/>
                    <a:gd name="T66" fmla="*/ 65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3"/>
                      </a:move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60" y="51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6" y="9"/>
                      </a:lnTo>
                      <a:lnTo>
                        <a:pt x="60" y="15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09" name="Freeform 82"/>
                <p:cNvSpPr>
                  <a:spLocks/>
                </p:cNvSpPr>
                <p:nvPr/>
              </p:nvSpPr>
              <p:spPr bwMode="auto">
                <a:xfrm>
                  <a:off x="3274" y="1553"/>
                  <a:ext cx="63" cy="65"/>
                </a:xfrm>
                <a:custGeom>
                  <a:avLst/>
                  <a:gdLst>
                    <a:gd name="T0" fmla="*/ 0 w 63"/>
                    <a:gd name="T1" fmla="*/ 34 h 65"/>
                    <a:gd name="T2" fmla="*/ 0 w 63"/>
                    <a:gd name="T3" fmla="*/ 28 h 65"/>
                    <a:gd name="T4" fmla="*/ 2 w 63"/>
                    <a:gd name="T5" fmla="*/ 22 h 65"/>
                    <a:gd name="T6" fmla="*/ 4 w 63"/>
                    <a:gd name="T7" fmla="*/ 16 h 65"/>
                    <a:gd name="T8" fmla="*/ 8 w 63"/>
                    <a:gd name="T9" fmla="*/ 10 h 65"/>
                    <a:gd name="T10" fmla="*/ 14 w 63"/>
                    <a:gd name="T11" fmla="*/ 6 h 65"/>
                    <a:gd name="T12" fmla="*/ 19 w 63"/>
                    <a:gd name="T13" fmla="*/ 4 h 65"/>
                    <a:gd name="T14" fmla="*/ 23 w 63"/>
                    <a:gd name="T15" fmla="*/ 2 h 65"/>
                    <a:gd name="T16" fmla="*/ 31 w 63"/>
                    <a:gd name="T17" fmla="*/ 0 h 65"/>
                    <a:gd name="T18" fmla="*/ 37 w 63"/>
                    <a:gd name="T19" fmla="*/ 2 h 65"/>
                    <a:gd name="T20" fmla="*/ 43 w 63"/>
                    <a:gd name="T21" fmla="*/ 4 h 65"/>
                    <a:gd name="T22" fmla="*/ 49 w 63"/>
                    <a:gd name="T23" fmla="*/ 6 h 65"/>
                    <a:gd name="T24" fmla="*/ 53 w 63"/>
                    <a:gd name="T25" fmla="*/ 10 h 65"/>
                    <a:gd name="T26" fmla="*/ 57 w 63"/>
                    <a:gd name="T27" fmla="*/ 16 h 65"/>
                    <a:gd name="T28" fmla="*/ 61 w 63"/>
                    <a:gd name="T29" fmla="*/ 22 h 65"/>
                    <a:gd name="T30" fmla="*/ 63 w 63"/>
                    <a:gd name="T31" fmla="*/ 28 h 65"/>
                    <a:gd name="T32" fmla="*/ 63 w 63"/>
                    <a:gd name="T33" fmla="*/ 34 h 65"/>
                    <a:gd name="T34" fmla="*/ 63 w 63"/>
                    <a:gd name="T35" fmla="*/ 40 h 65"/>
                    <a:gd name="T36" fmla="*/ 61 w 63"/>
                    <a:gd name="T37" fmla="*/ 46 h 65"/>
                    <a:gd name="T38" fmla="*/ 57 w 63"/>
                    <a:gd name="T39" fmla="*/ 52 h 65"/>
                    <a:gd name="T40" fmla="*/ 53 w 63"/>
                    <a:gd name="T41" fmla="*/ 55 h 65"/>
                    <a:gd name="T42" fmla="*/ 49 w 63"/>
                    <a:gd name="T43" fmla="*/ 59 h 65"/>
                    <a:gd name="T44" fmla="*/ 43 w 63"/>
                    <a:gd name="T45" fmla="*/ 63 h 65"/>
                    <a:gd name="T46" fmla="*/ 37 w 63"/>
                    <a:gd name="T47" fmla="*/ 65 h 65"/>
                    <a:gd name="T48" fmla="*/ 31 w 63"/>
                    <a:gd name="T49" fmla="*/ 65 h 65"/>
                    <a:gd name="T50" fmla="*/ 23 w 63"/>
                    <a:gd name="T51" fmla="*/ 65 h 65"/>
                    <a:gd name="T52" fmla="*/ 19 w 63"/>
                    <a:gd name="T53" fmla="*/ 63 h 65"/>
                    <a:gd name="T54" fmla="*/ 14 w 63"/>
                    <a:gd name="T55" fmla="*/ 59 h 65"/>
                    <a:gd name="T56" fmla="*/ 8 w 63"/>
                    <a:gd name="T57" fmla="*/ 55 h 65"/>
                    <a:gd name="T58" fmla="*/ 4 w 63"/>
                    <a:gd name="T59" fmla="*/ 52 h 65"/>
                    <a:gd name="T60" fmla="*/ 2 w 63"/>
                    <a:gd name="T61" fmla="*/ 46 h 65"/>
                    <a:gd name="T62" fmla="*/ 0 w 63"/>
                    <a:gd name="T63" fmla="*/ 40 h 65"/>
                    <a:gd name="T64" fmla="*/ 0 w 63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4"/>
                      </a:move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9" y="4"/>
                      </a:lnTo>
                      <a:lnTo>
                        <a:pt x="23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2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3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0" name="Freeform 83"/>
                <p:cNvSpPr>
                  <a:spLocks/>
                </p:cNvSpPr>
                <p:nvPr/>
              </p:nvSpPr>
              <p:spPr bwMode="auto">
                <a:xfrm>
                  <a:off x="3274" y="1553"/>
                  <a:ext cx="63" cy="65"/>
                </a:xfrm>
                <a:custGeom>
                  <a:avLst/>
                  <a:gdLst>
                    <a:gd name="T0" fmla="*/ 0 w 63"/>
                    <a:gd name="T1" fmla="*/ 34 h 65"/>
                    <a:gd name="T2" fmla="*/ 0 w 63"/>
                    <a:gd name="T3" fmla="*/ 34 h 65"/>
                    <a:gd name="T4" fmla="*/ 0 w 63"/>
                    <a:gd name="T5" fmla="*/ 28 h 65"/>
                    <a:gd name="T6" fmla="*/ 2 w 63"/>
                    <a:gd name="T7" fmla="*/ 22 h 65"/>
                    <a:gd name="T8" fmla="*/ 4 w 63"/>
                    <a:gd name="T9" fmla="*/ 16 h 65"/>
                    <a:gd name="T10" fmla="*/ 8 w 63"/>
                    <a:gd name="T11" fmla="*/ 10 h 65"/>
                    <a:gd name="T12" fmla="*/ 14 w 63"/>
                    <a:gd name="T13" fmla="*/ 6 h 65"/>
                    <a:gd name="T14" fmla="*/ 19 w 63"/>
                    <a:gd name="T15" fmla="*/ 4 h 65"/>
                    <a:gd name="T16" fmla="*/ 23 w 63"/>
                    <a:gd name="T17" fmla="*/ 2 h 65"/>
                    <a:gd name="T18" fmla="*/ 31 w 63"/>
                    <a:gd name="T19" fmla="*/ 0 h 65"/>
                    <a:gd name="T20" fmla="*/ 37 w 63"/>
                    <a:gd name="T21" fmla="*/ 2 h 65"/>
                    <a:gd name="T22" fmla="*/ 43 w 63"/>
                    <a:gd name="T23" fmla="*/ 4 h 65"/>
                    <a:gd name="T24" fmla="*/ 49 w 63"/>
                    <a:gd name="T25" fmla="*/ 6 h 65"/>
                    <a:gd name="T26" fmla="*/ 53 w 63"/>
                    <a:gd name="T27" fmla="*/ 10 h 65"/>
                    <a:gd name="T28" fmla="*/ 57 w 63"/>
                    <a:gd name="T29" fmla="*/ 16 h 65"/>
                    <a:gd name="T30" fmla="*/ 61 w 63"/>
                    <a:gd name="T31" fmla="*/ 22 h 65"/>
                    <a:gd name="T32" fmla="*/ 63 w 63"/>
                    <a:gd name="T33" fmla="*/ 28 h 65"/>
                    <a:gd name="T34" fmla="*/ 63 w 63"/>
                    <a:gd name="T35" fmla="*/ 34 h 65"/>
                    <a:gd name="T36" fmla="*/ 63 w 63"/>
                    <a:gd name="T37" fmla="*/ 40 h 65"/>
                    <a:gd name="T38" fmla="*/ 61 w 63"/>
                    <a:gd name="T39" fmla="*/ 46 h 65"/>
                    <a:gd name="T40" fmla="*/ 57 w 63"/>
                    <a:gd name="T41" fmla="*/ 52 h 65"/>
                    <a:gd name="T42" fmla="*/ 53 w 63"/>
                    <a:gd name="T43" fmla="*/ 55 h 65"/>
                    <a:gd name="T44" fmla="*/ 49 w 63"/>
                    <a:gd name="T45" fmla="*/ 59 h 65"/>
                    <a:gd name="T46" fmla="*/ 43 w 63"/>
                    <a:gd name="T47" fmla="*/ 63 h 65"/>
                    <a:gd name="T48" fmla="*/ 37 w 63"/>
                    <a:gd name="T49" fmla="*/ 65 h 65"/>
                    <a:gd name="T50" fmla="*/ 31 w 63"/>
                    <a:gd name="T51" fmla="*/ 65 h 65"/>
                    <a:gd name="T52" fmla="*/ 23 w 63"/>
                    <a:gd name="T53" fmla="*/ 65 h 65"/>
                    <a:gd name="T54" fmla="*/ 19 w 63"/>
                    <a:gd name="T55" fmla="*/ 63 h 65"/>
                    <a:gd name="T56" fmla="*/ 14 w 63"/>
                    <a:gd name="T57" fmla="*/ 59 h 65"/>
                    <a:gd name="T58" fmla="*/ 8 w 63"/>
                    <a:gd name="T59" fmla="*/ 55 h 65"/>
                    <a:gd name="T60" fmla="*/ 4 w 63"/>
                    <a:gd name="T61" fmla="*/ 52 h 65"/>
                    <a:gd name="T62" fmla="*/ 2 w 63"/>
                    <a:gd name="T63" fmla="*/ 46 h 65"/>
                    <a:gd name="T64" fmla="*/ 0 w 63"/>
                    <a:gd name="T65" fmla="*/ 40 h 65"/>
                    <a:gd name="T66" fmla="*/ 0 w 63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4"/>
                      </a:move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9" y="4"/>
                      </a:lnTo>
                      <a:lnTo>
                        <a:pt x="23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2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3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1" name="Freeform 84"/>
                <p:cNvSpPr>
                  <a:spLocks/>
                </p:cNvSpPr>
                <p:nvPr/>
              </p:nvSpPr>
              <p:spPr bwMode="auto">
                <a:xfrm>
                  <a:off x="3319" y="1616"/>
                  <a:ext cx="65" cy="65"/>
                </a:xfrm>
                <a:custGeom>
                  <a:avLst/>
                  <a:gdLst>
                    <a:gd name="T0" fmla="*/ 0 w 65"/>
                    <a:gd name="T1" fmla="*/ 34 h 65"/>
                    <a:gd name="T2" fmla="*/ 0 w 65"/>
                    <a:gd name="T3" fmla="*/ 26 h 65"/>
                    <a:gd name="T4" fmla="*/ 2 w 65"/>
                    <a:gd name="T5" fmla="*/ 20 h 65"/>
                    <a:gd name="T6" fmla="*/ 6 w 65"/>
                    <a:gd name="T7" fmla="*/ 14 h 65"/>
                    <a:gd name="T8" fmla="*/ 10 w 65"/>
                    <a:gd name="T9" fmla="*/ 10 h 65"/>
                    <a:gd name="T10" fmla="*/ 14 w 65"/>
                    <a:gd name="T11" fmla="*/ 6 h 65"/>
                    <a:gd name="T12" fmla="*/ 20 w 65"/>
                    <a:gd name="T13" fmla="*/ 2 h 65"/>
                    <a:gd name="T14" fmla="*/ 26 w 65"/>
                    <a:gd name="T15" fmla="*/ 2 h 65"/>
                    <a:gd name="T16" fmla="*/ 32 w 65"/>
                    <a:gd name="T17" fmla="*/ 0 h 65"/>
                    <a:gd name="T18" fmla="*/ 39 w 65"/>
                    <a:gd name="T19" fmla="*/ 2 h 65"/>
                    <a:gd name="T20" fmla="*/ 43 w 65"/>
                    <a:gd name="T21" fmla="*/ 2 h 65"/>
                    <a:gd name="T22" fmla="*/ 49 w 65"/>
                    <a:gd name="T23" fmla="*/ 6 h 65"/>
                    <a:gd name="T24" fmla="*/ 55 w 65"/>
                    <a:gd name="T25" fmla="*/ 10 h 65"/>
                    <a:gd name="T26" fmla="*/ 59 w 65"/>
                    <a:gd name="T27" fmla="*/ 14 h 65"/>
                    <a:gd name="T28" fmla="*/ 61 w 65"/>
                    <a:gd name="T29" fmla="*/ 20 h 65"/>
                    <a:gd name="T30" fmla="*/ 63 w 65"/>
                    <a:gd name="T31" fmla="*/ 26 h 65"/>
                    <a:gd name="T32" fmla="*/ 65 w 65"/>
                    <a:gd name="T33" fmla="*/ 34 h 65"/>
                    <a:gd name="T34" fmla="*/ 63 w 65"/>
                    <a:gd name="T35" fmla="*/ 40 h 65"/>
                    <a:gd name="T36" fmla="*/ 61 w 65"/>
                    <a:gd name="T37" fmla="*/ 46 h 65"/>
                    <a:gd name="T38" fmla="*/ 59 w 65"/>
                    <a:gd name="T39" fmla="*/ 52 h 65"/>
                    <a:gd name="T40" fmla="*/ 55 w 65"/>
                    <a:gd name="T41" fmla="*/ 55 h 65"/>
                    <a:gd name="T42" fmla="*/ 49 w 65"/>
                    <a:gd name="T43" fmla="*/ 59 h 65"/>
                    <a:gd name="T44" fmla="*/ 43 w 65"/>
                    <a:gd name="T45" fmla="*/ 63 h 65"/>
                    <a:gd name="T46" fmla="*/ 39 w 65"/>
                    <a:gd name="T47" fmla="*/ 63 h 65"/>
                    <a:gd name="T48" fmla="*/ 32 w 65"/>
                    <a:gd name="T49" fmla="*/ 65 h 65"/>
                    <a:gd name="T50" fmla="*/ 26 w 65"/>
                    <a:gd name="T51" fmla="*/ 63 h 65"/>
                    <a:gd name="T52" fmla="*/ 20 w 65"/>
                    <a:gd name="T53" fmla="*/ 63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2 h 65"/>
                    <a:gd name="T60" fmla="*/ 2 w 65"/>
                    <a:gd name="T61" fmla="*/ 46 h 65"/>
                    <a:gd name="T62" fmla="*/ 0 w 65"/>
                    <a:gd name="T63" fmla="*/ 40 h 65"/>
                    <a:gd name="T64" fmla="*/ 0 w 65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4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9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9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2" name="Freeform 85"/>
                <p:cNvSpPr>
                  <a:spLocks/>
                </p:cNvSpPr>
                <p:nvPr/>
              </p:nvSpPr>
              <p:spPr bwMode="auto">
                <a:xfrm>
                  <a:off x="3319" y="1616"/>
                  <a:ext cx="65" cy="65"/>
                </a:xfrm>
                <a:custGeom>
                  <a:avLst/>
                  <a:gdLst>
                    <a:gd name="T0" fmla="*/ 0 w 65"/>
                    <a:gd name="T1" fmla="*/ 34 h 65"/>
                    <a:gd name="T2" fmla="*/ 0 w 65"/>
                    <a:gd name="T3" fmla="*/ 34 h 65"/>
                    <a:gd name="T4" fmla="*/ 0 w 65"/>
                    <a:gd name="T5" fmla="*/ 26 h 65"/>
                    <a:gd name="T6" fmla="*/ 2 w 65"/>
                    <a:gd name="T7" fmla="*/ 20 h 65"/>
                    <a:gd name="T8" fmla="*/ 6 w 65"/>
                    <a:gd name="T9" fmla="*/ 14 h 65"/>
                    <a:gd name="T10" fmla="*/ 10 w 65"/>
                    <a:gd name="T11" fmla="*/ 10 h 65"/>
                    <a:gd name="T12" fmla="*/ 14 w 65"/>
                    <a:gd name="T13" fmla="*/ 6 h 65"/>
                    <a:gd name="T14" fmla="*/ 20 w 65"/>
                    <a:gd name="T15" fmla="*/ 2 h 65"/>
                    <a:gd name="T16" fmla="*/ 26 w 65"/>
                    <a:gd name="T17" fmla="*/ 2 h 65"/>
                    <a:gd name="T18" fmla="*/ 32 w 65"/>
                    <a:gd name="T19" fmla="*/ 0 h 65"/>
                    <a:gd name="T20" fmla="*/ 39 w 65"/>
                    <a:gd name="T21" fmla="*/ 2 h 65"/>
                    <a:gd name="T22" fmla="*/ 43 w 65"/>
                    <a:gd name="T23" fmla="*/ 2 h 65"/>
                    <a:gd name="T24" fmla="*/ 49 w 65"/>
                    <a:gd name="T25" fmla="*/ 6 h 65"/>
                    <a:gd name="T26" fmla="*/ 55 w 65"/>
                    <a:gd name="T27" fmla="*/ 10 h 65"/>
                    <a:gd name="T28" fmla="*/ 59 w 65"/>
                    <a:gd name="T29" fmla="*/ 14 h 65"/>
                    <a:gd name="T30" fmla="*/ 61 w 65"/>
                    <a:gd name="T31" fmla="*/ 20 h 65"/>
                    <a:gd name="T32" fmla="*/ 63 w 65"/>
                    <a:gd name="T33" fmla="*/ 26 h 65"/>
                    <a:gd name="T34" fmla="*/ 65 w 65"/>
                    <a:gd name="T35" fmla="*/ 34 h 65"/>
                    <a:gd name="T36" fmla="*/ 63 w 65"/>
                    <a:gd name="T37" fmla="*/ 40 h 65"/>
                    <a:gd name="T38" fmla="*/ 61 w 65"/>
                    <a:gd name="T39" fmla="*/ 46 h 65"/>
                    <a:gd name="T40" fmla="*/ 59 w 65"/>
                    <a:gd name="T41" fmla="*/ 52 h 65"/>
                    <a:gd name="T42" fmla="*/ 55 w 65"/>
                    <a:gd name="T43" fmla="*/ 55 h 65"/>
                    <a:gd name="T44" fmla="*/ 49 w 65"/>
                    <a:gd name="T45" fmla="*/ 59 h 65"/>
                    <a:gd name="T46" fmla="*/ 43 w 65"/>
                    <a:gd name="T47" fmla="*/ 63 h 65"/>
                    <a:gd name="T48" fmla="*/ 39 w 65"/>
                    <a:gd name="T49" fmla="*/ 63 h 65"/>
                    <a:gd name="T50" fmla="*/ 32 w 65"/>
                    <a:gd name="T51" fmla="*/ 65 h 65"/>
                    <a:gd name="T52" fmla="*/ 26 w 65"/>
                    <a:gd name="T53" fmla="*/ 63 h 65"/>
                    <a:gd name="T54" fmla="*/ 20 w 65"/>
                    <a:gd name="T55" fmla="*/ 63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2 h 65"/>
                    <a:gd name="T62" fmla="*/ 2 w 65"/>
                    <a:gd name="T63" fmla="*/ 46 h 65"/>
                    <a:gd name="T64" fmla="*/ 0 w 65"/>
                    <a:gd name="T65" fmla="*/ 40 h 65"/>
                    <a:gd name="T66" fmla="*/ 0 w 65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4"/>
                      </a:move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9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9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3" name="Freeform 86"/>
                <p:cNvSpPr>
                  <a:spLocks/>
                </p:cNvSpPr>
                <p:nvPr/>
              </p:nvSpPr>
              <p:spPr bwMode="auto">
                <a:xfrm>
                  <a:off x="3410" y="1620"/>
                  <a:ext cx="65" cy="65"/>
                </a:xfrm>
                <a:custGeom>
                  <a:avLst/>
                  <a:gdLst>
                    <a:gd name="T0" fmla="*/ 0 w 65"/>
                    <a:gd name="T1" fmla="*/ 32 h 65"/>
                    <a:gd name="T2" fmla="*/ 2 w 65"/>
                    <a:gd name="T3" fmla="*/ 26 h 65"/>
                    <a:gd name="T4" fmla="*/ 4 w 65"/>
                    <a:gd name="T5" fmla="*/ 20 h 65"/>
                    <a:gd name="T6" fmla="*/ 6 w 65"/>
                    <a:gd name="T7" fmla="*/ 14 h 65"/>
                    <a:gd name="T8" fmla="*/ 9 w 65"/>
                    <a:gd name="T9" fmla="*/ 10 h 65"/>
                    <a:gd name="T10" fmla="*/ 13 w 65"/>
                    <a:gd name="T11" fmla="*/ 6 h 65"/>
                    <a:gd name="T12" fmla="*/ 19 w 65"/>
                    <a:gd name="T13" fmla="*/ 2 h 65"/>
                    <a:gd name="T14" fmla="*/ 25 w 65"/>
                    <a:gd name="T15" fmla="*/ 0 h 65"/>
                    <a:gd name="T16" fmla="*/ 33 w 65"/>
                    <a:gd name="T17" fmla="*/ 0 h 65"/>
                    <a:gd name="T18" fmla="*/ 39 w 65"/>
                    <a:gd name="T19" fmla="*/ 0 h 65"/>
                    <a:gd name="T20" fmla="*/ 45 w 65"/>
                    <a:gd name="T21" fmla="*/ 2 h 65"/>
                    <a:gd name="T22" fmla="*/ 51 w 65"/>
                    <a:gd name="T23" fmla="*/ 6 h 65"/>
                    <a:gd name="T24" fmla="*/ 55 w 65"/>
                    <a:gd name="T25" fmla="*/ 10 h 65"/>
                    <a:gd name="T26" fmla="*/ 59 w 65"/>
                    <a:gd name="T27" fmla="*/ 14 h 65"/>
                    <a:gd name="T28" fmla="*/ 63 w 65"/>
                    <a:gd name="T29" fmla="*/ 20 h 65"/>
                    <a:gd name="T30" fmla="*/ 65 w 65"/>
                    <a:gd name="T31" fmla="*/ 26 h 65"/>
                    <a:gd name="T32" fmla="*/ 65 w 65"/>
                    <a:gd name="T33" fmla="*/ 32 h 65"/>
                    <a:gd name="T34" fmla="*/ 65 w 65"/>
                    <a:gd name="T35" fmla="*/ 38 h 65"/>
                    <a:gd name="T36" fmla="*/ 63 w 65"/>
                    <a:gd name="T37" fmla="*/ 46 h 65"/>
                    <a:gd name="T38" fmla="*/ 59 w 65"/>
                    <a:gd name="T39" fmla="*/ 50 h 65"/>
                    <a:gd name="T40" fmla="*/ 55 w 65"/>
                    <a:gd name="T41" fmla="*/ 55 h 65"/>
                    <a:gd name="T42" fmla="*/ 51 w 65"/>
                    <a:gd name="T43" fmla="*/ 59 h 65"/>
                    <a:gd name="T44" fmla="*/ 45 w 65"/>
                    <a:gd name="T45" fmla="*/ 61 h 65"/>
                    <a:gd name="T46" fmla="*/ 39 w 65"/>
                    <a:gd name="T47" fmla="*/ 63 h 65"/>
                    <a:gd name="T48" fmla="*/ 33 w 65"/>
                    <a:gd name="T49" fmla="*/ 65 h 65"/>
                    <a:gd name="T50" fmla="*/ 25 w 65"/>
                    <a:gd name="T51" fmla="*/ 63 h 65"/>
                    <a:gd name="T52" fmla="*/ 19 w 65"/>
                    <a:gd name="T53" fmla="*/ 61 h 65"/>
                    <a:gd name="T54" fmla="*/ 13 w 65"/>
                    <a:gd name="T55" fmla="*/ 59 h 65"/>
                    <a:gd name="T56" fmla="*/ 9 w 65"/>
                    <a:gd name="T57" fmla="*/ 55 h 65"/>
                    <a:gd name="T58" fmla="*/ 6 w 65"/>
                    <a:gd name="T59" fmla="*/ 50 h 65"/>
                    <a:gd name="T60" fmla="*/ 4 w 65"/>
                    <a:gd name="T61" fmla="*/ 46 h 65"/>
                    <a:gd name="T62" fmla="*/ 2 w 65"/>
                    <a:gd name="T63" fmla="*/ 38 h 65"/>
                    <a:gd name="T64" fmla="*/ 0 w 65"/>
                    <a:gd name="T65" fmla="*/ 32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2"/>
                      </a:move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6"/>
                      </a:lnTo>
                      <a:lnTo>
                        <a:pt x="59" y="50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0"/>
                      </a:lnTo>
                      <a:lnTo>
                        <a:pt x="4" y="46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4" name="Freeform 87"/>
                <p:cNvSpPr>
                  <a:spLocks/>
                </p:cNvSpPr>
                <p:nvPr/>
              </p:nvSpPr>
              <p:spPr bwMode="auto">
                <a:xfrm>
                  <a:off x="3410" y="1620"/>
                  <a:ext cx="65" cy="65"/>
                </a:xfrm>
                <a:custGeom>
                  <a:avLst/>
                  <a:gdLst>
                    <a:gd name="T0" fmla="*/ 0 w 65"/>
                    <a:gd name="T1" fmla="*/ 32 h 65"/>
                    <a:gd name="T2" fmla="*/ 0 w 65"/>
                    <a:gd name="T3" fmla="*/ 32 h 65"/>
                    <a:gd name="T4" fmla="*/ 2 w 65"/>
                    <a:gd name="T5" fmla="*/ 26 h 65"/>
                    <a:gd name="T6" fmla="*/ 4 w 65"/>
                    <a:gd name="T7" fmla="*/ 20 h 65"/>
                    <a:gd name="T8" fmla="*/ 6 w 65"/>
                    <a:gd name="T9" fmla="*/ 14 h 65"/>
                    <a:gd name="T10" fmla="*/ 9 w 65"/>
                    <a:gd name="T11" fmla="*/ 10 h 65"/>
                    <a:gd name="T12" fmla="*/ 13 w 65"/>
                    <a:gd name="T13" fmla="*/ 6 h 65"/>
                    <a:gd name="T14" fmla="*/ 19 w 65"/>
                    <a:gd name="T15" fmla="*/ 2 h 65"/>
                    <a:gd name="T16" fmla="*/ 25 w 65"/>
                    <a:gd name="T17" fmla="*/ 0 h 65"/>
                    <a:gd name="T18" fmla="*/ 33 w 65"/>
                    <a:gd name="T19" fmla="*/ 0 h 65"/>
                    <a:gd name="T20" fmla="*/ 39 w 65"/>
                    <a:gd name="T21" fmla="*/ 0 h 65"/>
                    <a:gd name="T22" fmla="*/ 45 w 65"/>
                    <a:gd name="T23" fmla="*/ 2 h 65"/>
                    <a:gd name="T24" fmla="*/ 51 w 65"/>
                    <a:gd name="T25" fmla="*/ 6 h 65"/>
                    <a:gd name="T26" fmla="*/ 55 w 65"/>
                    <a:gd name="T27" fmla="*/ 10 h 65"/>
                    <a:gd name="T28" fmla="*/ 59 w 65"/>
                    <a:gd name="T29" fmla="*/ 14 h 65"/>
                    <a:gd name="T30" fmla="*/ 63 w 65"/>
                    <a:gd name="T31" fmla="*/ 20 h 65"/>
                    <a:gd name="T32" fmla="*/ 65 w 65"/>
                    <a:gd name="T33" fmla="*/ 26 h 65"/>
                    <a:gd name="T34" fmla="*/ 65 w 65"/>
                    <a:gd name="T35" fmla="*/ 32 h 65"/>
                    <a:gd name="T36" fmla="*/ 65 w 65"/>
                    <a:gd name="T37" fmla="*/ 38 h 65"/>
                    <a:gd name="T38" fmla="*/ 63 w 65"/>
                    <a:gd name="T39" fmla="*/ 46 h 65"/>
                    <a:gd name="T40" fmla="*/ 59 w 65"/>
                    <a:gd name="T41" fmla="*/ 50 h 65"/>
                    <a:gd name="T42" fmla="*/ 55 w 65"/>
                    <a:gd name="T43" fmla="*/ 55 h 65"/>
                    <a:gd name="T44" fmla="*/ 51 w 65"/>
                    <a:gd name="T45" fmla="*/ 59 h 65"/>
                    <a:gd name="T46" fmla="*/ 45 w 65"/>
                    <a:gd name="T47" fmla="*/ 61 h 65"/>
                    <a:gd name="T48" fmla="*/ 39 w 65"/>
                    <a:gd name="T49" fmla="*/ 63 h 65"/>
                    <a:gd name="T50" fmla="*/ 33 w 65"/>
                    <a:gd name="T51" fmla="*/ 65 h 65"/>
                    <a:gd name="T52" fmla="*/ 25 w 65"/>
                    <a:gd name="T53" fmla="*/ 63 h 65"/>
                    <a:gd name="T54" fmla="*/ 19 w 65"/>
                    <a:gd name="T55" fmla="*/ 61 h 65"/>
                    <a:gd name="T56" fmla="*/ 13 w 65"/>
                    <a:gd name="T57" fmla="*/ 59 h 65"/>
                    <a:gd name="T58" fmla="*/ 9 w 65"/>
                    <a:gd name="T59" fmla="*/ 55 h 65"/>
                    <a:gd name="T60" fmla="*/ 6 w 65"/>
                    <a:gd name="T61" fmla="*/ 50 h 65"/>
                    <a:gd name="T62" fmla="*/ 4 w 65"/>
                    <a:gd name="T63" fmla="*/ 46 h 65"/>
                    <a:gd name="T64" fmla="*/ 2 w 65"/>
                    <a:gd name="T65" fmla="*/ 38 h 65"/>
                    <a:gd name="T66" fmla="*/ 0 w 65"/>
                    <a:gd name="T67" fmla="*/ 32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6"/>
                      </a:lnTo>
                      <a:lnTo>
                        <a:pt x="59" y="50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0"/>
                      </a:lnTo>
                      <a:lnTo>
                        <a:pt x="4" y="46"/>
                      </a:lnTo>
                      <a:lnTo>
                        <a:pt x="2" y="38"/>
                      </a:lnTo>
                      <a:lnTo>
                        <a:pt x="0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5" name="Freeform 88"/>
                <p:cNvSpPr>
                  <a:spLocks/>
                </p:cNvSpPr>
                <p:nvPr/>
              </p:nvSpPr>
              <p:spPr bwMode="auto">
                <a:xfrm>
                  <a:off x="3376" y="1520"/>
                  <a:ext cx="63" cy="65"/>
                </a:xfrm>
                <a:custGeom>
                  <a:avLst/>
                  <a:gdLst>
                    <a:gd name="T0" fmla="*/ 0 w 63"/>
                    <a:gd name="T1" fmla="*/ 31 h 65"/>
                    <a:gd name="T2" fmla="*/ 0 w 63"/>
                    <a:gd name="T3" fmla="*/ 25 h 65"/>
                    <a:gd name="T4" fmla="*/ 2 w 63"/>
                    <a:gd name="T5" fmla="*/ 20 h 65"/>
                    <a:gd name="T6" fmla="*/ 6 w 63"/>
                    <a:gd name="T7" fmla="*/ 16 h 65"/>
                    <a:gd name="T8" fmla="*/ 8 w 63"/>
                    <a:gd name="T9" fmla="*/ 10 h 65"/>
                    <a:gd name="T10" fmla="*/ 14 w 63"/>
                    <a:gd name="T11" fmla="*/ 6 h 65"/>
                    <a:gd name="T12" fmla="*/ 20 w 63"/>
                    <a:gd name="T13" fmla="*/ 4 h 65"/>
                    <a:gd name="T14" fmla="*/ 26 w 63"/>
                    <a:gd name="T15" fmla="*/ 2 h 65"/>
                    <a:gd name="T16" fmla="*/ 32 w 63"/>
                    <a:gd name="T17" fmla="*/ 0 h 65"/>
                    <a:gd name="T18" fmla="*/ 38 w 63"/>
                    <a:gd name="T19" fmla="*/ 2 h 65"/>
                    <a:gd name="T20" fmla="*/ 43 w 63"/>
                    <a:gd name="T21" fmla="*/ 4 h 65"/>
                    <a:gd name="T22" fmla="*/ 49 w 63"/>
                    <a:gd name="T23" fmla="*/ 6 h 65"/>
                    <a:gd name="T24" fmla="*/ 53 w 63"/>
                    <a:gd name="T25" fmla="*/ 10 h 65"/>
                    <a:gd name="T26" fmla="*/ 57 w 63"/>
                    <a:gd name="T27" fmla="*/ 16 h 65"/>
                    <a:gd name="T28" fmla="*/ 61 w 63"/>
                    <a:gd name="T29" fmla="*/ 20 h 65"/>
                    <a:gd name="T30" fmla="*/ 63 w 63"/>
                    <a:gd name="T31" fmla="*/ 25 h 65"/>
                    <a:gd name="T32" fmla="*/ 63 w 63"/>
                    <a:gd name="T33" fmla="*/ 31 h 65"/>
                    <a:gd name="T34" fmla="*/ 63 w 63"/>
                    <a:gd name="T35" fmla="*/ 39 h 65"/>
                    <a:gd name="T36" fmla="*/ 61 w 63"/>
                    <a:gd name="T37" fmla="*/ 45 h 65"/>
                    <a:gd name="T38" fmla="*/ 57 w 63"/>
                    <a:gd name="T39" fmla="*/ 51 h 65"/>
                    <a:gd name="T40" fmla="*/ 53 w 63"/>
                    <a:gd name="T41" fmla="*/ 55 h 65"/>
                    <a:gd name="T42" fmla="*/ 49 w 63"/>
                    <a:gd name="T43" fmla="*/ 59 h 65"/>
                    <a:gd name="T44" fmla="*/ 43 w 63"/>
                    <a:gd name="T45" fmla="*/ 63 h 65"/>
                    <a:gd name="T46" fmla="*/ 38 w 63"/>
                    <a:gd name="T47" fmla="*/ 65 h 65"/>
                    <a:gd name="T48" fmla="*/ 32 w 63"/>
                    <a:gd name="T49" fmla="*/ 65 h 65"/>
                    <a:gd name="T50" fmla="*/ 26 w 63"/>
                    <a:gd name="T51" fmla="*/ 65 h 65"/>
                    <a:gd name="T52" fmla="*/ 20 w 63"/>
                    <a:gd name="T53" fmla="*/ 63 h 65"/>
                    <a:gd name="T54" fmla="*/ 14 w 63"/>
                    <a:gd name="T55" fmla="*/ 59 h 65"/>
                    <a:gd name="T56" fmla="*/ 8 w 63"/>
                    <a:gd name="T57" fmla="*/ 55 h 65"/>
                    <a:gd name="T58" fmla="*/ 6 w 63"/>
                    <a:gd name="T59" fmla="*/ 51 h 65"/>
                    <a:gd name="T60" fmla="*/ 2 w 63"/>
                    <a:gd name="T61" fmla="*/ 45 h 65"/>
                    <a:gd name="T62" fmla="*/ 0 w 63"/>
                    <a:gd name="T63" fmla="*/ 39 h 65"/>
                    <a:gd name="T64" fmla="*/ 0 w 63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1"/>
                      </a:move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6" name="Freeform 89"/>
                <p:cNvSpPr>
                  <a:spLocks/>
                </p:cNvSpPr>
                <p:nvPr/>
              </p:nvSpPr>
              <p:spPr bwMode="auto">
                <a:xfrm>
                  <a:off x="3376" y="1520"/>
                  <a:ext cx="63" cy="65"/>
                </a:xfrm>
                <a:custGeom>
                  <a:avLst/>
                  <a:gdLst>
                    <a:gd name="T0" fmla="*/ 0 w 63"/>
                    <a:gd name="T1" fmla="*/ 31 h 65"/>
                    <a:gd name="T2" fmla="*/ 0 w 63"/>
                    <a:gd name="T3" fmla="*/ 31 h 65"/>
                    <a:gd name="T4" fmla="*/ 0 w 63"/>
                    <a:gd name="T5" fmla="*/ 25 h 65"/>
                    <a:gd name="T6" fmla="*/ 2 w 63"/>
                    <a:gd name="T7" fmla="*/ 20 h 65"/>
                    <a:gd name="T8" fmla="*/ 6 w 63"/>
                    <a:gd name="T9" fmla="*/ 16 h 65"/>
                    <a:gd name="T10" fmla="*/ 8 w 63"/>
                    <a:gd name="T11" fmla="*/ 10 h 65"/>
                    <a:gd name="T12" fmla="*/ 14 w 63"/>
                    <a:gd name="T13" fmla="*/ 6 h 65"/>
                    <a:gd name="T14" fmla="*/ 20 w 63"/>
                    <a:gd name="T15" fmla="*/ 4 h 65"/>
                    <a:gd name="T16" fmla="*/ 26 w 63"/>
                    <a:gd name="T17" fmla="*/ 2 h 65"/>
                    <a:gd name="T18" fmla="*/ 32 w 63"/>
                    <a:gd name="T19" fmla="*/ 0 h 65"/>
                    <a:gd name="T20" fmla="*/ 38 w 63"/>
                    <a:gd name="T21" fmla="*/ 2 h 65"/>
                    <a:gd name="T22" fmla="*/ 43 w 63"/>
                    <a:gd name="T23" fmla="*/ 4 h 65"/>
                    <a:gd name="T24" fmla="*/ 49 w 63"/>
                    <a:gd name="T25" fmla="*/ 6 h 65"/>
                    <a:gd name="T26" fmla="*/ 53 w 63"/>
                    <a:gd name="T27" fmla="*/ 10 h 65"/>
                    <a:gd name="T28" fmla="*/ 57 w 63"/>
                    <a:gd name="T29" fmla="*/ 16 h 65"/>
                    <a:gd name="T30" fmla="*/ 61 w 63"/>
                    <a:gd name="T31" fmla="*/ 20 h 65"/>
                    <a:gd name="T32" fmla="*/ 63 w 63"/>
                    <a:gd name="T33" fmla="*/ 25 h 65"/>
                    <a:gd name="T34" fmla="*/ 63 w 63"/>
                    <a:gd name="T35" fmla="*/ 31 h 65"/>
                    <a:gd name="T36" fmla="*/ 63 w 63"/>
                    <a:gd name="T37" fmla="*/ 39 h 65"/>
                    <a:gd name="T38" fmla="*/ 61 w 63"/>
                    <a:gd name="T39" fmla="*/ 45 h 65"/>
                    <a:gd name="T40" fmla="*/ 57 w 63"/>
                    <a:gd name="T41" fmla="*/ 51 h 65"/>
                    <a:gd name="T42" fmla="*/ 53 w 63"/>
                    <a:gd name="T43" fmla="*/ 55 h 65"/>
                    <a:gd name="T44" fmla="*/ 49 w 63"/>
                    <a:gd name="T45" fmla="*/ 59 h 65"/>
                    <a:gd name="T46" fmla="*/ 43 w 63"/>
                    <a:gd name="T47" fmla="*/ 63 h 65"/>
                    <a:gd name="T48" fmla="*/ 38 w 63"/>
                    <a:gd name="T49" fmla="*/ 65 h 65"/>
                    <a:gd name="T50" fmla="*/ 32 w 63"/>
                    <a:gd name="T51" fmla="*/ 65 h 65"/>
                    <a:gd name="T52" fmla="*/ 26 w 63"/>
                    <a:gd name="T53" fmla="*/ 65 h 65"/>
                    <a:gd name="T54" fmla="*/ 20 w 63"/>
                    <a:gd name="T55" fmla="*/ 63 h 65"/>
                    <a:gd name="T56" fmla="*/ 14 w 63"/>
                    <a:gd name="T57" fmla="*/ 59 h 65"/>
                    <a:gd name="T58" fmla="*/ 8 w 63"/>
                    <a:gd name="T59" fmla="*/ 55 h 65"/>
                    <a:gd name="T60" fmla="*/ 6 w 63"/>
                    <a:gd name="T61" fmla="*/ 51 h 65"/>
                    <a:gd name="T62" fmla="*/ 2 w 63"/>
                    <a:gd name="T63" fmla="*/ 45 h 65"/>
                    <a:gd name="T64" fmla="*/ 0 w 63"/>
                    <a:gd name="T65" fmla="*/ 39 h 65"/>
                    <a:gd name="T66" fmla="*/ 0 w 63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7" name="Freeform 90"/>
                <p:cNvSpPr>
                  <a:spLocks/>
                </p:cNvSpPr>
                <p:nvPr/>
              </p:nvSpPr>
              <p:spPr bwMode="auto">
                <a:xfrm>
                  <a:off x="3319" y="1731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26 w 65"/>
                    <a:gd name="T3" fmla="*/ 65 h 65"/>
                    <a:gd name="T4" fmla="*/ 20 w 65"/>
                    <a:gd name="T5" fmla="*/ 63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4 w 65"/>
                    <a:gd name="T13" fmla="*/ 45 h 65"/>
                    <a:gd name="T14" fmla="*/ 2 w 65"/>
                    <a:gd name="T15" fmla="*/ 39 h 65"/>
                    <a:gd name="T16" fmla="*/ 0 w 65"/>
                    <a:gd name="T17" fmla="*/ 33 h 65"/>
                    <a:gd name="T18" fmla="*/ 2 w 65"/>
                    <a:gd name="T19" fmla="*/ 25 h 65"/>
                    <a:gd name="T20" fmla="*/ 4 w 65"/>
                    <a:gd name="T21" fmla="*/ 19 h 65"/>
                    <a:gd name="T22" fmla="*/ 6 w 65"/>
                    <a:gd name="T23" fmla="*/ 13 h 65"/>
                    <a:gd name="T24" fmla="*/ 10 w 65"/>
                    <a:gd name="T25" fmla="*/ 9 h 65"/>
                    <a:gd name="T26" fmla="*/ 14 w 65"/>
                    <a:gd name="T27" fmla="*/ 5 h 65"/>
                    <a:gd name="T28" fmla="*/ 20 w 65"/>
                    <a:gd name="T29" fmla="*/ 4 h 65"/>
                    <a:gd name="T30" fmla="*/ 26 w 65"/>
                    <a:gd name="T31" fmla="*/ 2 h 65"/>
                    <a:gd name="T32" fmla="*/ 33 w 65"/>
                    <a:gd name="T33" fmla="*/ 0 h 65"/>
                    <a:gd name="T34" fmla="*/ 39 w 65"/>
                    <a:gd name="T35" fmla="*/ 2 h 65"/>
                    <a:gd name="T36" fmla="*/ 45 w 65"/>
                    <a:gd name="T37" fmla="*/ 4 h 65"/>
                    <a:gd name="T38" fmla="*/ 51 w 65"/>
                    <a:gd name="T39" fmla="*/ 5 h 65"/>
                    <a:gd name="T40" fmla="*/ 55 w 65"/>
                    <a:gd name="T41" fmla="*/ 9 h 65"/>
                    <a:gd name="T42" fmla="*/ 59 w 65"/>
                    <a:gd name="T43" fmla="*/ 13 h 65"/>
                    <a:gd name="T44" fmla="*/ 63 w 65"/>
                    <a:gd name="T45" fmla="*/ 19 h 65"/>
                    <a:gd name="T46" fmla="*/ 65 w 65"/>
                    <a:gd name="T47" fmla="*/ 25 h 65"/>
                    <a:gd name="T48" fmla="*/ 65 w 65"/>
                    <a:gd name="T49" fmla="*/ 33 h 65"/>
                    <a:gd name="T50" fmla="*/ 65 w 65"/>
                    <a:gd name="T51" fmla="*/ 39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3 h 65"/>
                    <a:gd name="T62" fmla="*/ 39 w 65"/>
                    <a:gd name="T63" fmla="*/ 65 h 65"/>
                    <a:gd name="T64" fmla="*/ 33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65"/>
                      </a:move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8" name="Freeform 91"/>
                <p:cNvSpPr>
                  <a:spLocks/>
                </p:cNvSpPr>
                <p:nvPr/>
              </p:nvSpPr>
              <p:spPr bwMode="auto">
                <a:xfrm>
                  <a:off x="3319" y="1731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33 w 65"/>
                    <a:gd name="T3" fmla="*/ 65 h 65"/>
                    <a:gd name="T4" fmla="*/ 26 w 65"/>
                    <a:gd name="T5" fmla="*/ 65 h 65"/>
                    <a:gd name="T6" fmla="*/ 20 w 65"/>
                    <a:gd name="T7" fmla="*/ 63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4 w 65"/>
                    <a:gd name="T15" fmla="*/ 45 h 65"/>
                    <a:gd name="T16" fmla="*/ 2 w 65"/>
                    <a:gd name="T17" fmla="*/ 39 h 65"/>
                    <a:gd name="T18" fmla="*/ 0 w 65"/>
                    <a:gd name="T19" fmla="*/ 33 h 65"/>
                    <a:gd name="T20" fmla="*/ 2 w 65"/>
                    <a:gd name="T21" fmla="*/ 25 h 65"/>
                    <a:gd name="T22" fmla="*/ 4 w 65"/>
                    <a:gd name="T23" fmla="*/ 19 h 65"/>
                    <a:gd name="T24" fmla="*/ 6 w 65"/>
                    <a:gd name="T25" fmla="*/ 13 h 65"/>
                    <a:gd name="T26" fmla="*/ 10 w 65"/>
                    <a:gd name="T27" fmla="*/ 9 h 65"/>
                    <a:gd name="T28" fmla="*/ 14 w 65"/>
                    <a:gd name="T29" fmla="*/ 5 h 65"/>
                    <a:gd name="T30" fmla="*/ 20 w 65"/>
                    <a:gd name="T31" fmla="*/ 4 h 65"/>
                    <a:gd name="T32" fmla="*/ 26 w 65"/>
                    <a:gd name="T33" fmla="*/ 2 h 65"/>
                    <a:gd name="T34" fmla="*/ 33 w 65"/>
                    <a:gd name="T35" fmla="*/ 0 h 65"/>
                    <a:gd name="T36" fmla="*/ 39 w 65"/>
                    <a:gd name="T37" fmla="*/ 2 h 65"/>
                    <a:gd name="T38" fmla="*/ 45 w 65"/>
                    <a:gd name="T39" fmla="*/ 4 h 65"/>
                    <a:gd name="T40" fmla="*/ 51 w 65"/>
                    <a:gd name="T41" fmla="*/ 5 h 65"/>
                    <a:gd name="T42" fmla="*/ 55 w 65"/>
                    <a:gd name="T43" fmla="*/ 9 h 65"/>
                    <a:gd name="T44" fmla="*/ 59 w 65"/>
                    <a:gd name="T45" fmla="*/ 13 h 65"/>
                    <a:gd name="T46" fmla="*/ 63 w 65"/>
                    <a:gd name="T47" fmla="*/ 19 h 65"/>
                    <a:gd name="T48" fmla="*/ 65 w 65"/>
                    <a:gd name="T49" fmla="*/ 25 h 65"/>
                    <a:gd name="T50" fmla="*/ 65 w 65"/>
                    <a:gd name="T51" fmla="*/ 33 h 65"/>
                    <a:gd name="T52" fmla="*/ 65 w 65"/>
                    <a:gd name="T53" fmla="*/ 39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3 h 65"/>
                    <a:gd name="T64" fmla="*/ 39 w 65"/>
                    <a:gd name="T65" fmla="*/ 65 h 65"/>
                    <a:gd name="T66" fmla="*/ 33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65"/>
                      </a:moveTo>
                      <a:lnTo>
                        <a:pt x="33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5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19" name="Freeform 92"/>
                <p:cNvSpPr>
                  <a:spLocks/>
                </p:cNvSpPr>
                <p:nvPr/>
              </p:nvSpPr>
              <p:spPr bwMode="auto">
                <a:xfrm>
                  <a:off x="3325" y="1701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26 w 63"/>
                    <a:gd name="T3" fmla="*/ 65 h 65"/>
                    <a:gd name="T4" fmla="*/ 20 w 63"/>
                    <a:gd name="T5" fmla="*/ 63 h 65"/>
                    <a:gd name="T6" fmla="*/ 14 w 63"/>
                    <a:gd name="T7" fmla="*/ 59 h 65"/>
                    <a:gd name="T8" fmla="*/ 10 w 63"/>
                    <a:gd name="T9" fmla="*/ 55 h 65"/>
                    <a:gd name="T10" fmla="*/ 6 w 63"/>
                    <a:gd name="T11" fmla="*/ 51 h 65"/>
                    <a:gd name="T12" fmla="*/ 2 w 63"/>
                    <a:gd name="T13" fmla="*/ 45 h 65"/>
                    <a:gd name="T14" fmla="*/ 0 w 63"/>
                    <a:gd name="T15" fmla="*/ 39 h 65"/>
                    <a:gd name="T16" fmla="*/ 0 w 63"/>
                    <a:gd name="T17" fmla="*/ 34 h 65"/>
                    <a:gd name="T18" fmla="*/ 0 w 63"/>
                    <a:gd name="T19" fmla="*/ 26 h 65"/>
                    <a:gd name="T20" fmla="*/ 2 w 63"/>
                    <a:gd name="T21" fmla="*/ 22 h 65"/>
                    <a:gd name="T22" fmla="*/ 6 w 63"/>
                    <a:gd name="T23" fmla="*/ 16 h 65"/>
                    <a:gd name="T24" fmla="*/ 10 w 63"/>
                    <a:gd name="T25" fmla="*/ 10 h 65"/>
                    <a:gd name="T26" fmla="*/ 14 w 63"/>
                    <a:gd name="T27" fmla="*/ 6 h 65"/>
                    <a:gd name="T28" fmla="*/ 20 w 63"/>
                    <a:gd name="T29" fmla="*/ 4 h 65"/>
                    <a:gd name="T30" fmla="*/ 26 w 63"/>
                    <a:gd name="T31" fmla="*/ 2 h 65"/>
                    <a:gd name="T32" fmla="*/ 31 w 63"/>
                    <a:gd name="T33" fmla="*/ 0 h 65"/>
                    <a:gd name="T34" fmla="*/ 37 w 63"/>
                    <a:gd name="T35" fmla="*/ 2 h 65"/>
                    <a:gd name="T36" fmla="*/ 45 w 63"/>
                    <a:gd name="T37" fmla="*/ 4 h 65"/>
                    <a:gd name="T38" fmla="*/ 49 w 63"/>
                    <a:gd name="T39" fmla="*/ 6 h 65"/>
                    <a:gd name="T40" fmla="*/ 55 w 63"/>
                    <a:gd name="T41" fmla="*/ 10 h 65"/>
                    <a:gd name="T42" fmla="*/ 59 w 63"/>
                    <a:gd name="T43" fmla="*/ 16 h 65"/>
                    <a:gd name="T44" fmla="*/ 61 w 63"/>
                    <a:gd name="T45" fmla="*/ 22 h 65"/>
                    <a:gd name="T46" fmla="*/ 63 w 63"/>
                    <a:gd name="T47" fmla="*/ 26 h 65"/>
                    <a:gd name="T48" fmla="*/ 63 w 63"/>
                    <a:gd name="T49" fmla="*/ 34 h 65"/>
                    <a:gd name="T50" fmla="*/ 63 w 63"/>
                    <a:gd name="T51" fmla="*/ 39 h 65"/>
                    <a:gd name="T52" fmla="*/ 61 w 63"/>
                    <a:gd name="T53" fmla="*/ 45 h 65"/>
                    <a:gd name="T54" fmla="*/ 59 w 63"/>
                    <a:gd name="T55" fmla="*/ 51 h 65"/>
                    <a:gd name="T56" fmla="*/ 55 w 63"/>
                    <a:gd name="T57" fmla="*/ 55 h 65"/>
                    <a:gd name="T58" fmla="*/ 49 w 63"/>
                    <a:gd name="T59" fmla="*/ 59 h 65"/>
                    <a:gd name="T60" fmla="*/ 45 w 63"/>
                    <a:gd name="T61" fmla="*/ 63 h 65"/>
                    <a:gd name="T62" fmla="*/ 37 w 63"/>
                    <a:gd name="T63" fmla="*/ 65 h 65"/>
                    <a:gd name="T64" fmla="*/ 31 w 63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65"/>
                      </a:move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2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5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2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0" name="Freeform 93"/>
                <p:cNvSpPr>
                  <a:spLocks/>
                </p:cNvSpPr>
                <p:nvPr/>
              </p:nvSpPr>
              <p:spPr bwMode="auto">
                <a:xfrm>
                  <a:off x="3325" y="1701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31 w 63"/>
                    <a:gd name="T3" fmla="*/ 65 h 65"/>
                    <a:gd name="T4" fmla="*/ 26 w 63"/>
                    <a:gd name="T5" fmla="*/ 65 h 65"/>
                    <a:gd name="T6" fmla="*/ 20 w 63"/>
                    <a:gd name="T7" fmla="*/ 63 h 65"/>
                    <a:gd name="T8" fmla="*/ 14 w 63"/>
                    <a:gd name="T9" fmla="*/ 59 h 65"/>
                    <a:gd name="T10" fmla="*/ 10 w 63"/>
                    <a:gd name="T11" fmla="*/ 55 h 65"/>
                    <a:gd name="T12" fmla="*/ 6 w 63"/>
                    <a:gd name="T13" fmla="*/ 51 h 65"/>
                    <a:gd name="T14" fmla="*/ 2 w 63"/>
                    <a:gd name="T15" fmla="*/ 45 h 65"/>
                    <a:gd name="T16" fmla="*/ 0 w 63"/>
                    <a:gd name="T17" fmla="*/ 39 h 65"/>
                    <a:gd name="T18" fmla="*/ 0 w 63"/>
                    <a:gd name="T19" fmla="*/ 34 h 65"/>
                    <a:gd name="T20" fmla="*/ 0 w 63"/>
                    <a:gd name="T21" fmla="*/ 26 h 65"/>
                    <a:gd name="T22" fmla="*/ 2 w 63"/>
                    <a:gd name="T23" fmla="*/ 22 h 65"/>
                    <a:gd name="T24" fmla="*/ 6 w 63"/>
                    <a:gd name="T25" fmla="*/ 16 h 65"/>
                    <a:gd name="T26" fmla="*/ 10 w 63"/>
                    <a:gd name="T27" fmla="*/ 10 h 65"/>
                    <a:gd name="T28" fmla="*/ 14 w 63"/>
                    <a:gd name="T29" fmla="*/ 6 h 65"/>
                    <a:gd name="T30" fmla="*/ 20 w 63"/>
                    <a:gd name="T31" fmla="*/ 4 h 65"/>
                    <a:gd name="T32" fmla="*/ 26 w 63"/>
                    <a:gd name="T33" fmla="*/ 2 h 65"/>
                    <a:gd name="T34" fmla="*/ 31 w 63"/>
                    <a:gd name="T35" fmla="*/ 0 h 65"/>
                    <a:gd name="T36" fmla="*/ 37 w 63"/>
                    <a:gd name="T37" fmla="*/ 2 h 65"/>
                    <a:gd name="T38" fmla="*/ 45 w 63"/>
                    <a:gd name="T39" fmla="*/ 4 h 65"/>
                    <a:gd name="T40" fmla="*/ 49 w 63"/>
                    <a:gd name="T41" fmla="*/ 6 h 65"/>
                    <a:gd name="T42" fmla="*/ 55 w 63"/>
                    <a:gd name="T43" fmla="*/ 10 h 65"/>
                    <a:gd name="T44" fmla="*/ 59 w 63"/>
                    <a:gd name="T45" fmla="*/ 16 h 65"/>
                    <a:gd name="T46" fmla="*/ 61 w 63"/>
                    <a:gd name="T47" fmla="*/ 22 h 65"/>
                    <a:gd name="T48" fmla="*/ 63 w 63"/>
                    <a:gd name="T49" fmla="*/ 26 h 65"/>
                    <a:gd name="T50" fmla="*/ 63 w 63"/>
                    <a:gd name="T51" fmla="*/ 34 h 65"/>
                    <a:gd name="T52" fmla="*/ 63 w 63"/>
                    <a:gd name="T53" fmla="*/ 39 h 65"/>
                    <a:gd name="T54" fmla="*/ 61 w 63"/>
                    <a:gd name="T55" fmla="*/ 45 h 65"/>
                    <a:gd name="T56" fmla="*/ 59 w 63"/>
                    <a:gd name="T57" fmla="*/ 51 h 65"/>
                    <a:gd name="T58" fmla="*/ 55 w 63"/>
                    <a:gd name="T59" fmla="*/ 55 h 65"/>
                    <a:gd name="T60" fmla="*/ 49 w 63"/>
                    <a:gd name="T61" fmla="*/ 59 h 65"/>
                    <a:gd name="T62" fmla="*/ 45 w 63"/>
                    <a:gd name="T63" fmla="*/ 63 h 65"/>
                    <a:gd name="T64" fmla="*/ 37 w 63"/>
                    <a:gd name="T65" fmla="*/ 65 h 65"/>
                    <a:gd name="T66" fmla="*/ 31 w 63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2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5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2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1" name="Freeform 94"/>
                <p:cNvSpPr>
                  <a:spLocks/>
                </p:cNvSpPr>
                <p:nvPr/>
              </p:nvSpPr>
              <p:spPr bwMode="auto">
                <a:xfrm>
                  <a:off x="3154" y="1707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5 w 65"/>
                    <a:gd name="T3" fmla="*/ 63 h 65"/>
                    <a:gd name="T4" fmla="*/ 19 w 65"/>
                    <a:gd name="T5" fmla="*/ 63 h 65"/>
                    <a:gd name="T6" fmla="*/ 13 w 65"/>
                    <a:gd name="T7" fmla="*/ 59 h 65"/>
                    <a:gd name="T8" fmla="*/ 9 w 65"/>
                    <a:gd name="T9" fmla="*/ 55 h 65"/>
                    <a:gd name="T10" fmla="*/ 6 w 65"/>
                    <a:gd name="T11" fmla="*/ 51 h 65"/>
                    <a:gd name="T12" fmla="*/ 2 w 65"/>
                    <a:gd name="T13" fmla="*/ 45 h 65"/>
                    <a:gd name="T14" fmla="*/ 0 w 65"/>
                    <a:gd name="T15" fmla="*/ 39 h 65"/>
                    <a:gd name="T16" fmla="*/ 0 w 65"/>
                    <a:gd name="T17" fmla="*/ 31 h 65"/>
                    <a:gd name="T18" fmla="*/ 0 w 65"/>
                    <a:gd name="T19" fmla="*/ 26 h 65"/>
                    <a:gd name="T20" fmla="*/ 2 w 65"/>
                    <a:gd name="T21" fmla="*/ 20 h 65"/>
                    <a:gd name="T22" fmla="*/ 6 w 65"/>
                    <a:gd name="T23" fmla="*/ 14 h 65"/>
                    <a:gd name="T24" fmla="*/ 9 w 65"/>
                    <a:gd name="T25" fmla="*/ 10 h 65"/>
                    <a:gd name="T26" fmla="*/ 13 w 65"/>
                    <a:gd name="T27" fmla="*/ 6 h 65"/>
                    <a:gd name="T28" fmla="*/ 19 w 65"/>
                    <a:gd name="T29" fmla="*/ 2 h 65"/>
                    <a:gd name="T30" fmla="*/ 25 w 65"/>
                    <a:gd name="T31" fmla="*/ 2 h 65"/>
                    <a:gd name="T32" fmla="*/ 31 w 65"/>
                    <a:gd name="T33" fmla="*/ 0 h 65"/>
                    <a:gd name="T34" fmla="*/ 39 w 65"/>
                    <a:gd name="T35" fmla="*/ 2 h 65"/>
                    <a:gd name="T36" fmla="*/ 45 w 65"/>
                    <a:gd name="T37" fmla="*/ 2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4 h 65"/>
                    <a:gd name="T44" fmla="*/ 61 w 65"/>
                    <a:gd name="T45" fmla="*/ 20 h 65"/>
                    <a:gd name="T46" fmla="*/ 63 w 65"/>
                    <a:gd name="T47" fmla="*/ 26 h 65"/>
                    <a:gd name="T48" fmla="*/ 65 w 65"/>
                    <a:gd name="T49" fmla="*/ 31 h 65"/>
                    <a:gd name="T50" fmla="*/ 63 w 65"/>
                    <a:gd name="T51" fmla="*/ 39 h 65"/>
                    <a:gd name="T52" fmla="*/ 61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3 h 65"/>
                    <a:gd name="T62" fmla="*/ 39 w 65"/>
                    <a:gd name="T63" fmla="*/ 63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2" name="Freeform 95"/>
                <p:cNvSpPr>
                  <a:spLocks/>
                </p:cNvSpPr>
                <p:nvPr/>
              </p:nvSpPr>
              <p:spPr bwMode="auto">
                <a:xfrm>
                  <a:off x="3154" y="1707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5 w 65"/>
                    <a:gd name="T5" fmla="*/ 63 h 65"/>
                    <a:gd name="T6" fmla="*/ 19 w 65"/>
                    <a:gd name="T7" fmla="*/ 63 h 65"/>
                    <a:gd name="T8" fmla="*/ 13 w 65"/>
                    <a:gd name="T9" fmla="*/ 59 h 65"/>
                    <a:gd name="T10" fmla="*/ 9 w 65"/>
                    <a:gd name="T11" fmla="*/ 55 h 65"/>
                    <a:gd name="T12" fmla="*/ 6 w 65"/>
                    <a:gd name="T13" fmla="*/ 51 h 65"/>
                    <a:gd name="T14" fmla="*/ 2 w 65"/>
                    <a:gd name="T15" fmla="*/ 45 h 65"/>
                    <a:gd name="T16" fmla="*/ 0 w 65"/>
                    <a:gd name="T17" fmla="*/ 39 h 65"/>
                    <a:gd name="T18" fmla="*/ 0 w 65"/>
                    <a:gd name="T19" fmla="*/ 31 h 65"/>
                    <a:gd name="T20" fmla="*/ 0 w 65"/>
                    <a:gd name="T21" fmla="*/ 26 h 65"/>
                    <a:gd name="T22" fmla="*/ 2 w 65"/>
                    <a:gd name="T23" fmla="*/ 20 h 65"/>
                    <a:gd name="T24" fmla="*/ 6 w 65"/>
                    <a:gd name="T25" fmla="*/ 14 h 65"/>
                    <a:gd name="T26" fmla="*/ 9 w 65"/>
                    <a:gd name="T27" fmla="*/ 10 h 65"/>
                    <a:gd name="T28" fmla="*/ 13 w 65"/>
                    <a:gd name="T29" fmla="*/ 6 h 65"/>
                    <a:gd name="T30" fmla="*/ 19 w 65"/>
                    <a:gd name="T31" fmla="*/ 2 h 65"/>
                    <a:gd name="T32" fmla="*/ 25 w 65"/>
                    <a:gd name="T33" fmla="*/ 2 h 65"/>
                    <a:gd name="T34" fmla="*/ 31 w 65"/>
                    <a:gd name="T35" fmla="*/ 0 h 65"/>
                    <a:gd name="T36" fmla="*/ 39 w 65"/>
                    <a:gd name="T37" fmla="*/ 2 h 65"/>
                    <a:gd name="T38" fmla="*/ 45 w 65"/>
                    <a:gd name="T39" fmla="*/ 2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4 h 65"/>
                    <a:gd name="T46" fmla="*/ 61 w 65"/>
                    <a:gd name="T47" fmla="*/ 20 h 65"/>
                    <a:gd name="T48" fmla="*/ 63 w 65"/>
                    <a:gd name="T49" fmla="*/ 26 h 65"/>
                    <a:gd name="T50" fmla="*/ 65 w 65"/>
                    <a:gd name="T51" fmla="*/ 31 h 65"/>
                    <a:gd name="T52" fmla="*/ 63 w 65"/>
                    <a:gd name="T53" fmla="*/ 39 h 65"/>
                    <a:gd name="T54" fmla="*/ 61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3 h 65"/>
                    <a:gd name="T64" fmla="*/ 39 w 65"/>
                    <a:gd name="T65" fmla="*/ 63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3" name="Freeform 96"/>
                <p:cNvSpPr>
                  <a:spLocks/>
                </p:cNvSpPr>
                <p:nvPr/>
              </p:nvSpPr>
              <p:spPr bwMode="auto">
                <a:xfrm>
                  <a:off x="3325" y="1656"/>
                  <a:ext cx="65" cy="63"/>
                </a:xfrm>
                <a:custGeom>
                  <a:avLst/>
                  <a:gdLst>
                    <a:gd name="T0" fmla="*/ 31 w 65"/>
                    <a:gd name="T1" fmla="*/ 0 h 63"/>
                    <a:gd name="T2" fmla="*/ 39 w 65"/>
                    <a:gd name="T3" fmla="*/ 0 h 63"/>
                    <a:gd name="T4" fmla="*/ 45 w 65"/>
                    <a:gd name="T5" fmla="*/ 2 h 63"/>
                    <a:gd name="T6" fmla="*/ 51 w 65"/>
                    <a:gd name="T7" fmla="*/ 6 h 63"/>
                    <a:gd name="T8" fmla="*/ 55 w 65"/>
                    <a:gd name="T9" fmla="*/ 10 h 63"/>
                    <a:gd name="T10" fmla="*/ 59 w 65"/>
                    <a:gd name="T11" fmla="*/ 14 h 63"/>
                    <a:gd name="T12" fmla="*/ 63 w 65"/>
                    <a:gd name="T13" fmla="*/ 19 h 63"/>
                    <a:gd name="T14" fmla="*/ 63 w 65"/>
                    <a:gd name="T15" fmla="*/ 25 h 63"/>
                    <a:gd name="T16" fmla="*/ 65 w 65"/>
                    <a:gd name="T17" fmla="*/ 31 h 63"/>
                    <a:gd name="T18" fmla="*/ 63 w 65"/>
                    <a:gd name="T19" fmla="*/ 39 h 63"/>
                    <a:gd name="T20" fmla="*/ 63 w 65"/>
                    <a:gd name="T21" fmla="*/ 43 h 63"/>
                    <a:gd name="T22" fmla="*/ 59 w 65"/>
                    <a:gd name="T23" fmla="*/ 49 h 63"/>
                    <a:gd name="T24" fmla="*/ 55 w 65"/>
                    <a:gd name="T25" fmla="*/ 55 h 63"/>
                    <a:gd name="T26" fmla="*/ 51 w 65"/>
                    <a:gd name="T27" fmla="*/ 59 h 63"/>
                    <a:gd name="T28" fmla="*/ 45 w 65"/>
                    <a:gd name="T29" fmla="*/ 61 h 63"/>
                    <a:gd name="T30" fmla="*/ 39 w 65"/>
                    <a:gd name="T31" fmla="*/ 63 h 63"/>
                    <a:gd name="T32" fmla="*/ 31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1 h 63"/>
                    <a:gd name="T38" fmla="*/ 14 w 65"/>
                    <a:gd name="T39" fmla="*/ 59 h 63"/>
                    <a:gd name="T40" fmla="*/ 10 w 65"/>
                    <a:gd name="T41" fmla="*/ 55 h 63"/>
                    <a:gd name="T42" fmla="*/ 6 w 65"/>
                    <a:gd name="T43" fmla="*/ 49 h 63"/>
                    <a:gd name="T44" fmla="*/ 2 w 65"/>
                    <a:gd name="T45" fmla="*/ 43 h 63"/>
                    <a:gd name="T46" fmla="*/ 0 w 65"/>
                    <a:gd name="T47" fmla="*/ 39 h 63"/>
                    <a:gd name="T48" fmla="*/ 0 w 65"/>
                    <a:gd name="T49" fmla="*/ 31 h 63"/>
                    <a:gd name="T50" fmla="*/ 0 w 65"/>
                    <a:gd name="T51" fmla="*/ 25 h 63"/>
                    <a:gd name="T52" fmla="*/ 2 w 65"/>
                    <a:gd name="T53" fmla="*/ 19 h 63"/>
                    <a:gd name="T54" fmla="*/ 6 w 65"/>
                    <a:gd name="T55" fmla="*/ 14 h 63"/>
                    <a:gd name="T56" fmla="*/ 10 w 65"/>
                    <a:gd name="T57" fmla="*/ 10 h 63"/>
                    <a:gd name="T58" fmla="*/ 14 w 65"/>
                    <a:gd name="T59" fmla="*/ 6 h 63"/>
                    <a:gd name="T60" fmla="*/ 20 w 65"/>
                    <a:gd name="T61" fmla="*/ 2 h 63"/>
                    <a:gd name="T62" fmla="*/ 26 w 65"/>
                    <a:gd name="T63" fmla="*/ 0 h 63"/>
                    <a:gd name="T64" fmla="*/ 31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1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4" name="Freeform 97"/>
                <p:cNvSpPr>
                  <a:spLocks/>
                </p:cNvSpPr>
                <p:nvPr/>
              </p:nvSpPr>
              <p:spPr bwMode="auto">
                <a:xfrm>
                  <a:off x="3325" y="1656"/>
                  <a:ext cx="65" cy="63"/>
                </a:xfrm>
                <a:custGeom>
                  <a:avLst/>
                  <a:gdLst>
                    <a:gd name="T0" fmla="*/ 31 w 65"/>
                    <a:gd name="T1" fmla="*/ 0 h 63"/>
                    <a:gd name="T2" fmla="*/ 31 w 65"/>
                    <a:gd name="T3" fmla="*/ 0 h 63"/>
                    <a:gd name="T4" fmla="*/ 39 w 65"/>
                    <a:gd name="T5" fmla="*/ 0 h 63"/>
                    <a:gd name="T6" fmla="*/ 45 w 65"/>
                    <a:gd name="T7" fmla="*/ 2 h 63"/>
                    <a:gd name="T8" fmla="*/ 51 w 65"/>
                    <a:gd name="T9" fmla="*/ 6 h 63"/>
                    <a:gd name="T10" fmla="*/ 55 w 65"/>
                    <a:gd name="T11" fmla="*/ 10 h 63"/>
                    <a:gd name="T12" fmla="*/ 59 w 65"/>
                    <a:gd name="T13" fmla="*/ 14 h 63"/>
                    <a:gd name="T14" fmla="*/ 63 w 65"/>
                    <a:gd name="T15" fmla="*/ 19 h 63"/>
                    <a:gd name="T16" fmla="*/ 63 w 65"/>
                    <a:gd name="T17" fmla="*/ 25 h 63"/>
                    <a:gd name="T18" fmla="*/ 65 w 65"/>
                    <a:gd name="T19" fmla="*/ 31 h 63"/>
                    <a:gd name="T20" fmla="*/ 63 w 65"/>
                    <a:gd name="T21" fmla="*/ 39 h 63"/>
                    <a:gd name="T22" fmla="*/ 63 w 65"/>
                    <a:gd name="T23" fmla="*/ 43 h 63"/>
                    <a:gd name="T24" fmla="*/ 59 w 65"/>
                    <a:gd name="T25" fmla="*/ 49 h 63"/>
                    <a:gd name="T26" fmla="*/ 55 w 65"/>
                    <a:gd name="T27" fmla="*/ 55 h 63"/>
                    <a:gd name="T28" fmla="*/ 51 w 65"/>
                    <a:gd name="T29" fmla="*/ 59 h 63"/>
                    <a:gd name="T30" fmla="*/ 45 w 65"/>
                    <a:gd name="T31" fmla="*/ 61 h 63"/>
                    <a:gd name="T32" fmla="*/ 39 w 65"/>
                    <a:gd name="T33" fmla="*/ 63 h 63"/>
                    <a:gd name="T34" fmla="*/ 31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1 h 63"/>
                    <a:gd name="T40" fmla="*/ 14 w 65"/>
                    <a:gd name="T41" fmla="*/ 59 h 63"/>
                    <a:gd name="T42" fmla="*/ 10 w 65"/>
                    <a:gd name="T43" fmla="*/ 55 h 63"/>
                    <a:gd name="T44" fmla="*/ 6 w 65"/>
                    <a:gd name="T45" fmla="*/ 49 h 63"/>
                    <a:gd name="T46" fmla="*/ 2 w 65"/>
                    <a:gd name="T47" fmla="*/ 43 h 63"/>
                    <a:gd name="T48" fmla="*/ 0 w 65"/>
                    <a:gd name="T49" fmla="*/ 39 h 63"/>
                    <a:gd name="T50" fmla="*/ 0 w 65"/>
                    <a:gd name="T51" fmla="*/ 31 h 63"/>
                    <a:gd name="T52" fmla="*/ 0 w 65"/>
                    <a:gd name="T53" fmla="*/ 25 h 63"/>
                    <a:gd name="T54" fmla="*/ 2 w 65"/>
                    <a:gd name="T55" fmla="*/ 19 h 63"/>
                    <a:gd name="T56" fmla="*/ 6 w 65"/>
                    <a:gd name="T57" fmla="*/ 14 h 63"/>
                    <a:gd name="T58" fmla="*/ 10 w 65"/>
                    <a:gd name="T59" fmla="*/ 10 h 63"/>
                    <a:gd name="T60" fmla="*/ 14 w 65"/>
                    <a:gd name="T61" fmla="*/ 6 h 63"/>
                    <a:gd name="T62" fmla="*/ 20 w 65"/>
                    <a:gd name="T63" fmla="*/ 2 h 63"/>
                    <a:gd name="T64" fmla="*/ 26 w 65"/>
                    <a:gd name="T65" fmla="*/ 0 h 63"/>
                    <a:gd name="T66" fmla="*/ 31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5" name="Freeform 98"/>
                <p:cNvSpPr>
                  <a:spLocks/>
                </p:cNvSpPr>
                <p:nvPr/>
              </p:nvSpPr>
              <p:spPr bwMode="auto">
                <a:xfrm>
                  <a:off x="3167" y="1679"/>
                  <a:ext cx="65" cy="65"/>
                </a:xfrm>
                <a:custGeom>
                  <a:avLst/>
                  <a:gdLst>
                    <a:gd name="T0" fmla="*/ 34 w 65"/>
                    <a:gd name="T1" fmla="*/ 65 h 65"/>
                    <a:gd name="T2" fmla="*/ 26 w 65"/>
                    <a:gd name="T3" fmla="*/ 65 h 65"/>
                    <a:gd name="T4" fmla="*/ 20 w 65"/>
                    <a:gd name="T5" fmla="*/ 63 h 65"/>
                    <a:gd name="T6" fmla="*/ 14 w 65"/>
                    <a:gd name="T7" fmla="*/ 59 h 65"/>
                    <a:gd name="T8" fmla="*/ 10 w 65"/>
                    <a:gd name="T9" fmla="*/ 56 h 65"/>
                    <a:gd name="T10" fmla="*/ 6 w 65"/>
                    <a:gd name="T11" fmla="*/ 52 h 65"/>
                    <a:gd name="T12" fmla="*/ 2 w 65"/>
                    <a:gd name="T13" fmla="*/ 46 h 65"/>
                    <a:gd name="T14" fmla="*/ 2 w 65"/>
                    <a:gd name="T15" fmla="*/ 40 h 65"/>
                    <a:gd name="T16" fmla="*/ 0 w 65"/>
                    <a:gd name="T17" fmla="*/ 32 h 65"/>
                    <a:gd name="T18" fmla="*/ 2 w 65"/>
                    <a:gd name="T19" fmla="*/ 26 h 65"/>
                    <a:gd name="T20" fmla="*/ 2 w 65"/>
                    <a:gd name="T21" fmla="*/ 20 h 65"/>
                    <a:gd name="T22" fmla="*/ 6 w 65"/>
                    <a:gd name="T23" fmla="*/ 16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2 h 65"/>
                    <a:gd name="T30" fmla="*/ 26 w 65"/>
                    <a:gd name="T31" fmla="*/ 0 h 65"/>
                    <a:gd name="T32" fmla="*/ 34 w 65"/>
                    <a:gd name="T33" fmla="*/ 0 h 65"/>
                    <a:gd name="T34" fmla="*/ 40 w 65"/>
                    <a:gd name="T35" fmla="*/ 0 h 65"/>
                    <a:gd name="T36" fmla="*/ 46 w 65"/>
                    <a:gd name="T37" fmla="*/ 2 h 65"/>
                    <a:gd name="T38" fmla="*/ 52 w 65"/>
                    <a:gd name="T39" fmla="*/ 6 h 65"/>
                    <a:gd name="T40" fmla="*/ 56 w 65"/>
                    <a:gd name="T41" fmla="*/ 10 h 65"/>
                    <a:gd name="T42" fmla="*/ 59 w 65"/>
                    <a:gd name="T43" fmla="*/ 16 h 65"/>
                    <a:gd name="T44" fmla="*/ 63 w 65"/>
                    <a:gd name="T45" fmla="*/ 20 h 65"/>
                    <a:gd name="T46" fmla="*/ 65 w 65"/>
                    <a:gd name="T47" fmla="*/ 26 h 65"/>
                    <a:gd name="T48" fmla="*/ 65 w 65"/>
                    <a:gd name="T49" fmla="*/ 32 h 65"/>
                    <a:gd name="T50" fmla="*/ 65 w 65"/>
                    <a:gd name="T51" fmla="*/ 40 h 65"/>
                    <a:gd name="T52" fmla="*/ 63 w 65"/>
                    <a:gd name="T53" fmla="*/ 46 h 65"/>
                    <a:gd name="T54" fmla="*/ 59 w 65"/>
                    <a:gd name="T55" fmla="*/ 52 h 65"/>
                    <a:gd name="T56" fmla="*/ 56 w 65"/>
                    <a:gd name="T57" fmla="*/ 56 h 65"/>
                    <a:gd name="T58" fmla="*/ 52 w 65"/>
                    <a:gd name="T59" fmla="*/ 59 h 65"/>
                    <a:gd name="T60" fmla="*/ 46 w 65"/>
                    <a:gd name="T61" fmla="*/ 63 h 65"/>
                    <a:gd name="T62" fmla="*/ 40 w 65"/>
                    <a:gd name="T63" fmla="*/ 65 h 65"/>
                    <a:gd name="T64" fmla="*/ 34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4" y="65"/>
                      </a:move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6" y="56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6" name="Freeform 99"/>
                <p:cNvSpPr>
                  <a:spLocks/>
                </p:cNvSpPr>
                <p:nvPr/>
              </p:nvSpPr>
              <p:spPr bwMode="auto">
                <a:xfrm>
                  <a:off x="3167" y="1679"/>
                  <a:ext cx="65" cy="65"/>
                </a:xfrm>
                <a:custGeom>
                  <a:avLst/>
                  <a:gdLst>
                    <a:gd name="T0" fmla="*/ 34 w 65"/>
                    <a:gd name="T1" fmla="*/ 65 h 65"/>
                    <a:gd name="T2" fmla="*/ 34 w 65"/>
                    <a:gd name="T3" fmla="*/ 65 h 65"/>
                    <a:gd name="T4" fmla="*/ 26 w 65"/>
                    <a:gd name="T5" fmla="*/ 65 h 65"/>
                    <a:gd name="T6" fmla="*/ 20 w 65"/>
                    <a:gd name="T7" fmla="*/ 63 h 65"/>
                    <a:gd name="T8" fmla="*/ 14 w 65"/>
                    <a:gd name="T9" fmla="*/ 59 h 65"/>
                    <a:gd name="T10" fmla="*/ 10 w 65"/>
                    <a:gd name="T11" fmla="*/ 56 h 65"/>
                    <a:gd name="T12" fmla="*/ 6 w 65"/>
                    <a:gd name="T13" fmla="*/ 52 h 65"/>
                    <a:gd name="T14" fmla="*/ 2 w 65"/>
                    <a:gd name="T15" fmla="*/ 46 h 65"/>
                    <a:gd name="T16" fmla="*/ 2 w 65"/>
                    <a:gd name="T17" fmla="*/ 40 h 65"/>
                    <a:gd name="T18" fmla="*/ 0 w 65"/>
                    <a:gd name="T19" fmla="*/ 32 h 65"/>
                    <a:gd name="T20" fmla="*/ 2 w 65"/>
                    <a:gd name="T21" fmla="*/ 26 h 65"/>
                    <a:gd name="T22" fmla="*/ 2 w 65"/>
                    <a:gd name="T23" fmla="*/ 20 h 65"/>
                    <a:gd name="T24" fmla="*/ 6 w 65"/>
                    <a:gd name="T25" fmla="*/ 16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2 h 65"/>
                    <a:gd name="T32" fmla="*/ 26 w 65"/>
                    <a:gd name="T33" fmla="*/ 0 h 65"/>
                    <a:gd name="T34" fmla="*/ 34 w 65"/>
                    <a:gd name="T35" fmla="*/ 0 h 65"/>
                    <a:gd name="T36" fmla="*/ 40 w 65"/>
                    <a:gd name="T37" fmla="*/ 0 h 65"/>
                    <a:gd name="T38" fmla="*/ 46 w 65"/>
                    <a:gd name="T39" fmla="*/ 2 h 65"/>
                    <a:gd name="T40" fmla="*/ 52 w 65"/>
                    <a:gd name="T41" fmla="*/ 6 h 65"/>
                    <a:gd name="T42" fmla="*/ 56 w 65"/>
                    <a:gd name="T43" fmla="*/ 10 h 65"/>
                    <a:gd name="T44" fmla="*/ 59 w 65"/>
                    <a:gd name="T45" fmla="*/ 16 h 65"/>
                    <a:gd name="T46" fmla="*/ 63 w 65"/>
                    <a:gd name="T47" fmla="*/ 20 h 65"/>
                    <a:gd name="T48" fmla="*/ 65 w 65"/>
                    <a:gd name="T49" fmla="*/ 26 h 65"/>
                    <a:gd name="T50" fmla="*/ 65 w 65"/>
                    <a:gd name="T51" fmla="*/ 32 h 65"/>
                    <a:gd name="T52" fmla="*/ 65 w 65"/>
                    <a:gd name="T53" fmla="*/ 40 h 65"/>
                    <a:gd name="T54" fmla="*/ 63 w 65"/>
                    <a:gd name="T55" fmla="*/ 46 h 65"/>
                    <a:gd name="T56" fmla="*/ 59 w 65"/>
                    <a:gd name="T57" fmla="*/ 52 h 65"/>
                    <a:gd name="T58" fmla="*/ 56 w 65"/>
                    <a:gd name="T59" fmla="*/ 56 h 65"/>
                    <a:gd name="T60" fmla="*/ 52 w 65"/>
                    <a:gd name="T61" fmla="*/ 59 h 65"/>
                    <a:gd name="T62" fmla="*/ 46 w 65"/>
                    <a:gd name="T63" fmla="*/ 63 h 65"/>
                    <a:gd name="T64" fmla="*/ 40 w 65"/>
                    <a:gd name="T65" fmla="*/ 65 h 65"/>
                    <a:gd name="T66" fmla="*/ 34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4" y="65"/>
                      </a:move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6" y="56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7" name="Freeform 100"/>
                <p:cNvSpPr>
                  <a:spLocks/>
                </p:cNvSpPr>
                <p:nvPr/>
              </p:nvSpPr>
              <p:spPr bwMode="auto">
                <a:xfrm>
                  <a:off x="3181" y="1758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8 w 63"/>
                    <a:gd name="T3" fmla="*/ 2 h 65"/>
                    <a:gd name="T4" fmla="*/ 44 w 63"/>
                    <a:gd name="T5" fmla="*/ 2 h 65"/>
                    <a:gd name="T6" fmla="*/ 49 w 63"/>
                    <a:gd name="T7" fmla="*/ 6 h 65"/>
                    <a:gd name="T8" fmla="*/ 53 w 63"/>
                    <a:gd name="T9" fmla="*/ 10 h 65"/>
                    <a:gd name="T10" fmla="*/ 57 w 63"/>
                    <a:gd name="T11" fmla="*/ 14 h 65"/>
                    <a:gd name="T12" fmla="*/ 61 w 63"/>
                    <a:gd name="T13" fmla="*/ 20 h 65"/>
                    <a:gd name="T14" fmla="*/ 63 w 63"/>
                    <a:gd name="T15" fmla="*/ 26 h 65"/>
                    <a:gd name="T16" fmla="*/ 63 w 63"/>
                    <a:gd name="T17" fmla="*/ 34 h 65"/>
                    <a:gd name="T18" fmla="*/ 63 w 63"/>
                    <a:gd name="T19" fmla="*/ 40 h 65"/>
                    <a:gd name="T20" fmla="*/ 61 w 63"/>
                    <a:gd name="T21" fmla="*/ 45 h 65"/>
                    <a:gd name="T22" fmla="*/ 57 w 63"/>
                    <a:gd name="T23" fmla="*/ 51 h 65"/>
                    <a:gd name="T24" fmla="*/ 53 w 63"/>
                    <a:gd name="T25" fmla="*/ 55 h 65"/>
                    <a:gd name="T26" fmla="*/ 49 w 63"/>
                    <a:gd name="T27" fmla="*/ 59 h 65"/>
                    <a:gd name="T28" fmla="*/ 44 w 63"/>
                    <a:gd name="T29" fmla="*/ 63 h 65"/>
                    <a:gd name="T30" fmla="*/ 38 w 63"/>
                    <a:gd name="T31" fmla="*/ 65 h 65"/>
                    <a:gd name="T32" fmla="*/ 32 w 63"/>
                    <a:gd name="T33" fmla="*/ 65 h 65"/>
                    <a:gd name="T34" fmla="*/ 26 w 63"/>
                    <a:gd name="T35" fmla="*/ 65 h 65"/>
                    <a:gd name="T36" fmla="*/ 20 w 63"/>
                    <a:gd name="T37" fmla="*/ 63 h 65"/>
                    <a:gd name="T38" fmla="*/ 14 w 63"/>
                    <a:gd name="T39" fmla="*/ 59 h 65"/>
                    <a:gd name="T40" fmla="*/ 10 w 63"/>
                    <a:gd name="T41" fmla="*/ 55 h 65"/>
                    <a:gd name="T42" fmla="*/ 4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40 h 65"/>
                    <a:gd name="T48" fmla="*/ 0 w 63"/>
                    <a:gd name="T49" fmla="*/ 34 h 65"/>
                    <a:gd name="T50" fmla="*/ 0 w 63"/>
                    <a:gd name="T51" fmla="*/ 26 h 65"/>
                    <a:gd name="T52" fmla="*/ 2 w 63"/>
                    <a:gd name="T53" fmla="*/ 20 h 65"/>
                    <a:gd name="T54" fmla="*/ 4 w 63"/>
                    <a:gd name="T55" fmla="*/ 14 h 65"/>
                    <a:gd name="T56" fmla="*/ 10 w 63"/>
                    <a:gd name="T57" fmla="*/ 10 h 65"/>
                    <a:gd name="T58" fmla="*/ 14 w 63"/>
                    <a:gd name="T59" fmla="*/ 6 h 65"/>
                    <a:gd name="T60" fmla="*/ 20 w 63"/>
                    <a:gd name="T61" fmla="*/ 2 h 65"/>
                    <a:gd name="T62" fmla="*/ 26 w 63"/>
                    <a:gd name="T63" fmla="*/ 2 h 65"/>
                    <a:gd name="T64" fmla="*/ 32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0"/>
                      </a:moveTo>
                      <a:lnTo>
                        <a:pt x="38" y="2"/>
                      </a:lnTo>
                      <a:lnTo>
                        <a:pt x="44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4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8" name="Freeform 101"/>
                <p:cNvSpPr>
                  <a:spLocks/>
                </p:cNvSpPr>
                <p:nvPr/>
              </p:nvSpPr>
              <p:spPr bwMode="auto">
                <a:xfrm>
                  <a:off x="3181" y="1758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2 w 63"/>
                    <a:gd name="T3" fmla="*/ 0 h 65"/>
                    <a:gd name="T4" fmla="*/ 38 w 63"/>
                    <a:gd name="T5" fmla="*/ 2 h 65"/>
                    <a:gd name="T6" fmla="*/ 44 w 63"/>
                    <a:gd name="T7" fmla="*/ 2 h 65"/>
                    <a:gd name="T8" fmla="*/ 49 w 63"/>
                    <a:gd name="T9" fmla="*/ 6 h 65"/>
                    <a:gd name="T10" fmla="*/ 53 w 63"/>
                    <a:gd name="T11" fmla="*/ 10 h 65"/>
                    <a:gd name="T12" fmla="*/ 57 w 63"/>
                    <a:gd name="T13" fmla="*/ 14 h 65"/>
                    <a:gd name="T14" fmla="*/ 61 w 63"/>
                    <a:gd name="T15" fmla="*/ 20 h 65"/>
                    <a:gd name="T16" fmla="*/ 63 w 63"/>
                    <a:gd name="T17" fmla="*/ 26 h 65"/>
                    <a:gd name="T18" fmla="*/ 63 w 63"/>
                    <a:gd name="T19" fmla="*/ 34 h 65"/>
                    <a:gd name="T20" fmla="*/ 63 w 63"/>
                    <a:gd name="T21" fmla="*/ 40 h 65"/>
                    <a:gd name="T22" fmla="*/ 61 w 63"/>
                    <a:gd name="T23" fmla="*/ 45 h 65"/>
                    <a:gd name="T24" fmla="*/ 57 w 63"/>
                    <a:gd name="T25" fmla="*/ 51 h 65"/>
                    <a:gd name="T26" fmla="*/ 53 w 63"/>
                    <a:gd name="T27" fmla="*/ 55 h 65"/>
                    <a:gd name="T28" fmla="*/ 49 w 63"/>
                    <a:gd name="T29" fmla="*/ 59 h 65"/>
                    <a:gd name="T30" fmla="*/ 44 w 63"/>
                    <a:gd name="T31" fmla="*/ 63 h 65"/>
                    <a:gd name="T32" fmla="*/ 38 w 63"/>
                    <a:gd name="T33" fmla="*/ 65 h 65"/>
                    <a:gd name="T34" fmla="*/ 32 w 63"/>
                    <a:gd name="T35" fmla="*/ 65 h 65"/>
                    <a:gd name="T36" fmla="*/ 26 w 63"/>
                    <a:gd name="T37" fmla="*/ 65 h 65"/>
                    <a:gd name="T38" fmla="*/ 20 w 63"/>
                    <a:gd name="T39" fmla="*/ 63 h 65"/>
                    <a:gd name="T40" fmla="*/ 14 w 63"/>
                    <a:gd name="T41" fmla="*/ 59 h 65"/>
                    <a:gd name="T42" fmla="*/ 10 w 63"/>
                    <a:gd name="T43" fmla="*/ 55 h 65"/>
                    <a:gd name="T44" fmla="*/ 4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40 h 65"/>
                    <a:gd name="T50" fmla="*/ 0 w 63"/>
                    <a:gd name="T51" fmla="*/ 34 h 65"/>
                    <a:gd name="T52" fmla="*/ 0 w 63"/>
                    <a:gd name="T53" fmla="*/ 26 h 65"/>
                    <a:gd name="T54" fmla="*/ 2 w 63"/>
                    <a:gd name="T55" fmla="*/ 20 h 65"/>
                    <a:gd name="T56" fmla="*/ 4 w 63"/>
                    <a:gd name="T57" fmla="*/ 14 h 65"/>
                    <a:gd name="T58" fmla="*/ 10 w 63"/>
                    <a:gd name="T59" fmla="*/ 10 h 65"/>
                    <a:gd name="T60" fmla="*/ 14 w 63"/>
                    <a:gd name="T61" fmla="*/ 6 h 65"/>
                    <a:gd name="T62" fmla="*/ 20 w 63"/>
                    <a:gd name="T63" fmla="*/ 2 h 65"/>
                    <a:gd name="T64" fmla="*/ 26 w 63"/>
                    <a:gd name="T65" fmla="*/ 2 h 65"/>
                    <a:gd name="T66" fmla="*/ 32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4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4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29" name="Freeform 102"/>
                <p:cNvSpPr>
                  <a:spLocks/>
                </p:cNvSpPr>
                <p:nvPr/>
              </p:nvSpPr>
              <p:spPr bwMode="auto">
                <a:xfrm>
                  <a:off x="3144" y="1654"/>
                  <a:ext cx="65" cy="63"/>
                </a:xfrm>
                <a:custGeom>
                  <a:avLst/>
                  <a:gdLst>
                    <a:gd name="T0" fmla="*/ 31 w 65"/>
                    <a:gd name="T1" fmla="*/ 0 h 63"/>
                    <a:gd name="T2" fmla="*/ 39 w 65"/>
                    <a:gd name="T3" fmla="*/ 0 h 63"/>
                    <a:gd name="T4" fmla="*/ 45 w 65"/>
                    <a:gd name="T5" fmla="*/ 2 h 63"/>
                    <a:gd name="T6" fmla="*/ 49 w 65"/>
                    <a:gd name="T7" fmla="*/ 4 h 63"/>
                    <a:gd name="T8" fmla="*/ 55 w 65"/>
                    <a:gd name="T9" fmla="*/ 8 h 63"/>
                    <a:gd name="T10" fmla="*/ 59 w 65"/>
                    <a:gd name="T11" fmla="*/ 14 h 63"/>
                    <a:gd name="T12" fmla="*/ 61 w 65"/>
                    <a:gd name="T13" fmla="*/ 19 h 63"/>
                    <a:gd name="T14" fmla="*/ 63 w 65"/>
                    <a:gd name="T15" fmla="*/ 25 h 63"/>
                    <a:gd name="T16" fmla="*/ 65 w 65"/>
                    <a:gd name="T17" fmla="*/ 31 h 63"/>
                    <a:gd name="T18" fmla="*/ 63 w 65"/>
                    <a:gd name="T19" fmla="*/ 37 h 63"/>
                    <a:gd name="T20" fmla="*/ 61 w 65"/>
                    <a:gd name="T21" fmla="*/ 43 h 63"/>
                    <a:gd name="T22" fmla="*/ 59 w 65"/>
                    <a:gd name="T23" fmla="*/ 49 h 63"/>
                    <a:gd name="T24" fmla="*/ 55 w 65"/>
                    <a:gd name="T25" fmla="*/ 55 h 63"/>
                    <a:gd name="T26" fmla="*/ 49 w 65"/>
                    <a:gd name="T27" fmla="*/ 57 h 63"/>
                    <a:gd name="T28" fmla="*/ 45 w 65"/>
                    <a:gd name="T29" fmla="*/ 61 h 63"/>
                    <a:gd name="T30" fmla="*/ 39 w 65"/>
                    <a:gd name="T31" fmla="*/ 63 h 63"/>
                    <a:gd name="T32" fmla="*/ 31 w 65"/>
                    <a:gd name="T33" fmla="*/ 63 h 63"/>
                    <a:gd name="T34" fmla="*/ 25 w 65"/>
                    <a:gd name="T35" fmla="*/ 63 h 63"/>
                    <a:gd name="T36" fmla="*/ 19 w 65"/>
                    <a:gd name="T37" fmla="*/ 61 h 63"/>
                    <a:gd name="T38" fmla="*/ 14 w 65"/>
                    <a:gd name="T39" fmla="*/ 57 h 63"/>
                    <a:gd name="T40" fmla="*/ 10 w 65"/>
                    <a:gd name="T41" fmla="*/ 55 h 63"/>
                    <a:gd name="T42" fmla="*/ 6 w 65"/>
                    <a:gd name="T43" fmla="*/ 49 h 63"/>
                    <a:gd name="T44" fmla="*/ 2 w 65"/>
                    <a:gd name="T45" fmla="*/ 43 h 63"/>
                    <a:gd name="T46" fmla="*/ 0 w 65"/>
                    <a:gd name="T47" fmla="*/ 37 h 63"/>
                    <a:gd name="T48" fmla="*/ 0 w 65"/>
                    <a:gd name="T49" fmla="*/ 31 h 63"/>
                    <a:gd name="T50" fmla="*/ 0 w 65"/>
                    <a:gd name="T51" fmla="*/ 25 h 63"/>
                    <a:gd name="T52" fmla="*/ 2 w 65"/>
                    <a:gd name="T53" fmla="*/ 19 h 63"/>
                    <a:gd name="T54" fmla="*/ 6 w 65"/>
                    <a:gd name="T55" fmla="*/ 14 h 63"/>
                    <a:gd name="T56" fmla="*/ 10 w 65"/>
                    <a:gd name="T57" fmla="*/ 8 h 63"/>
                    <a:gd name="T58" fmla="*/ 14 w 65"/>
                    <a:gd name="T59" fmla="*/ 4 h 63"/>
                    <a:gd name="T60" fmla="*/ 19 w 65"/>
                    <a:gd name="T61" fmla="*/ 2 h 63"/>
                    <a:gd name="T62" fmla="*/ 25 w 65"/>
                    <a:gd name="T63" fmla="*/ 0 h 63"/>
                    <a:gd name="T64" fmla="*/ 31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1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0" name="Freeform 103"/>
                <p:cNvSpPr>
                  <a:spLocks/>
                </p:cNvSpPr>
                <p:nvPr/>
              </p:nvSpPr>
              <p:spPr bwMode="auto">
                <a:xfrm>
                  <a:off x="3144" y="1654"/>
                  <a:ext cx="65" cy="63"/>
                </a:xfrm>
                <a:custGeom>
                  <a:avLst/>
                  <a:gdLst>
                    <a:gd name="T0" fmla="*/ 31 w 65"/>
                    <a:gd name="T1" fmla="*/ 0 h 63"/>
                    <a:gd name="T2" fmla="*/ 31 w 65"/>
                    <a:gd name="T3" fmla="*/ 0 h 63"/>
                    <a:gd name="T4" fmla="*/ 39 w 65"/>
                    <a:gd name="T5" fmla="*/ 0 h 63"/>
                    <a:gd name="T6" fmla="*/ 45 w 65"/>
                    <a:gd name="T7" fmla="*/ 2 h 63"/>
                    <a:gd name="T8" fmla="*/ 49 w 65"/>
                    <a:gd name="T9" fmla="*/ 4 h 63"/>
                    <a:gd name="T10" fmla="*/ 55 w 65"/>
                    <a:gd name="T11" fmla="*/ 8 h 63"/>
                    <a:gd name="T12" fmla="*/ 59 w 65"/>
                    <a:gd name="T13" fmla="*/ 14 h 63"/>
                    <a:gd name="T14" fmla="*/ 61 w 65"/>
                    <a:gd name="T15" fmla="*/ 19 h 63"/>
                    <a:gd name="T16" fmla="*/ 63 w 65"/>
                    <a:gd name="T17" fmla="*/ 25 h 63"/>
                    <a:gd name="T18" fmla="*/ 65 w 65"/>
                    <a:gd name="T19" fmla="*/ 31 h 63"/>
                    <a:gd name="T20" fmla="*/ 63 w 65"/>
                    <a:gd name="T21" fmla="*/ 37 h 63"/>
                    <a:gd name="T22" fmla="*/ 61 w 65"/>
                    <a:gd name="T23" fmla="*/ 43 h 63"/>
                    <a:gd name="T24" fmla="*/ 59 w 65"/>
                    <a:gd name="T25" fmla="*/ 49 h 63"/>
                    <a:gd name="T26" fmla="*/ 55 w 65"/>
                    <a:gd name="T27" fmla="*/ 55 h 63"/>
                    <a:gd name="T28" fmla="*/ 49 w 65"/>
                    <a:gd name="T29" fmla="*/ 57 h 63"/>
                    <a:gd name="T30" fmla="*/ 45 w 65"/>
                    <a:gd name="T31" fmla="*/ 61 h 63"/>
                    <a:gd name="T32" fmla="*/ 39 w 65"/>
                    <a:gd name="T33" fmla="*/ 63 h 63"/>
                    <a:gd name="T34" fmla="*/ 31 w 65"/>
                    <a:gd name="T35" fmla="*/ 63 h 63"/>
                    <a:gd name="T36" fmla="*/ 25 w 65"/>
                    <a:gd name="T37" fmla="*/ 63 h 63"/>
                    <a:gd name="T38" fmla="*/ 19 w 65"/>
                    <a:gd name="T39" fmla="*/ 61 h 63"/>
                    <a:gd name="T40" fmla="*/ 14 w 65"/>
                    <a:gd name="T41" fmla="*/ 57 h 63"/>
                    <a:gd name="T42" fmla="*/ 10 w 65"/>
                    <a:gd name="T43" fmla="*/ 55 h 63"/>
                    <a:gd name="T44" fmla="*/ 6 w 65"/>
                    <a:gd name="T45" fmla="*/ 49 h 63"/>
                    <a:gd name="T46" fmla="*/ 2 w 65"/>
                    <a:gd name="T47" fmla="*/ 43 h 63"/>
                    <a:gd name="T48" fmla="*/ 0 w 65"/>
                    <a:gd name="T49" fmla="*/ 37 h 63"/>
                    <a:gd name="T50" fmla="*/ 0 w 65"/>
                    <a:gd name="T51" fmla="*/ 31 h 63"/>
                    <a:gd name="T52" fmla="*/ 0 w 65"/>
                    <a:gd name="T53" fmla="*/ 25 h 63"/>
                    <a:gd name="T54" fmla="*/ 2 w 65"/>
                    <a:gd name="T55" fmla="*/ 19 h 63"/>
                    <a:gd name="T56" fmla="*/ 6 w 65"/>
                    <a:gd name="T57" fmla="*/ 14 h 63"/>
                    <a:gd name="T58" fmla="*/ 10 w 65"/>
                    <a:gd name="T59" fmla="*/ 8 h 63"/>
                    <a:gd name="T60" fmla="*/ 14 w 65"/>
                    <a:gd name="T61" fmla="*/ 4 h 63"/>
                    <a:gd name="T62" fmla="*/ 19 w 65"/>
                    <a:gd name="T63" fmla="*/ 2 h 63"/>
                    <a:gd name="T64" fmla="*/ 25 w 65"/>
                    <a:gd name="T65" fmla="*/ 0 h 63"/>
                    <a:gd name="T66" fmla="*/ 31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1" name="Freeform 104"/>
                <p:cNvSpPr>
                  <a:spLocks/>
                </p:cNvSpPr>
                <p:nvPr/>
              </p:nvSpPr>
              <p:spPr bwMode="auto">
                <a:xfrm>
                  <a:off x="3272" y="1825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5 w 65"/>
                    <a:gd name="T3" fmla="*/ 63 h 65"/>
                    <a:gd name="T4" fmla="*/ 19 w 65"/>
                    <a:gd name="T5" fmla="*/ 61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49 h 65"/>
                    <a:gd name="T12" fmla="*/ 2 w 65"/>
                    <a:gd name="T13" fmla="*/ 45 h 65"/>
                    <a:gd name="T14" fmla="*/ 0 w 65"/>
                    <a:gd name="T15" fmla="*/ 39 h 65"/>
                    <a:gd name="T16" fmla="*/ 0 w 65"/>
                    <a:gd name="T17" fmla="*/ 32 h 65"/>
                    <a:gd name="T18" fmla="*/ 0 w 65"/>
                    <a:gd name="T19" fmla="*/ 26 h 65"/>
                    <a:gd name="T20" fmla="*/ 2 w 65"/>
                    <a:gd name="T21" fmla="*/ 20 h 65"/>
                    <a:gd name="T22" fmla="*/ 6 w 65"/>
                    <a:gd name="T23" fmla="*/ 14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19 w 65"/>
                    <a:gd name="T29" fmla="*/ 2 h 65"/>
                    <a:gd name="T30" fmla="*/ 25 w 65"/>
                    <a:gd name="T31" fmla="*/ 0 h 65"/>
                    <a:gd name="T32" fmla="*/ 31 w 65"/>
                    <a:gd name="T33" fmla="*/ 0 h 65"/>
                    <a:gd name="T34" fmla="*/ 39 w 65"/>
                    <a:gd name="T35" fmla="*/ 0 h 65"/>
                    <a:gd name="T36" fmla="*/ 45 w 65"/>
                    <a:gd name="T37" fmla="*/ 2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4 h 65"/>
                    <a:gd name="T44" fmla="*/ 61 w 65"/>
                    <a:gd name="T45" fmla="*/ 20 h 65"/>
                    <a:gd name="T46" fmla="*/ 63 w 65"/>
                    <a:gd name="T47" fmla="*/ 26 h 65"/>
                    <a:gd name="T48" fmla="*/ 65 w 65"/>
                    <a:gd name="T49" fmla="*/ 32 h 65"/>
                    <a:gd name="T50" fmla="*/ 63 w 65"/>
                    <a:gd name="T51" fmla="*/ 39 h 65"/>
                    <a:gd name="T52" fmla="*/ 61 w 65"/>
                    <a:gd name="T53" fmla="*/ 45 h 65"/>
                    <a:gd name="T54" fmla="*/ 59 w 65"/>
                    <a:gd name="T55" fmla="*/ 49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1 h 65"/>
                    <a:gd name="T62" fmla="*/ 39 w 65"/>
                    <a:gd name="T63" fmla="*/ 63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2" name="Freeform 105"/>
                <p:cNvSpPr>
                  <a:spLocks/>
                </p:cNvSpPr>
                <p:nvPr/>
              </p:nvSpPr>
              <p:spPr bwMode="auto">
                <a:xfrm>
                  <a:off x="3272" y="1825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5 w 65"/>
                    <a:gd name="T5" fmla="*/ 63 h 65"/>
                    <a:gd name="T6" fmla="*/ 19 w 65"/>
                    <a:gd name="T7" fmla="*/ 61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49 h 65"/>
                    <a:gd name="T14" fmla="*/ 2 w 65"/>
                    <a:gd name="T15" fmla="*/ 45 h 65"/>
                    <a:gd name="T16" fmla="*/ 0 w 65"/>
                    <a:gd name="T17" fmla="*/ 39 h 65"/>
                    <a:gd name="T18" fmla="*/ 0 w 65"/>
                    <a:gd name="T19" fmla="*/ 32 h 65"/>
                    <a:gd name="T20" fmla="*/ 0 w 65"/>
                    <a:gd name="T21" fmla="*/ 26 h 65"/>
                    <a:gd name="T22" fmla="*/ 2 w 65"/>
                    <a:gd name="T23" fmla="*/ 20 h 65"/>
                    <a:gd name="T24" fmla="*/ 6 w 65"/>
                    <a:gd name="T25" fmla="*/ 14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19 w 65"/>
                    <a:gd name="T31" fmla="*/ 2 h 65"/>
                    <a:gd name="T32" fmla="*/ 25 w 65"/>
                    <a:gd name="T33" fmla="*/ 0 h 65"/>
                    <a:gd name="T34" fmla="*/ 31 w 65"/>
                    <a:gd name="T35" fmla="*/ 0 h 65"/>
                    <a:gd name="T36" fmla="*/ 39 w 65"/>
                    <a:gd name="T37" fmla="*/ 0 h 65"/>
                    <a:gd name="T38" fmla="*/ 45 w 65"/>
                    <a:gd name="T39" fmla="*/ 2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4 h 65"/>
                    <a:gd name="T46" fmla="*/ 61 w 65"/>
                    <a:gd name="T47" fmla="*/ 20 h 65"/>
                    <a:gd name="T48" fmla="*/ 63 w 65"/>
                    <a:gd name="T49" fmla="*/ 26 h 65"/>
                    <a:gd name="T50" fmla="*/ 65 w 65"/>
                    <a:gd name="T51" fmla="*/ 32 h 65"/>
                    <a:gd name="T52" fmla="*/ 63 w 65"/>
                    <a:gd name="T53" fmla="*/ 39 h 65"/>
                    <a:gd name="T54" fmla="*/ 61 w 65"/>
                    <a:gd name="T55" fmla="*/ 45 h 65"/>
                    <a:gd name="T56" fmla="*/ 59 w 65"/>
                    <a:gd name="T57" fmla="*/ 49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1 h 65"/>
                    <a:gd name="T64" fmla="*/ 39 w 65"/>
                    <a:gd name="T65" fmla="*/ 63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3" name="Freeform 106"/>
                <p:cNvSpPr>
                  <a:spLocks/>
                </p:cNvSpPr>
                <p:nvPr/>
              </p:nvSpPr>
              <p:spPr bwMode="auto">
                <a:xfrm>
                  <a:off x="3321" y="1788"/>
                  <a:ext cx="65" cy="63"/>
                </a:xfrm>
                <a:custGeom>
                  <a:avLst/>
                  <a:gdLst>
                    <a:gd name="T0" fmla="*/ 33 w 65"/>
                    <a:gd name="T1" fmla="*/ 63 h 63"/>
                    <a:gd name="T2" fmla="*/ 28 w 65"/>
                    <a:gd name="T3" fmla="*/ 63 h 63"/>
                    <a:gd name="T4" fmla="*/ 20 w 65"/>
                    <a:gd name="T5" fmla="*/ 61 h 63"/>
                    <a:gd name="T6" fmla="*/ 14 w 65"/>
                    <a:gd name="T7" fmla="*/ 59 h 63"/>
                    <a:gd name="T8" fmla="*/ 10 w 65"/>
                    <a:gd name="T9" fmla="*/ 55 h 63"/>
                    <a:gd name="T10" fmla="*/ 6 w 65"/>
                    <a:gd name="T11" fmla="*/ 49 h 63"/>
                    <a:gd name="T12" fmla="*/ 4 w 65"/>
                    <a:gd name="T13" fmla="*/ 45 h 63"/>
                    <a:gd name="T14" fmla="*/ 2 w 65"/>
                    <a:gd name="T15" fmla="*/ 37 h 63"/>
                    <a:gd name="T16" fmla="*/ 0 w 65"/>
                    <a:gd name="T17" fmla="*/ 31 h 63"/>
                    <a:gd name="T18" fmla="*/ 2 w 65"/>
                    <a:gd name="T19" fmla="*/ 25 h 63"/>
                    <a:gd name="T20" fmla="*/ 4 w 65"/>
                    <a:gd name="T21" fmla="*/ 19 h 63"/>
                    <a:gd name="T22" fmla="*/ 6 w 65"/>
                    <a:gd name="T23" fmla="*/ 13 h 63"/>
                    <a:gd name="T24" fmla="*/ 10 w 65"/>
                    <a:gd name="T25" fmla="*/ 8 h 63"/>
                    <a:gd name="T26" fmla="*/ 14 w 65"/>
                    <a:gd name="T27" fmla="*/ 6 h 63"/>
                    <a:gd name="T28" fmla="*/ 20 w 65"/>
                    <a:gd name="T29" fmla="*/ 2 h 63"/>
                    <a:gd name="T30" fmla="*/ 28 w 65"/>
                    <a:gd name="T31" fmla="*/ 0 h 63"/>
                    <a:gd name="T32" fmla="*/ 33 w 65"/>
                    <a:gd name="T33" fmla="*/ 0 h 63"/>
                    <a:gd name="T34" fmla="*/ 39 w 65"/>
                    <a:gd name="T35" fmla="*/ 0 h 63"/>
                    <a:gd name="T36" fmla="*/ 45 w 65"/>
                    <a:gd name="T37" fmla="*/ 2 h 63"/>
                    <a:gd name="T38" fmla="*/ 51 w 65"/>
                    <a:gd name="T39" fmla="*/ 6 h 63"/>
                    <a:gd name="T40" fmla="*/ 55 w 65"/>
                    <a:gd name="T41" fmla="*/ 8 h 63"/>
                    <a:gd name="T42" fmla="*/ 59 w 65"/>
                    <a:gd name="T43" fmla="*/ 13 h 63"/>
                    <a:gd name="T44" fmla="*/ 63 w 65"/>
                    <a:gd name="T45" fmla="*/ 19 h 63"/>
                    <a:gd name="T46" fmla="*/ 65 w 65"/>
                    <a:gd name="T47" fmla="*/ 25 h 63"/>
                    <a:gd name="T48" fmla="*/ 65 w 65"/>
                    <a:gd name="T49" fmla="*/ 31 h 63"/>
                    <a:gd name="T50" fmla="*/ 65 w 65"/>
                    <a:gd name="T51" fmla="*/ 37 h 63"/>
                    <a:gd name="T52" fmla="*/ 63 w 65"/>
                    <a:gd name="T53" fmla="*/ 45 h 63"/>
                    <a:gd name="T54" fmla="*/ 59 w 65"/>
                    <a:gd name="T55" fmla="*/ 49 h 63"/>
                    <a:gd name="T56" fmla="*/ 55 w 65"/>
                    <a:gd name="T57" fmla="*/ 55 h 63"/>
                    <a:gd name="T58" fmla="*/ 51 w 65"/>
                    <a:gd name="T59" fmla="*/ 59 h 63"/>
                    <a:gd name="T60" fmla="*/ 45 w 65"/>
                    <a:gd name="T61" fmla="*/ 61 h 63"/>
                    <a:gd name="T62" fmla="*/ 39 w 65"/>
                    <a:gd name="T63" fmla="*/ 63 h 63"/>
                    <a:gd name="T64" fmla="*/ 33 w 65"/>
                    <a:gd name="T65" fmla="*/ 63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3" y="63"/>
                      </a:moveTo>
                      <a:lnTo>
                        <a:pt x="28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5"/>
                      </a:lnTo>
                      <a:lnTo>
                        <a:pt x="2" y="37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3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8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4" name="Freeform 107"/>
                <p:cNvSpPr>
                  <a:spLocks/>
                </p:cNvSpPr>
                <p:nvPr/>
              </p:nvSpPr>
              <p:spPr bwMode="auto">
                <a:xfrm>
                  <a:off x="3321" y="1788"/>
                  <a:ext cx="65" cy="63"/>
                </a:xfrm>
                <a:custGeom>
                  <a:avLst/>
                  <a:gdLst>
                    <a:gd name="T0" fmla="*/ 33 w 65"/>
                    <a:gd name="T1" fmla="*/ 63 h 63"/>
                    <a:gd name="T2" fmla="*/ 33 w 65"/>
                    <a:gd name="T3" fmla="*/ 63 h 63"/>
                    <a:gd name="T4" fmla="*/ 28 w 65"/>
                    <a:gd name="T5" fmla="*/ 63 h 63"/>
                    <a:gd name="T6" fmla="*/ 20 w 65"/>
                    <a:gd name="T7" fmla="*/ 61 h 63"/>
                    <a:gd name="T8" fmla="*/ 14 w 65"/>
                    <a:gd name="T9" fmla="*/ 59 h 63"/>
                    <a:gd name="T10" fmla="*/ 10 w 65"/>
                    <a:gd name="T11" fmla="*/ 55 h 63"/>
                    <a:gd name="T12" fmla="*/ 6 w 65"/>
                    <a:gd name="T13" fmla="*/ 49 h 63"/>
                    <a:gd name="T14" fmla="*/ 4 w 65"/>
                    <a:gd name="T15" fmla="*/ 45 h 63"/>
                    <a:gd name="T16" fmla="*/ 2 w 65"/>
                    <a:gd name="T17" fmla="*/ 37 h 63"/>
                    <a:gd name="T18" fmla="*/ 0 w 65"/>
                    <a:gd name="T19" fmla="*/ 31 h 63"/>
                    <a:gd name="T20" fmla="*/ 2 w 65"/>
                    <a:gd name="T21" fmla="*/ 25 h 63"/>
                    <a:gd name="T22" fmla="*/ 4 w 65"/>
                    <a:gd name="T23" fmla="*/ 19 h 63"/>
                    <a:gd name="T24" fmla="*/ 6 w 65"/>
                    <a:gd name="T25" fmla="*/ 13 h 63"/>
                    <a:gd name="T26" fmla="*/ 10 w 65"/>
                    <a:gd name="T27" fmla="*/ 8 h 63"/>
                    <a:gd name="T28" fmla="*/ 14 w 65"/>
                    <a:gd name="T29" fmla="*/ 6 h 63"/>
                    <a:gd name="T30" fmla="*/ 20 w 65"/>
                    <a:gd name="T31" fmla="*/ 2 h 63"/>
                    <a:gd name="T32" fmla="*/ 28 w 65"/>
                    <a:gd name="T33" fmla="*/ 0 h 63"/>
                    <a:gd name="T34" fmla="*/ 33 w 65"/>
                    <a:gd name="T35" fmla="*/ 0 h 63"/>
                    <a:gd name="T36" fmla="*/ 39 w 65"/>
                    <a:gd name="T37" fmla="*/ 0 h 63"/>
                    <a:gd name="T38" fmla="*/ 45 w 65"/>
                    <a:gd name="T39" fmla="*/ 2 h 63"/>
                    <a:gd name="T40" fmla="*/ 51 w 65"/>
                    <a:gd name="T41" fmla="*/ 6 h 63"/>
                    <a:gd name="T42" fmla="*/ 55 w 65"/>
                    <a:gd name="T43" fmla="*/ 8 h 63"/>
                    <a:gd name="T44" fmla="*/ 59 w 65"/>
                    <a:gd name="T45" fmla="*/ 13 h 63"/>
                    <a:gd name="T46" fmla="*/ 63 w 65"/>
                    <a:gd name="T47" fmla="*/ 19 h 63"/>
                    <a:gd name="T48" fmla="*/ 65 w 65"/>
                    <a:gd name="T49" fmla="*/ 25 h 63"/>
                    <a:gd name="T50" fmla="*/ 65 w 65"/>
                    <a:gd name="T51" fmla="*/ 31 h 63"/>
                    <a:gd name="T52" fmla="*/ 65 w 65"/>
                    <a:gd name="T53" fmla="*/ 37 h 63"/>
                    <a:gd name="T54" fmla="*/ 63 w 65"/>
                    <a:gd name="T55" fmla="*/ 45 h 63"/>
                    <a:gd name="T56" fmla="*/ 59 w 65"/>
                    <a:gd name="T57" fmla="*/ 49 h 63"/>
                    <a:gd name="T58" fmla="*/ 55 w 65"/>
                    <a:gd name="T59" fmla="*/ 55 h 63"/>
                    <a:gd name="T60" fmla="*/ 51 w 65"/>
                    <a:gd name="T61" fmla="*/ 59 h 63"/>
                    <a:gd name="T62" fmla="*/ 45 w 65"/>
                    <a:gd name="T63" fmla="*/ 61 h 63"/>
                    <a:gd name="T64" fmla="*/ 39 w 65"/>
                    <a:gd name="T65" fmla="*/ 63 h 63"/>
                    <a:gd name="T66" fmla="*/ 33 w 65"/>
                    <a:gd name="T67" fmla="*/ 63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3" y="63"/>
                      </a:moveTo>
                      <a:lnTo>
                        <a:pt x="33" y="63"/>
                      </a:lnTo>
                      <a:lnTo>
                        <a:pt x="28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5"/>
                      </a:lnTo>
                      <a:lnTo>
                        <a:pt x="2" y="37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3"/>
                      </a:lnTo>
                      <a:lnTo>
                        <a:pt x="10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8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5" name="Freeform 108"/>
                <p:cNvSpPr>
                  <a:spLocks/>
                </p:cNvSpPr>
                <p:nvPr/>
              </p:nvSpPr>
              <p:spPr bwMode="auto">
                <a:xfrm>
                  <a:off x="3221" y="1799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5 w 65"/>
                    <a:gd name="T3" fmla="*/ 65 h 65"/>
                    <a:gd name="T4" fmla="*/ 19 w 65"/>
                    <a:gd name="T5" fmla="*/ 63 h 65"/>
                    <a:gd name="T6" fmla="*/ 13 w 65"/>
                    <a:gd name="T7" fmla="*/ 60 h 65"/>
                    <a:gd name="T8" fmla="*/ 9 w 65"/>
                    <a:gd name="T9" fmla="*/ 56 h 65"/>
                    <a:gd name="T10" fmla="*/ 5 w 65"/>
                    <a:gd name="T11" fmla="*/ 52 h 65"/>
                    <a:gd name="T12" fmla="*/ 2 w 65"/>
                    <a:gd name="T13" fmla="*/ 46 h 65"/>
                    <a:gd name="T14" fmla="*/ 2 w 65"/>
                    <a:gd name="T15" fmla="*/ 40 h 65"/>
                    <a:gd name="T16" fmla="*/ 0 w 65"/>
                    <a:gd name="T17" fmla="*/ 34 h 65"/>
                    <a:gd name="T18" fmla="*/ 2 w 65"/>
                    <a:gd name="T19" fmla="*/ 26 h 65"/>
                    <a:gd name="T20" fmla="*/ 2 w 65"/>
                    <a:gd name="T21" fmla="*/ 22 h 65"/>
                    <a:gd name="T22" fmla="*/ 5 w 65"/>
                    <a:gd name="T23" fmla="*/ 16 h 65"/>
                    <a:gd name="T24" fmla="*/ 9 w 65"/>
                    <a:gd name="T25" fmla="*/ 10 h 65"/>
                    <a:gd name="T26" fmla="*/ 13 w 65"/>
                    <a:gd name="T27" fmla="*/ 6 h 65"/>
                    <a:gd name="T28" fmla="*/ 19 w 65"/>
                    <a:gd name="T29" fmla="*/ 4 h 65"/>
                    <a:gd name="T30" fmla="*/ 25 w 65"/>
                    <a:gd name="T31" fmla="*/ 2 h 65"/>
                    <a:gd name="T32" fmla="*/ 31 w 65"/>
                    <a:gd name="T33" fmla="*/ 0 h 65"/>
                    <a:gd name="T34" fmla="*/ 39 w 65"/>
                    <a:gd name="T35" fmla="*/ 2 h 65"/>
                    <a:gd name="T36" fmla="*/ 45 w 65"/>
                    <a:gd name="T37" fmla="*/ 4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6 h 65"/>
                    <a:gd name="T44" fmla="*/ 63 w 65"/>
                    <a:gd name="T45" fmla="*/ 22 h 65"/>
                    <a:gd name="T46" fmla="*/ 63 w 65"/>
                    <a:gd name="T47" fmla="*/ 26 h 65"/>
                    <a:gd name="T48" fmla="*/ 65 w 65"/>
                    <a:gd name="T49" fmla="*/ 34 h 65"/>
                    <a:gd name="T50" fmla="*/ 63 w 65"/>
                    <a:gd name="T51" fmla="*/ 40 h 65"/>
                    <a:gd name="T52" fmla="*/ 63 w 65"/>
                    <a:gd name="T53" fmla="*/ 46 h 65"/>
                    <a:gd name="T54" fmla="*/ 59 w 65"/>
                    <a:gd name="T55" fmla="*/ 52 h 65"/>
                    <a:gd name="T56" fmla="*/ 55 w 65"/>
                    <a:gd name="T57" fmla="*/ 56 h 65"/>
                    <a:gd name="T58" fmla="*/ 51 w 65"/>
                    <a:gd name="T59" fmla="*/ 60 h 65"/>
                    <a:gd name="T60" fmla="*/ 45 w 65"/>
                    <a:gd name="T61" fmla="*/ 63 h 65"/>
                    <a:gd name="T62" fmla="*/ 39 w 65"/>
                    <a:gd name="T63" fmla="*/ 65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60"/>
                      </a:lnTo>
                      <a:lnTo>
                        <a:pt x="9" y="56"/>
                      </a:lnTo>
                      <a:lnTo>
                        <a:pt x="5" y="52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2" y="22"/>
                      </a:lnTo>
                      <a:lnTo>
                        <a:pt x="5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2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6" name="Freeform 109"/>
                <p:cNvSpPr>
                  <a:spLocks/>
                </p:cNvSpPr>
                <p:nvPr/>
              </p:nvSpPr>
              <p:spPr bwMode="auto">
                <a:xfrm>
                  <a:off x="3221" y="1799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5 w 65"/>
                    <a:gd name="T5" fmla="*/ 65 h 65"/>
                    <a:gd name="T6" fmla="*/ 19 w 65"/>
                    <a:gd name="T7" fmla="*/ 63 h 65"/>
                    <a:gd name="T8" fmla="*/ 13 w 65"/>
                    <a:gd name="T9" fmla="*/ 60 h 65"/>
                    <a:gd name="T10" fmla="*/ 9 w 65"/>
                    <a:gd name="T11" fmla="*/ 56 h 65"/>
                    <a:gd name="T12" fmla="*/ 5 w 65"/>
                    <a:gd name="T13" fmla="*/ 52 h 65"/>
                    <a:gd name="T14" fmla="*/ 2 w 65"/>
                    <a:gd name="T15" fmla="*/ 46 h 65"/>
                    <a:gd name="T16" fmla="*/ 2 w 65"/>
                    <a:gd name="T17" fmla="*/ 40 h 65"/>
                    <a:gd name="T18" fmla="*/ 0 w 65"/>
                    <a:gd name="T19" fmla="*/ 34 h 65"/>
                    <a:gd name="T20" fmla="*/ 2 w 65"/>
                    <a:gd name="T21" fmla="*/ 26 h 65"/>
                    <a:gd name="T22" fmla="*/ 2 w 65"/>
                    <a:gd name="T23" fmla="*/ 22 h 65"/>
                    <a:gd name="T24" fmla="*/ 5 w 65"/>
                    <a:gd name="T25" fmla="*/ 16 h 65"/>
                    <a:gd name="T26" fmla="*/ 9 w 65"/>
                    <a:gd name="T27" fmla="*/ 10 h 65"/>
                    <a:gd name="T28" fmla="*/ 13 w 65"/>
                    <a:gd name="T29" fmla="*/ 6 h 65"/>
                    <a:gd name="T30" fmla="*/ 19 w 65"/>
                    <a:gd name="T31" fmla="*/ 4 h 65"/>
                    <a:gd name="T32" fmla="*/ 25 w 65"/>
                    <a:gd name="T33" fmla="*/ 2 h 65"/>
                    <a:gd name="T34" fmla="*/ 31 w 65"/>
                    <a:gd name="T35" fmla="*/ 0 h 65"/>
                    <a:gd name="T36" fmla="*/ 39 w 65"/>
                    <a:gd name="T37" fmla="*/ 2 h 65"/>
                    <a:gd name="T38" fmla="*/ 45 w 65"/>
                    <a:gd name="T39" fmla="*/ 4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6 h 65"/>
                    <a:gd name="T46" fmla="*/ 63 w 65"/>
                    <a:gd name="T47" fmla="*/ 22 h 65"/>
                    <a:gd name="T48" fmla="*/ 63 w 65"/>
                    <a:gd name="T49" fmla="*/ 26 h 65"/>
                    <a:gd name="T50" fmla="*/ 65 w 65"/>
                    <a:gd name="T51" fmla="*/ 34 h 65"/>
                    <a:gd name="T52" fmla="*/ 63 w 65"/>
                    <a:gd name="T53" fmla="*/ 40 h 65"/>
                    <a:gd name="T54" fmla="*/ 63 w 65"/>
                    <a:gd name="T55" fmla="*/ 46 h 65"/>
                    <a:gd name="T56" fmla="*/ 59 w 65"/>
                    <a:gd name="T57" fmla="*/ 52 h 65"/>
                    <a:gd name="T58" fmla="*/ 55 w 65"/>
                    <a:gd name="T59" fmla="*/ 56 h 65"/>
                    <a:gd name="T60" fmla="*/ 51 w 65"/>
                    <a:gd name="T61" fmla="*/ 60 h 65"/>
                    <a:gd name="T62" fmla="*/ 45 w 65"/>
                    <a:gd name="T63" fmla="*/ 63 h 65"/>
                    <a:gd name="T64" fmla="*/ 39 w 65"/>
                    <a:gd name="T65" fmla="*/ 65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60"/>
                      </a:lnTo>
                      <a:lnTo>
                        <a:pt x="9" y="56"/>
                      </a:lnTo>
                      <a:lnTo>
                        <a:pt x="5" y="52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2" y="22"/>
                      </a:lnTo>
                      <a:lnTo>
                        <a:pt x="5" y="16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2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7" name="Freeform 110"/>
                <p:cNvSpPr>
                  <a:spLocks/>
                </p:cNvSpPr>
                <p:nvPr/>
              </p:nvSpPr>
              <p:spPr bwMode="auto">
                <a:xfrm>
                  <a:off x="3238" y="1670"/>
                  <a:ext cx="65" cy="63"/>
                </a:xfrm>
                <a:custGeom>
                  <a:avLst/>
                  <a:gdLst>
                    <a:gd name="T0" fmla="*/ 34 w 65"/>
                    <a:gd name="T1" fmla="*/ 0 h 63"/>
                    <a:gd name="T2" fmla="*/ 40 w 65"/>
                    <a:gd name="T3" fmla="*/ 0 h 63"/>
                    <a:gd name="T4" fmla="*/ 46 w 65"/>
                    <a:gd name="T5" fmla="*/ 1 h 63"/>
                    <a:gd name="T6" fmla="*/ 51 w 65"/>
                    <a:gd name="T7" fmla="*/ 5 h 63"/>
                    <a:gd name="T8" fmla="*/ 55 w 65"/>
                    <a:gd name="T9" fmla="*/ 7 h 63"/>
                    <a:gd name="T10" fmla="*/ 59 w 65"/>
                    <a:gd name="T11" fmla="*/ 13 h 63"/>
                    <a:gd name="T12" fmla="*/ 63 w 65"/>
                    <a:gd name="T13" fmla="*/ 19 h 63"/>
                    <a:gd name="T14" fmla="*/ 65 w 65"/>
                    <a:gd name="T15" fmla="*/ 25 h 63"/>
                    <a:gd name="T16" fmla="*/ 65 w 65"/>
                    <a:gd name="T17" fmla="*/ 31 h 63"/>
                    <a:gd name="T18" fmla="*/ 65 w 65"/>
                    <a:gd name="T19" fmla="*/ 37 h 63"/>
                    <a:gd name="T20" fmla="*/ 63 w 65"/>
                    <a:gd name="T21" fmla="*/ 43 h 63"/>
                    <a:gd name="T22" fmla="*/ 59 w 65"/>
                    <a:gd name="T23" fmla="*/ 49 h 63"/>
                    <a:gd name="T24" fmla="*/ 55 w 65"/>
                    <a:gd name="T25" fmla="*/ 55 h 63"/>
                    <a:gd name="T26" fmla="*/ 51 w 65"/>
                    <a:gd name="T27" fmla="*/ 57 h 63"/>
                    <a:gd name="T28" fmla="*/ 46 w 65"/>
                    <a:gd name="T29" fmla="*/ 61 h 63"/>
                    <a:gd name="T30" fmla="*/ 40 w 65"/>
                    <a:gd name="T31" fmla="*/ 63 h 63"/>
                    <a:gd name="T32" fmla="*/ 34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1 h 63"/>
                    <a:gd name="T38" fmla="*/ 14 w 65"/>
                    <a:gd name="T39" fmla="*/ 57 h 63"/>
                    <a:gd name="T40" fmla="*/ 10 w 65"/>
                    <a:gd name="T41" fmla="*/ 55 h 63"/>
                    <a:gd name="T42" fmla="*/ 6 w 65"/>
                    <a:gd name="T43" fmla="*/ 49 h 63"/>
                    <a:gd name="T44" fmla="*/ 2 w 65"/>
                    <a:gd name="T45" fmla="*/ 43 h 63"/>
                    <a:gd name="T46" fmla="*/ 0 w 65"/>
                    <a:gd name="T47" fmla="*/ 37 h 63"/>
                    <a:gd name="T48" fmla="*/ 0 w 65"/>
                    <a:gd name="T49" fmla="*/ 31 h 63"/>
                    <a:gd name="T50" fmla="*/ 0 w 65"/>
                    <a:gd name="T51" fmla="*/ 25 h 63"/>
                    <a:gd name="T52" fmla="*/ 2 w 65"/>
                    <a:gd name="T53" fmla="*/ 19 h 63"/>
                    <a:gd name="T54" fmla="*/ 6 w 65"/>
                    <a:gd name="T55" fmla="*/ 13 h 63"/>
                    <a:gd name="T56" fmla="*/ 10 w 65"/>
                    <a:gd name="T57" fmla="*/ 7 h 63"/>
                    <a:gd name="T58" fmla="*/ 14 w 65"/>
                    <a:gd name="T59" fmla="*/ 5 h 63"/>
                    <a:gd name="T60" fmla="*/ 20 w 65"/>
                    <a:gd name="T61" fmla="*/ 1 h 63"/>
                    <a:gd name="T62" fmla="*/ 26 w 65"/>
                    <a:gd name="T63" fmla="*/ 0 h 63"/>
                    <a:gd name="T64" fmla="*/ 34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4" y="0"/>
                      </a:moveTo>
                      <a:lnTo>
                        <a:pt x="40" y="0"/>
                      </a:lnTo>
                      <a:lnTo>
                        <a:pt x="46" y="1"/>
                      </a:lnTo>
                      <a:lnTo>
                        <a:pt x="51" y="5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20" y="1"/>
                      </a:lnTo>
                      <a:lnTo>
                        <a:pt x="26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8" name="Freeform 111"/>
                <p:cNvSpPr>
                  <a:spLocks/>
                </p:cNvSpPr>
                <p:nvPr/>
              </p:nvSpPr>
              <p:spPr bwMode="auto">
                <a:xfrm>
                  <a:off x="3238" y="1670"/>
                  <a:ext cx="65" cy="63"/>
                </a:xfrm>
                <a:custGeom>
                  <a:avLst/>
                  <a:gdLst>
                    <a:gd name="T0" fmla="*/ 34 w 65"/>
                    <a:gd name="T1" fmla="*/ 0 h 63"/>
                    <a:gd name="T2" fmla="*/ 34 w 65"/>
                    <a:gd name="T3" fmla="*/ 0 h 63"/>
                    <a:gd name="T4" fmla="*/ 40 w 65"/>
                    <a:gd name="T5" fmla="*/ 0 h 63"/>
                    <a:gd name="T6" fmla="*/ 46 w 65"/>
                    <a:gd name="T7" fmla="*/ 1 h 63"/>
                    <a:gd name="T8" fmla="*/ 51 w 65"/>
                    <a:gd name="T9" fmla="*/ 5 h 63"/>
                    <a:gd name="T10" fmla="*/ 55 w 65"/>
                    <a:gd name="T11" fmla="*/ 7 h 63"/>
                    <a:gd name="T12" fmla="*/ 59 w 65"/>
                    <a:gd name="T13" fmla="*/ 13 h 63"/>
                    <a:gd name="T14" fmla="*/ 63 w 65"/>
                    <a:gd name="T15" fmla="*/ 19 h 63"/>
                    <a:gd name="T16" fmla="*/ 65 w 65"/>
                    <a:gd name="T17" fmla="*/ 25 h 63"/>
                    <a:gd name="T18" fmla="*/ 65 w 65"/>
                    <a:gd name="T19" fmla="*/ 31 h 63"/>
                    <a:gd name="T20" fmla="*/ 65 w 65"/>
                    <a:gd name="T21" fmla="*/ 37 h 63"/>
                    <a:gd name="T22" fmla="*/ 63 w 65"/>
                    <a:gd name="T23" fmla="*/ 43 h 63"/>
                    <a:gd name="T24" fmla="*/ 59 w 65"/>
                    <a:gd name="T25" fmla="*/ 49 h 63"/>
                    <a:gd name="T26" fmla="*/ 55 w 65"/>
                    <a:gd name="T27" fmla="*/ 55 h 63"/>
                    <a:gd name="T28" fmla="*/ 51 w 65"/>
                    <a:gd name="T29" fmla="*/ 57 h 63"/>
                    <a:gd name="T30" fmla="*/ 46 w 65"/>
                    <a:gd name="T31" fmla="*/ 61 h 63"/>
                    <a:gd name="T32" fmla="*/ 40 w 65"/>
                    <a:gd name="T33" fmla="*/ 63 h 63"/>
                    <a:gd name="T34" fmla="*/ 34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1 h 63"/>
                    <a:gd name="T40" fmla="*/ 14 w 65"/>
                    <a:gd name="T41" fmla="*/ 57 h 63"/>
                    <a:gd name="T42" fmla="*/ 10 w 65"/>
                    <a:gd name="T43" fmla="*/ 55 h 63"/>
                    <a:gd name="T44" fmla="*/ 6 w 65"/>
                    <a:gd name="T45" fmla="*/ 49 h 63"/>
                    <a:gd name="T46" fmla="*/ 2 w 65"/>
                    <a:gd name="T47" fmla="*/ 43 h 63"/>
                    <a:gd name="T48" fmla="*/ 0 w 65"/>
                    <a:gd name="T49" fmla="*/ 37 h 63"/>
                    <a:gd name="T50" fmla="*/ 0 w 65"/>
                    <a:gd name="T51" fmla="*/ 31 h 63"/>
                    <a:gd name="T52" fmla="*/ 0 w 65"/>
                    <a:gd name="T53" fmla="*/ 25 h 63"/>
                    <a:gd name="T54" fmla="*/ 2 w 65"/>
                    <a:gd name="T55" fmla="*/ 19 h 63"/>
                    <a:gd name="T56" fmla="*/ 6 w 65"/>
                    <a:gd name="T57" fmla="*/ 13 h 63"/>
                    <a:gd name="T58" fmla="*/ 10 w 65"/>
                    <a:gd name="T59" fmla="*/ 7 h 63"/>
                    <a:gd name="T60" fmla="*/ 14 w 65"/>
                    <a:gd name="T61" fmla="*/ 5 h 63"/>
                    <a:gd name="T62" fmla="*/ 20 w 65"/>
                    <a:gd name="T63" fmla="*/ 1 h 63"/>
                    <a:gd name="T64" fmla="*/ 26 w 65"/>
                    <a:gd name="T65" fmla="*/ 0 h 63"/>
                    <a:gd name="T66" fmla="*/ 34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1"/>
                      </a:lnTo>
                      <a:lnTo>
                        <a:pt x="51" y="5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20" y="1"/>
                      </a:lnTo>
                      <a:lnTo>
                        <a:pt x="26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39" name="Freeform 112"/>
                <p:cNvSpPr>
                  <a:spLocks/>
                </p:cNvSpPr>
                <p:nvPr/>
              </p:nvSpPr>
              <p:spPr bwMode="auto">
                <a:xfrm>
                  <a:off x="3187" y="1652"/>
                  <a:ext cx="65" cy="63"/>
                </a:xfrm>
                <a:custGeom>
                  <a:avLst/>
                  <a:gdLst>
                    <a:gd name="T0" fmla="*/ 32 w 65"/>
                    <a:gd name="T1" fmla="*/ 63 h 63"/>
                    <a:gd name="T2" fmla="*/ 26 w 65"/>
                    <a:gd name="T3" fmla="*/ 63 h 63"/>
                    <a:gd name="T4" fmla="*/ 20 w 65"/>
                    <a:gd name="T5" fmla="*/ 61 h 63"/>
                    <a:gd name="T6" fmla="*/ 14 w 65"/>
                    <a:gd name="T7" fmla="*/ 57 h 63"/>
                    <a:gd name="T8" fmla="*/ 10 w 65"/>
                    <a:gd name="T9" fmla="*/ 55 h 63"/>
                    <a:gd name="T10" fmla="*/ 6 w 65"/>
                    <a:gd name="T11" fmla="*/ 49 h 63"/>
                    <a:gd name="T12" fmla="*/ 2 w 65"/>
                    <a:gd name="T13" fmla="*/ 43 h 63"/>
                    <a:gd name="T14" fmla="*/ 2 w 65"/>
                    <a:gd name="T15" fmla="*/ 37 h 63"/>
                    <a:gd name="T16" fmla="*/ 0 w 65"/>
                    <a:gd name="T17" fmla="*/ 31 h 63"/>
                    <a:gd name="T18" fmla="*/ 2 w 65"/>
                    <a:gd name="T19" fmla="*/ 25 h 63"/>
                    <a:gd name="T20" fmla="*/ 2 w 65"/>
                    <a:gd name="T21" fmla="*/ 18 h 63"/>
                    <a:gd name="T22" fmla="*/ 6 w 65"/>
                    <a:gd name="T23" fmla="*/ 14 h 63"/>
                    <a:gd name="T24" fmla="*/ 10 w 65"/>
                    <a:gd name="T25" fmla="*/ 8 h 63"/>
                    <a:gd name="T26" fmla="*/ 14 w 65"/>
                    <a:gd name="T27" fmla="*/ 4 h 63"/>
                    <a:gd name="T28" fmla="*/ 20 w 65"/>
                    <a:gd name="T29" fmla="*/ 2 h 63"/>
                    <a:gd name="T30" fmla="*/ 26 w 65"/>
                    <a:gd name="T31" fmla="*/ 0 h 63"/>
                    <a:gd name="T32" fmla="*/ 32 w 65"/>
                    <a:gd name="T33" fmla="*/ 0 h 63"/>
                    <a:gd name="T34" fmla="*/ 39 w 65"/>
                    <a:gd name="T35" fmla="*/ 0 h 63"/>
                    <a:gd name="T36" fmla="*/ 45 w 65"/>
                    <a:gd name="T37" fmla="*/ 2 h 63"/>
                    <a:gd name="T38" fmla="*/ 51 w 65"/>
                    <a:gd name="T39" fmla="*/ 4 h 63"/>
                    <a:gd name="T40" fmla="*/ 55 w 65"/>
                    <a:gd name="T41" fmla="*/ 8 h 63"/>
                    <a:gd name="T42" fmla="*/ 59 w 65"/>
                    <a:gd name="T43" fmla="*/ 14 h 63"/>
                    <a:gd name="T44" fmla="*/ 63 w 65"/>
                    <a:gd name="T45" fmla="*/ 18 h 63"/>
                    <a:gd name="T46" fmla="*/ 65 w 65"/>
                    <a:gd name="T47" fmla="*/ 25 h 63"/>
                    <a:gd name="T48" fmla="*/ 65 w 65"/>
                    <a:gd name="T49" fmla="*/ 31 h 63"/>
                    <a:gd name="T50" fmla="*/ 65 w 65"/>
                    <a:gd name="T51" fmla="*/ 37 h 63"/>
                    <a:gd name="T52" fmla="*/ 63 w 65"/>
                    <a:gd name="T53" fmla="*/ 43 h 63"/>
                    <a:gd name="T54" fmla="*/ 59 w 65"/>
                    <a:gd name="T55" fmla="*/ 49 h 63"/>
                    <a:gd name="T56" fmla="*/ 55 w 65"/>
                    <a:gd name="T57" fmla="*/ 55 h 63"/>
                    <a:gd name="T58" fmla="*/ 51 w 65"/>
                    <a:gd name="T59" fmla="*/ 57 h 63"/>
                    <a:gd name="T60" fmla="*/ 45 w 65"/>
                    <a:gd name="T61" fmla="*/ 61 h 63"/>
                    <a:gd name="T62" fmla="*/ 39 w 65"/>
                    <a:gd name="T63" fmla="*/ 63 h 63"/>
                    <a:gd name="T64" fmla="*/ 32 w 65"/>
                    <a:gd name="T65" fmla="*/ 63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2" y="63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8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8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0" name="Freeform 113"/>
                <p:cNvSpPr>
                  <a:spLocks/>
                </p:cNvSpPr>
                <p:nvPr/>
              </p:nvSpPr>
              <p:spPr bwMode="auto">
                <a:xfrm>
                  <a:off x="3187" y="1652"/>
                  <a:ext cx="65" cy="63"/>
                </a:xfrm>
                <a:custGeom>
                  <a:avLst/>
                  <a:gdLst>
                    <a:gd name="T0" fmla="*/ 32 w 65"/>
                    <a:gd name="T1" fmla="*/ 63 h 63"/>
                    <a:gd name="T2" fmla="*/ 32 w 65"/>
                    <a:gd name="T3" fmla="*/ 63 h 63"/>
                    <a:gd name="T4" fmla="*/ 26 w 65"/>
                    <a:gd name="T5" fmla="*/ 63 h 63"/>
                    <a:gd name="T6" fmla="*/ 20 w 65"/>
                    <a:gd name="T7" fmla="*/ 61 h 63"/>
                    <a:gd name="T8" fmla="*/ 14 w 65"/>
                    <a:gd name="T9" fmla="*/ 57 h 63"/>
                    <a:gd name="T10" fmla="*/ 10 w 65"/>
                    <a:gd name="T11" fmla="*/ 55 h 63"/>
                    <a:gd name="T12" fmla="*/ 6 w 65"/>
                    <a:gd name="T13" fmla="*/ 49 h 63"/>
                    <a:gd name="T14" fmla="*/ 2 w 65"/>
                    <a:gd name="T15" fmla="*/ 43 h 63"/>
                    <a:gd name="T16" fmla="*/ 2 w 65"/>
                    <a:gd name="T17" fmla="*/ 37 h 63"/>
                    <a:gd name="T18" fmla="*/ 0 w 65"/>
                    <a:gd name="T19" fmla="*/ 31 h 63"/>
                    <a:gd name="T20" fmla="*/ 2 w 65"/>
                    <a:gd name="T21" fmla="*/ 25 h 63"/>
                    <a:gd name="T22" fmla="*/ 2 w 65"/>
                    <a:gd name="T23" fmla="*/ 18 h 63"/>
                    <a:gd name="T24" fmla="*/ 6 w 65"/>
                    <a:gd name="T25" fmla="*/ 14 h 63"/>
                    <a:gd name="T26" fmla="*/ 10 w 65"/>
                    <a:gd name="T27" fmla="*/ 8 h 63"/>
                    <a:gd name="T28" fmla="*/ 14 w 65"/>
                    <a:gd name="T29" fmla="*/ 4 h 63"/>
                    <a:gd name="T30" fmla="*/ 20 w 65"/>
                    <a:gd name="T31" fmla="*/ 2 h 63"/>
                    <a:gd name="T32" fmla="*/ 26 w 65"/>
                    <a:gd name="T33" fmla="*/ 0 h 63"/>
                    <a:gd name="T34" fmla="*/ 32 w 65"/>
                    <a:gd name="T35" fmla="*/ 0 h 63"/>
                    <a:gd name="T36" fmla="*/ 39 w 65"/>
                    <a:gd name="T37" fmla="*/ 0 h 63"/>
                    <a:gd name="T38" fmla="*/ 45 w 65"/>
                    <a:gd name="T39" fmla="*/ 2 h 63"/>
                    <a:gd name="T40" fmla="*/ 51 w 65"/>
                    <a:gd name="T41" fmla="*/ 4 h 63"/>
                    <a:gd name="T42" fmla="*/ 55 w 65"/>
                    <a:gd name="T43" fmla="*/ 8 h 63"/>
                    <a:gd name="T44" fmla="*/ 59 w 65"/>
                    <a:gd name="T45" fmla="*/ 14 h 63"/>
                    <a:gd name="T46" fmla="*/ 63 w 65"/>
                    <a:gd name="T47" fmla="*/ 18 h 63"/>
                    <a:gd name="T48" fmla="*/ 65 w 65"/>
                    <a:gd name="T49" fmla="*/ 25 h 63"/>
                    <a:gd name="T50" fmla="*/ 65 w 65"/>
                    <a:gd name="T51" fmla="*/ 31 h 63"/>
                    <a:gd name="T52" fmla="*/ 65 w 65"/>
                    <a:gd name="T53" fmla="*/ 37 h 63"/>
                    <a:gd name="T54" fmla="*/ 63 w 65"/>
                    <a:gd name="T55" fmla="*/ 43 h 63"/>
                    <a:gd name="T56" fmla="*/ 59 w 65"/>
                    <a:gd name="T57" fmla="*/ 49 h 63"/>
                    <a:gd name="T58" fmla="*/ 55 w 65"/>
                    <a:gd name="T59" fmla="*/ 55 h 63"/>
                    <a:gd name="T60" fmla="*/ 51 w 65"/>
                    <a:gd name="T61" fmla="*/ 57 h 63"/>
                    <a:gd name="T62" fmla="*/ 45 w 65"/>
                    <a:gd name="T63" fmla="*/ 61 h 63"/>
                    <a:gd name="T64" fmla="*/ 39 w 65"/>
                    <a:gd name="T65" fmla="*/ 63 h 63"/>
                    <a:gd name="T66" fmla="*/ 32 w 65"/>
                    <a:gd name="T67" fmla="*/ 63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2" y="63"/>
                      </a:move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8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8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1" name="Freeform 114"/>
                <p:cNvSpPr>
                  <a:spLocks/>
                </p:cNvSpPr>
                <p:nvPr/>
              </p:nvSpPr>
              <p:spPr bwMode="auto">
                <a:xfrm>
                  <a:off x="3274" y="1660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23 w 63"/>
                    <a:gd name="T3" fmla="*/ 65 h 65"/>
                    <a:gd name="T4" fmla="*/ 19 w 63"/>
                    <a:gd name="T5" fmla="*/ 63 h 65"/>
                    <a:gd name="T6" fmla="*/ 14 w 63"/>
                    <a:gd name="T7" fmla="*/ 59 h 65"/>
                    <a:gd name="T8" fmla="*/ 8 w 63"/>
                    <a:gd name="T9" fmla="*/ 55 h 65"/>
                    <a:gd name="T10" fmla="*/ 4 w 63"/>
                    <a:gd name="T11" fmla="*/ 51 h 65"/>
                    <a:gd name="T12" fmla="*/ 2 w 63"/>
                    <a:gd name="T13" fmla="*/ 45 h 65"/>
                    <a:gd name="T14" fmla="*/ 0 w 63"/>
                    <a:gd name="T15" fmla="*/ 39 h 65"/>
                    <a:gd name="T16" fmla="*/ 0 w 63"/>
                    <a:gd name="T17" fmla="*/ 31 h 65"/>
                    <a:gd name="T18" fmla="*/ 0 w 63"/>
                    <a:gd name="T19" fmla="*/ 25 h 65"/>
                    <a:gd name="T20" fmla="*/ 2 w 63"/>
                    <a:gd name="T21" fmla="*/ 19 h 65"/>
                    <a:gd name="T22" fmla="*/ 4 w 63"/>
                    <a:gd name="T23" fmla="*/ 13 h 65"/>
                    <a:gd name="T24" fmla="*/ 8 w 63"/>
                    <a:gd name="T25" fmla="*/ 10 h 65"/>
                    <a:gd name="T26" fmla="*/ 14 w 63"/>
                    <a:gd name="T27" fmla="*/ 6 h 65"/>
                    <a:gd name="T28" fmla="*/ 19 w 63"/>
                    <a:gd name="T29" fmla="*/ 2 h 65"/>
                    <a:gd name="T30" fmla="*/ 23 w 63"/>
                    <a:gd name="T31" fmla="*/ 2 h 65"/>
                    <a:gd name="T32" fmla="*/ 31 w 63"/>
                    <a:gd name="T33" fmla="*/ 0 h 65"/>
                    <a:gd name="T34" fmla="*/ 37 w 63"/>
                    <a:gd name="T35" fmla="*/ 2 h 65"/>
                    <a:gd name="T36" fmla="*/ 43 w 63"/>
                    <a:gd name="T37" fmla="*/ 2 h 65"/>
                    <a:gd name="T38" fmla="*/ 49 w 63"/>
                    <a:gd name="T39" fmla="*/ 6 h 65"/>
                    <a:gd name="T40" fmla="*/ 53 w 63"/>
                    <a:gd name="T41" fmla="*/ 10 h 65"/>
                    <a:gd name="T42" fmla="*/ 57 w 63"/>
                    <a:gd name="T43" fmla="*/ 13 h 65"/>
                    <a:gd name="T44" fmla="*/ 61 w 63"/>
                    <a:gd name="T45" fmla="*/ 19 h 65"/>
                    <a:gd name="T46" fmla="*/ 63 w 63"/>
                    <a:gd name="T47" fmla="*/ 25 h 65"/>
                    <a:gd name="T48" fmla="*/ 63 w 63"/>
                    <a:gd name="T49" fmla="*/ 31 h 65"/>
                    <a:gd name="T50" fmla="*/ 63 w 63"/>
                    <a:gd name="T51" fmla="*/ 39 h 65"/>
                    <a:gd name="T52" fmla="*/ 61 w 63"/>
                    <a:gd name="T53" fmla="*/ 45 h 65"/>
                    <a:gd name="T54" fmla="*/ 57 w 63"/>
                    <a:gd name="T55" fmla="*/ 51 h 65"/>
                    <a:gd name="T56" fmla="*/ 53 w 63"/>
                    <a:gd name="T57" fmla="*/ 55 h 65"/>
                    <a:gd name="T58" fmla="*/ 49 w 63"/>
                    <a:gd name="T59" fmla="*/ 59 h 65"/>
                    <a:gd name="T60" fmla="*/ 43 w 63"/>
                    <a:gd name="T61" fmla="*/ 63 h 65"/>
                    <a:gd name="T62" fmla="*/ 37 w 63"/>
                    <a:gd name="T63" fmla="*/ 65 h 65"/>
                    <a:gd name="T64" fmla="*/ 31 w 63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65"/>
                      </a:moveTo>
                      <a:lnTo>
                        <a:pt x="23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3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2" name="Freeform 115"/>
                <p:cNvSpPr>
                  <a:spLocks/>
                </p:cNvSpPr>
                <p:nvPr/>
              </p:nvSpPr>
              <p:spPr bwMode="auto">
                <a:xfrm>
                  <a:off x="3274" y="1660"/>
                  <a:ext cx="63" cy="65"/>
                </a:xfrm>
                <a:custGeom>
                  <a:avLst/>
                  <a:gdLst>
                    <a:gd name="T0" fmla="*/ 31 w 63"/>
                    <a:gd name="T1" fmla="*/ 65 h 65"/>
                    <a:gd name="T2" fmla="*/ 31 w 63"/>
                    <a:gd name="T3" fmla="*/ 65 h 65"/>
                    <a:gd name="T4" fmla="*/ 23 w 63"/>
                    <a:gd name="T5" fmla="*/ 65 h 65"/>
                    <a:gd name="T6" fmla="*/ 19 w 63"/>
                    <a:gd name="T7" fmla="*/ 63 h 65"/>
                    <a:gd name="T8" fmla="*/ 14 w 63"/>
                    <a:gd name="T9" fmla="*/ 59 h 65"/>
                    <a:gd name="T10" fmla="*/ 8 w 63"/>
                    <a:gd name="T11" fmla="*/ 55 h 65"/>
                    <a:gd name="T12" fmla="*/ 4 w 63"/>
                    <a:gd name="T13" fmla="*/ 51 h 65"/>
                    <a:gd name="T14" fmla="*/ 2 w 63"/>
                    <a:gd name="T15" fmla="*/ 45 h 65"/>
                    <a:gd name="T16" fmla="*/ 0 w 63"/>
                    <a:gd name="T17" fmla="*/ 39 h 65"/>
                    <a:gd name="T18" fmla="*/ 0 w 63"/>
                    <a:gd name="T19" fmla="*/ 31 h 65"/>
                    <a:gd name="T20" fmla="*/ 0 w 63"/>
                    <a:gd name="T21" fmla="*/ 25 h 65"/>
                    <a:gd name="T22" fmla="*/ 2 w 63"/>
                    <a:gd name="T23" fmla="*/ 19 h 65"/>
                    <a:gd name="T24" fmla="*/ 4 w 63"/>
                    <a:gd name="T25" fmla="*/ 13 h 65"/>
                    <a:gd name="T26" fmla="*/ 8 w 63"/>
                    <a:gd name="T27" fmla="*/ 10 h 65"/>
                    <a:gd name="T28" fmla="*/ 14 w 63"/>
                    <a:gd name="T29" fmla="*/ 6 h 65"/>
                    <a:gd name="T30" fmla="*/ 19 w 63"/>
                    <a:gd name="T31" fmla="*/ 2 h 65"/>
                    <a:gd name="T32" fmla="*/ 23 w 63"/>
                    <a:gd name="T33" fmla="*/ 2 h 65"/>
                    <a:gd name="T34" fmla="*/ 31 w 63"/>
                    <a:gd name="T35" fmla="*/ 0 h 65"/>
                    <a:gd name="T36" fmla="*/ 37 w 63"/>
                    <a:gd name="T37" fmla="*/ 2 h 65"/>
                    <a:gd name="T38" fmla="*/ 43 w 63"/>
                    <a:gd name="T39" fmla="*/ 2 h 65"/>
                    <a:gd name="T40" fmla="*/ 49 w 63"/>
                    <a:gd name="T41" fmla="*/ 6 h 65"/>
                    <a:gd name="T42" fmla="*/ 53 w 63"/>
                    <a:gd name="T43" fmla="*/ 10 h 65"/>
                    <a:gd name="T44" fmla="*/ 57 w 63"/>
                    <a:gd name="T45" fmla="*/ 13 h 65"/>
                    <a:gd name="T46" fmla="*/ 61 w 63"/>
                    <a:gd name="T47" fmla="*/ 19 h 65"/>
                    <a:gd name="T48" fmla="*/ 63 w 63"/>
                    <a:gd name="T49" fmla="*/ 25 h 65"/>
                    <a:gd name="T50" fmla="*/ 63 w 63"/>
                    <a:gd name="T51" fmla="*/ 31 h 65"/>
                    <a:gd name="T52" fmla="*/ 63 w 63"/>
                    <a:gd name="T53" fmla="*/ 39 h 65"/>
                    <a:gd name="T54" fmla="*/ 61 w 63"/>
                    <a:gd name="T55" fmla="*/ 45 h 65"/>
                    <a:gd name="T56" fmla="*/ 57 w 63"/>
                    <a:gd name="T57" fmla="*/ 51 h 65"/>
                    <a:gd name="T58" fmla="*/ 53 w 63"/>
                    <a:gd name="T59" fmla="*/ 55 h 65"/>
                    <a:gd name="T60" fmla="*/ 49 w 63"/>
                    <a:gd name="T61" fmla="*/ 59 h 65"/>
                    <a:gd name="T62" fmla="*/ 43 w 63"/>
                    <a:gd name="T63" fmla="*/ 63 h 65"/>
                    <a:gd name="T64" fmla="*/ 37 w 63"/>
                    <a:gd name="T65" fmla="*/ 65 h 65"/>
                    <a:gd name="T66" fmla="*/ 31 w 63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3" y="65"/>
                      </a:lnTo>
                      <a:lnTo>
                        <a:pt x="19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3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3" name="Freeform 116"/>
                <p:cNvSpPr>
                  <a:spLocks/>
                </p:cNvSpPr>
                <p:nvPr/>
              </p:nvSpPr>
              <p:spPr bwMode="auto">
                <a:xfrm>
                  <a:off x="3276" y="1772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7 w 63"/>
                    <a:gd name="T3" fmla="*/ 0 h 65"/>
                    <a:gd name="T4" fmla="*/ 43 w 63"/>
                    <a:gd name="T5" fmla="*/ 2 h 65"/>
                    <a:gd name="T6" fmla="*/ 49 w 63"/>
                    <a:gd name="T7" fmla="*/ 6 h 65"/>
                    <a:gd name="T8" fmla="*/ 55 w 63"/>
                    <a:gd name="T9" fmla="*/ 10 h 65"/>
                    <a:gd name="T10" fmla="*/ 57 w 63"/>
                    <a:gd name="T11" fmla="*/ 14 h 65"/>
                    <a:gd name="T12" fmla="*/ 61 w 63"/>
                    <a:gd name="T13" fmla="*/ 20 h 65"/>
                    <a:gd name="T14" fmla="*/ 63 w 63"/>
                    <a:gd name="T15" fmla="*/ 26 h 65"/>
                    <a:gd name="T16" fmla="*/ 63 w 63"/>
                    <a:gd name="T17" fmla="*/ 31 h 65"/>
                    <a:gd name="T18" fmla="*/ 63 w 63"/>
                    <a:gd name="T19" fmla="*/ 39 h 65"/>
                    <a:gd name="T20" fmla="*/ 61 w 63"/>
                    <a:gd name="T21" fmla="*/ 45 h 65"/>
                    <a:gd name="T22" fmla="*/ 57 w 63"/>
                    <a:gd name="T23" fmla="*/ 51 h 65"/>
                    <a:gd name="T24" fmla="*/ 55 w 63"/>
                    <a:gd name="T25" fmla="*/ 55 h 65"/>
                    <a:gd name="T26" fmla="*/ 49 w 63"/>
                    <a:gd name="T27" fmla="*/ 59 h 65"/>
                    <a:gd name="T28" fmla="*/ 43 w 63"/>
                    <a:gd name="T29" fmla="*/ 61 h 65"/>
                    <a:gd name="T30" fmla="*/ 37 w 63"/>
                    <a:gd name="T31" fmla="*/ 63 h 65"/>
                    <a:gd name="T32" fmla="*/ 31 w 63"/>
                    <a:gd name="T33" fmla="*/ 65 h 65"/>
                    <a:gd name="T34" fmla="*/ 25 w 63"/>
                    <a:gd name="T35" fmla="*/ 63 h 65"/>
                    <a:gd name="T36" fmla="*/ 19 w 63"/>
                    <a:gd name="T37" fmla="*/ 61 h 65"/>
                    <a:gd name="T38" fmla="*/ 13 w 63"/>
                    <a:gd name="T39" fmla="*/ 59 h 65"/>
                    <a:gd name="T40" fmla="*/ 8 w 63"/>
                    <a:gd name="T41" fmla="*/ 55 h 65"/>
                    <a:gd name="T42" fmla="*/ 6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39 h 65"/>
                    <a:gd name="T48" fmla="*/ 0 w 63"/>
                    <a:gd name="T49" fmla="*/ 31 h 65"/>
                    <a:gd name="T50" fmla="*/ 0 w 63"/>
                    <a:gd name="T51" fmla="*/ 26 h 65"/>
                    <a:gd name="T52" fmla="*/ 2 w 63"/>
                    <a:gd name="T53" fmla="*/ 20 h 65"/>
                    <a:gd name="T54" fmla="*/ 6 w 63"/>
                    <a:gd name="T55" fmla="*/ 14 h 65"/>
                    <a:gd name="T56" fmla="*/ 8 w 63"/>
                    <a:gd name="T57" fmla="*/ 10 h 65"/>
                    <a:gd name="T58" fmla="*/ 13 w 63"/>
                    <a:gd name="T59" fmla="*/ 6 h 65"/>
                    <a:gd name="T60" fmla="*/ 19 w 63"/>
                    <a:gd name="T61" fmla="*/ 2 h 65"/>
                    <a:gd name="T62" fmla="*/ 25 w 63"/>
                    <a:gd name="T63" fmla="*/ 0 h 65"/>
                    <a:gd name="T64" fmla="*/ 31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0"/>
                      </a:move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4" name="Freeform 117"/>
                <p:cNvSpPr>
                  <a:spLocks/>
                </p:cNvSpPr>
                <p:nvPr/>
              </p:nvSpPr>
              <p:spPr bwMode="auto">
                <a:xfrm>
                  <a:off x="3276" y="1772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1 w 63"/>
                    <a:gd name="T3" fmla="*/ 0 h 65"/>
                    <a:gd name="T4" fmla="*/ 37 w 63"/>
                    <a:gd name="T5" fmla="*/ 0 h 65"/>
                    <a:gd name="T6" fmla="*/ 43 w 63"/>
                    <a:gd name="T7" fmla="*/ 2 h 65"/>
                    <a:gd name="T8" fmla="*/ 49 w 63"/>
                    <a:gd name="T9" fmla="*/ 6 h 65"/>
                    <a:gd name="T10" fmla="*/ 55 w 63"/>
                    <a:gd name="T11" fmla="*/ 10 h 65"/>
                    <a:gd name="T12" fmla="*/ 57 w 63"/>
                    <a:gd name="T13" fmla="*/ 14 h 65"/>
                    <a:gd name="T14" fmla="*/ 61 w 63"/>
                    <a:gd name="T15" fmla="*/ 20 h 65"/>
                    <a:gd name="T16" fmla="*/ 63 w 63"/>
                    <a:gd name="T17" fmla="*/ 26 h 65"/>
                    <a:gd name="T18" fmla="*/ 63 w 63"/>
                    <a:gd name="T19" fmla="*/ 31 h 65"/>
                    <a:gd name="T20" fmla="*/ 63 w 63"/>
                    <a:gd name="T21" fmla="*/ 39 h 65"/>
                    <a:gd name="T22" fmla="*/ 61 w 63"/>
                    <a:gd name="T23" fmla="*/ 45 h 65"/>
                    <a:gd name="T24" fmla="*/ 57 w 63"/>
                    <a:gd name="T25" fmla="*/ 51 h 65"/>
                    <a:gd name="T26" fmla="*/ 55 w 63"/>
                    <a:gd name="T27" fmla="*/ 55 h 65"/>
                    <a:gd name="T28" fmla="*/ 49 w 63"/>
                    <a:gd name="T29" fmla="*/ 59 h 65"/>
                    <a:gd name="T30" fmla="*/ 43 w 63"/>
                    <a:gd name="T31" fmla="*/ 61 h 65"/>
                    <a:gd name="T32" fmla="*/ 37 w 63"/>
                    <a:gd name="T33" fmla="*/ 63 h 65"/>
                    <a:gd name="T34" fmla="*/ 31 w 63"/>
                    <a:gd name="T35" fmla="*/ 65 h 65"/>
                    <a:gd name="T36" fmla="*/ 25 w 63"/>
                    <a:gd name="T37" fmla="*/ 63 h 65"/>
                    <a:gd name="T38" fmla="*/ 19 w 63"/>
                    <a:gd name="T39" fmla="*/ 61 h 65"/>
                    <a:gd name="T40" fmla="*/ 13 w 63"/>
                    <a:gd name="T41" fmla="*/ 59 h 65"/>
                    <a:gd name="T42" fmla="*/ 8 w 63"/>
                    <a:gd name="T43" fmla="*/ 55 h 65"/>
                    <a:gd name="T44" fmla="*/ 6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39 h 65"/>
                    <a:gd name="T50" fmla="*/ 0 w 63"/>
                    <a:gd name="T51" fmla="*/ 31 h 65"/>
                    <a:gd name="T52" fmla="*/ 0 w 63"/>
                    <a:gd name="T53" fmla="*/ 26 h 65"/>
                    <a:gd name="T54" fmla="*/ 2 w 63"/>
                    <a:gd name="T55" fmla="*/ 20 h 65"/>
                    <a:gd name="T56" fmla="*/ 6 w 63"/>
                    <a:gd name="T57" fmla="*/ 14 h 65"/>
                    <a:gd name="T58" fmla="*/ 8 w 63"/>
                    <a:gd name="T59" fmla="*/ 10 h 65"/>
                    <a:gd name="T60" fmla="*/ 13 w 63"/>
                    <a:gd name="T61" fmla="*/ 6 h 65"/>
                    <a:gd name="T62" fmla="*/ 19 w 63"/>
                    <a:gd name="T63" fmla="*/ 2 h 65"/>
                    <a:gd name="T64" fmla="*/ 25 w 63"/>
                    <a:gd name="T65" fmla="*/ 0 h 65"/>
                    <a:gd name="T66" fmla="*/ 31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5" name="Freeform 118"/>
                <p:cNvSpPr>
                  <a:spLocks/>
                </p:cNvSpPr>
                <p:nvPr/>
              </p:nvSpPr>
              <p:spPr bwMode="auto">
                <a:xfrm>
                  <a:off x="3195" y="1723"/>
                  <a:ext cx="63" cy="63"/>
                </a:xfrm>
                <a:custGeom>
                  <a:avLst/>
                  <a:gdLst>
                    <a:gd name="T0" fmla="*/ 31 w 63"/>
                    <a:gd name="T1" fmla="*/ 63 h 63"/>
                    <a:gd name="T2" fmla="*/ 26 w 63"/>
                    <a:gd name="T3" fmla="*/ 63 h 63"/>
                    <a:gd name="T4" fmla="*/ 20 w 63"/>
                    <a:gd name="T5" fmla="*/ 61 h 63"/>
                    <a:gd name="T6" fmla="*/ 14 w 63"/>
                    <a:gd name="T7" fmla="*/ 57 h 63"/>
                    <a:gd name="T8" fmla="*/ 10 w 63"/>
                    <a:gd name="T9" fmla="*/ 55 h 63"/>
                    <a:gd name="T10" fmla="*/ 6 w 63"/>
                    <a:gd name="T11" fmla="*/ 49 h 63"/>
                    <a:gd name="T12" fmla="*/ 2 w 63"/>
                    <a:gd name="T13" fmla="*/ 43 h 63"/>
                    <a:gd name="T14" fmla="*/ 0 w 63"/>
                    <a:gd name="T15" fmla="*/ 37 h 63"/>
                    <a:gd name="T16" fmla="*/ 0 w 63"/>
                    <a:gd name="T17" fmla="*/ 31 h 63"/>
                    <a:gd name="T18" fmla="*/ 0 w 63"/>
                    <a:gd name="T19" fmla="*/ 25 h 63"/>
                    <a:gd name="T20" fmla="*/ 2 w 63"/>
                    <a:gd name="T21" fmla="*/ 19 h 63"/>
                    <a:gd name="T22" fmla="*/ 6 w 63"/>
                    <a:gd name="T23" fmla="*/ 13 h 63"/>
                    <a:gd name="T24" fmla="*/ 10 w 63"/>
                    <a:gd name="T25" fmla="*/ 10 h 63"/>
                    <a:gd name="T26" fmla="*/ 14 w 63"/>
                    <a:gd name="T27" fmla="*/ 6 h 63"/>
                    <a:gd name="T28" fmla="*/ 20 w 63"/>
                    <a:gd name="T29" fmla="*/ 2 h 63"/>
                    <a:gd name="T30" fmla="*/ 26 w 63"/>
                    <a:gd name="T31" fmla="*/ 0 h 63"/>
                    <a:gd name="T32" fmla="*/ 31 w 63"/>
                    <a:gd name="T33" fmla="*/ 0 h 63"/>
                    <a:gd name="T34" fmla="*/ 39 w 63"/>
                    <a:gd name="T35" fmla="*/ 0 h 63"/>
                    <a:gd name="T36" fmla="*/ 43 w 63"/>
                    <a:gd name="T37" fmla="*/ 2 h 63"/>
                    <a:gd name="T38" fmla="*/ 49 w 63"/>
                    <a:gd name="T39" fmla="*/ 6 h 63"/>
                    <a:gd name="T40" fmla="*/ 55 w 63"/>
                    <a:gd name="T41" fmla="*/ 10 h 63"/>
                    <a:gd name="T42" fmla="*/ 59 w 63"/>
                    <a:gd name="T43" fmla="*/ 13 h 63"/>
                    <a:gd name="T44" fmla="*/ 61 w 63"/>
                    <a:gd name="T45" fmla="*/ 19 h 63"/>
                    <a:gd name="T46" fmla="*/ 63 w 63"/>
                    <a:gd name="T47" fmla="*/ 25 h 63"/>
                    <a:gd name="T48" fmla="*/ 63 w 63"/>
                    <a:gd name="T49" fmla="*/ 31 h 63"/>
                    <a:gd name="T50" fmla="*/ 63 w 63"/>
                    <a:gd name="T51" fmla="*/ 37 h 63"/>
                    <a:gd name="T52" fmla="*/ 61 w 63"/>
                    <a:gd name="T53" fmla="*/ 43 h 63"/>
                    <a:gd name="T54" fmla="*/ 59 w 63"/>
                    <a:gd name="T55" fmla="*/ 49 h 63"/>
                    <a:gd name="T56" fmla="*/ 55 w 63"/>
                    <a:gd name="T57" fmla="*/ 55 h 63"/>
                    <a:gd name="T58" fmla="*/ 49 w 63"/>
                    <a:gd name="T59" fmla="*/ 57 h 63"/>
                    <a:gd name="T60" fmla="*/ 43 w 63"/>
                    <a:gd name="T61" fmla="*/ 61 h 63"/>
                    <a:gd name="T62" fmla="*/ 39 w 63"/>
                    <a:gd name="T63" fmla="*/ 63 h 63"/>
                    <a:gd name="T64" fmla="*/ 31 w 63"/>
                    <a:gd name="T65" fmla="*/ 63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31" y="63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6" name="Freeform 119"/>
                <p:cNvSpPr>
                  <a:spLocks/>
                </p:cNvSpPr>
                <p:nvPr/>
              </p:nvSpPr>
              <p:spPr bwMode="auto">
                <a:xfrm>
                  <a:off x="3195" y="1723"/>
                  <a:ext cx="63" cy="63"/>
                </a:xfrm>
                <a:custGeom>
                  <a:avLst/>
                  <a:gdLst>
                    <a:gd name="T0" fmla="*/ 31 w 63"/>
                    <a:gd name="T1" fmla="*/ 63 h 63"/>
                    <a:gd name="T2" fmla="*/ 31 w 63"/>
                    <a:gd name="T3" fmla="*/ 63 h 63"/>
                    <a:gd name="T4" fmla="*/ 26 w 63"/>
                    <a:gd name="T5" fmla="*/ 63 h 63"/>
                    <a:gd name="T6" fmla="*/ 20 w 63"/>
                    <a:gd name="T7" fmla="*/ 61 h 63"/>
                    <a:gd name="T8" fmla="*/ 14 w 63"/>
                    <a:gd name="T9" fmla="*/ 57 h 63"/>
                    <a:gd name="T10" fmla="*/ 10 w 63"/>
                    <a:gd name="T11" fmla="*/ 55 h 63"/>
                    <a:gd name="T12" fmla="*/ 6 w 63"/>
                    <a:gd name="T13" fmla="*/ 49 h 63"/>
                    <a:gd name="T14" fmla="*/ 2 w 63"/>
                    <a:gd name="T15" fmla="*/ 43 h 63"/>
                    <a:gd name="T16" fmla="*/ 0 w 63"/>
                    <a:gd name="T17" fmla="*/ 37 h 63"/>
                    <a:gd name="T18" fmla="*/ 0 w 63"/>
                    <a:gd name="T19" fmla="*/ 31 h 63"/>
                    <a:gd name="T20" fmla="*/ 0 w 63"/>
                    <a:gd name="T21" fmla="*/ 25 h 63"/>
                    <a:gd name="T22" fmla="*/ 2 w 63"/>
                    <a:gd name="T23" fmla="*/ 19 h 63"/>
                    <a:gd name="T24" fmla="*/ 6 w 63"/>
                    <a:gd name="T25" fmla="*/ 13 h 63"/>
                    <a:gd name="T26" fmla="*/ 10 w 63"/>
                    <a:gd name="T27" fmla="*/ 10 h 63"/>
                    <a:gd name="T28" fmla="*/ 14 w 63"/>
                    <a:gd name="T29" fmla="*/ 6 h 63"/>
                    <a:gd name="T30" fmla="*/ 20 w 63"/>
                    <a:gd name="T31" fmla="*/ 2 h 63"/>
                    <a:gd name="T32" fmla="*/ 26 w 63"/>
                    <a:gd name="T33" fmla="*/ 0 h 63"/>
                    <a:gd name="T34" fmla="*/ 31 w 63"/>
                    <a:gd name="T35" fmla="*/ 0 h 63"/>
                    <a:gd name="T36" fmla="*/ 39 w 63"/>
                    <a:gd name="T37" fmla="*/ 0 h 63"/>
                    <a:gd name="T38" fmla="*/ 43 w 63"/>
                    <a:gd name="T39" fmla="*/ 2 h 63"/>
                    <a:gd name="T40" fmla="*/ 49 w 63"/>
                    <a:gd name="T41" fmla="*/ 6 h 63"/>
                    <a:gd name="T42" fmla="*/ 55 w 63"/>
                    <a:gd name="T43" fmla="*/ 10 h 63"/>
                    <a:gd name="T44" fmla="*/ 59 w 63"/>
                    <a:gd name="T45" fmla="*/ 13 h 63"/>
                    <a:gd name="T46" fmla="*/ 61 w 63"/>
                    <a:gd name="T47" fmla="*/ 19 h 63"/>
                    <a:gd name="T48" fmla="*/ 63 w 63"/>
                    <a:gd name="T49" fmla="*/ 25 h 63"/>
                    <a:gd name="T50" fmla="*/ 63 w 63"/>
                    <a:gd name="T51" fmla="*/ 31 h 63"/>
                    <a:gd name="T52" fmla="*/ 63 w 63"/>
                    <a:gd name="T53" fmla="*/ 37 h 63"/>
                    <a:gd name="T54" fmla="*/ 61 w 63"/>
                    <a:gd name="T55" fmla="*/ 43 h 63"/>
                    <a:gd name="T56" fmla="*/ 59 w 63"/>
                    <a:gd name="T57" fmla="*/ 49 h 63"/>
                    <a:gd name="T58" fmla="*/ 55 w 63"/>
                    <a:gd name="T59" fmla="*/ 55 h 63"/>
                    <a:gd name="T60" fmla="*/ 49 w 63"/>
                    <a:gd name="T61" fmla="*/ 57 h 63"/>
                    <a:gd name="T62" fmla="*/ 43 w 63"/>
                    <a:gd name="T63" fmla="*/ 61 h 63"/>
                    <a:gd name="T64" fmla="*/ 39 w 63"/>
                    <a:gd name="T65" fmla="*/ 63 h 63"/>
                    <a:gd name="T66" fmla="*/ 31 w 63"/>
                    <a:gd name="T67" fmla="*/ 63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31" y="63"/>
                      </a:move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7" name="Freeform 120"/>
                <p:cNvSpPr>
                  <a:spLocks/>
                </p:cNvSpPr>
                <p:nvPr/>
              </p:nvSpPr>
              <p:spPr bwMode="auto">
                <a:xfrm>
                  <a:off x="3207" y="1695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9 w 65"/>
                    <a:gd name="T3" fmla="*/ 2 h 65"/>
                    <a:gd name="T4" fmla="*/ 45 w 65"/>
                    <a:gd name="T5" fmla="*/ 2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4 h 65"/>
                    <a:gd name="T12" fmla="*/ 63 w 65"/>
                    <a:gd name="T13" fmla="*/ 20 h 65"/>
                    <a:gd name="T14" fmla="*/ 65 w 65"/>
                    <a:gd name="T15" fmla="*/ 26 h 65"/>
                    <a:gd name="T16" fmla="*/ 65 w 65"/>
                    <a:gd name="T17" fmla="*/ 32 h 65"/>
                    <a:gd name="T18" fmla="*/ 65 w 65"/>
                    <a:gd name="T19" fmla="*/ 40 h 65"/>
                    <a:gd name="T20" fmla="*/ 63 w 65"/>
                    <a:gd name="T21" fmla="*/ 45 h 65"/>
                    <a:gd name="T22" fmla="*/ 59 w 65"/>
                    <a:gd name="T23" fmla="*/ 51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3 h 65"/>
                    <a:gd name="T30" fmla="*/ 39 w 65"/>
                    <a:gd name="T31" fmla="*/ 63 h 65"/>
                    <a:gd name="T32" fmla="*/ 33 w 65"/>
                    <a:gd name="T33" fmla="*/ 65 h 65"/>
                    <a:gd name="T34" fmla="*/ 27 w 65"/>
                    <a:gd name="T35" fmla="*/ 63 h 65"/>
                    <a:gd name="T36" fmla="*/ 19 w 65"/>
                    <a:gd name="T37" fmla="*/ 63 h 65"/>
                    <a:gd name="T38" fmla="*/ 16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51 h 65"/>
                    <a:gd name="T44" fmla="*/ 2 w 65"/>
                    <a:gd name="T45" fmla="*/ 45 h 65"/>
                    <a:gd name="T46" fmla="*/ 2 w 65"/>
                    <a:gd name="T47" fmla="*/ 40 h 65"/>
                    <a:gd name="T48" fmla="*/ 0 w 65"/>
                    <a:gd name="T49" fmla="*/ 32 h 65"/>
                    <a:gd name="T50" fmla="*/ 2 w 65"/>
                    <a:gd name="T51" fmla="*/ 26 h 65"/>
                    <a:gd name="T52" fmla="*/ 2 w 65"/>
                    <a:gd name="T53" fmla="*/ 20 h 65"/>
                    <a:gd name="T54" fmla="*/ 6 w 65"/>
                    <a:gd name="T55" fmla="*/ 14 h 65"/>
                    <a:gd name="T56" fmla="*/ 10 w 65"/>
                    <a:gd name="T57" fmla="*/ 10 h 65"/>
                    <a:gd name="T58" fmla="*/ 16 w 65"/>
                    <a:gd name="T59" fmla="*/ 6 h 65"/>
                    <a:gd name="T60" fmla="*/ 19 w 65"/>
                    <a:gd name="T61" fmla="*/ 2 h 65"/>
                    <a:gd name="T62" fmla="*/ 27 w 65"/>
                    <a:gd name="T63" fmla="*/ 2 h 65"/>
                    <a:gd name="T64" fmla="*/ 33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0"/>
                      </a:move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7" y="63"/>
                      </a:lnTo>
                      <a:lnTo>
                        <a:pt x="19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19" y="2"/>
                      </a:lnTo>
                      <a:lnTo>
                        <a:pt x="27" y="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8" name="Freeform 121"/>
                <p:cNvSpPr>
                  <a:spLocks/>
                </p:cNvSpPr>
                <p:nvPr/>
              </p:nvSpPr>
              <p:spPr bwMode="auto">
                <a:xfrm>
                  <a:off x="3207" y="1695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3 w 65"/>
                    <a:gd name="T3" fmla="*/ 0 h 65"/>
                    <a:gd name="T4" fmla="*/ 39 w 65"/>
                    <a:gd name="T5" fmla="*/ 2 h 65"/>
                    <a:gd name="T6" fmla="*/ 45 w 65"/>
                    <a:gd name="T7" fmla="*/ 2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4 h 65"/>
                    <a:gd name="T14" fmla="*/ 63 w 65"/>
                    <a:gd name="T15" fmla="*/ 20 h 65"/>
                    <a:gd name="T16" fmla="*/ 65 w 65"/>
                    <a:gd name="T17" fmla="*/ 26 h 65"/>
                    <a:gd name="T18" fmla="*/ 65 w 65"/>
                    <a:gd name="T19" fmla="*/ 32 h 65"/>
                    <a:gd name="T20" fmla="*/ 65 w 65"/>
                    <a:gd name="T21" fmla="*/ 40 h 65"/>
                    <a:gd name="T22" fmla="*/ 63 w 65"/>
                    <a:gd name="T23" fmla="*/ 45 h 65"/>
                    <a:gd name="T24" fmla="*/ 59 w 65"/>
                    <a:gd name="T25" fmla="*/ 51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3 h 65"/>
                    <a:gd name="T32" fmla="*/ 39 w 65"/>
                    <a:gd name="T33" fmla="*/ 63 h 65"/>
                    <a:gd name="T34" fmla="*/ 33 w 65"/>
                    <a:gd name="T35" fmla="*/ 65 h 65"/>
                    <a:gd name="T36" fmla="*/ 27 w 65"/>
                    <a:gd name="T37" fmla="*/ 63 h 65"/>
                    <a:gd name="T38" fmla="*/ 19 w 65"/>
                    <a:gd name="T39" fmla="*/ 63 h 65"/>
                    <a:gd name="T40" fmla="*/ 16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51 h 65"/>
                    <a:gd name="T46" fmla="*/ 2 w 65"/>
                    <a:gd name="T47" fmla="*/ 45 h 65"/>
                    <a:gd name="T48" fmla="*/ 2 w 65"/>
                    <a:gd name="T49" fmla="*/ 40 h 65"/>
                    <a:gd name="T50" fmla="*/ 0 w 65"/>
                    <a:gd name="T51" fmla="*/ 32 h 65"/>
                    <a:gd name="T52" fmla="*/ 2 w 65"/>
                    <a:gd name="T53" fmla="*/ 26 h 65"/>
                    <a:gd name="T54" fmla="*/ 2 w 65"/>
                    <a:gd name="T55" fmla="*/ 20 h 65"/>
                    <a:gd name="T56" fmla="*/ 6 w 65"/>
                    <a:gd name="T57" fmla="*/ 14 h 65"/>
                    <a:gd name="T58" fmla="*/ 10 w 65"/>
                    <a:gd name="T59" fmla="*/ 10 h 65"/>
                    <a:gd name="T60" fmla="*/ 16 w 65"/>
                    <a:gd name="T61" fmla="*/ 6 h 65"/>
                    <a:gd name="T62" fmla="*/ 19 w 65"/>
                    <a:gd name="T63" fmla="*/ 2 h 65"/>
                    <a:gd name="T64" fmla="*/ 27 w 65"/>
                    <a:gd name="T65" fmla="*/ 2 h 65"/>
                    <a:gd name="T66" fmla="*/ 33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7" y="63"/>
                      </a:lnTo>
                      <a:lnTo>
                        <a:pt x="19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19" y="2"/>
                      </a:lnTo>
                      <a:lnTo>
                        <a:pt x="27" y="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49" name="Freeform 122"/>
                <p:cNvSpPr>
                  <a:spLocks/>
                </p:cNvSpPr>
                <p:nvPr/>
              </p:nvSpPr>
              <p:spPr bwMode="auto">
                <a:xfrm>
                  <a:off x="3232" y="1748"/>
                  <a:ext cx="63" cy="65"/>
                </a:xfrm>
                <a:custGeom>
                  <a:avLst/>
                  <a:gdLst>
                    <a:gd name="T0" fmla="*/ 32 w 63"/>
                    <a:gd name="T1" fmla="*/ 65 h 65"/>
                    <a:gd name="T2" fmla="*/ 26 w 63"/>
                    <a:gd name="T3" fmla="*/ 63 h 65"/>
                    <a:gd name="T4" fmla="*/ 20 w 63"/>
                    <a:gd name="T5" fmla="*/ 63 h 65"/>
                    <a:gd name="T6" fmla="*/ 14 w 63"/>
                    <a:gd name="T7" fmla="*/ 59 h 65"/>
                    <a:gd name="T8" fmla="*/ 10 w 63"/>
                    <a:gd name="T9" fmla="*/ 55 h 65"/>
                    <a:gd name="T10" fmla="*/ 6 w 63"/>
                    <a:gd name="T11" fmla="*/ 50 h 65"/>
                    <a:gd name="T12" fmla="*/ 2 w 63"/>
                    <a:gd name="T13" fmla="*/ 46 h 65"/>
                    <a:gd name="T14" fmla="*/ 0 w 63"/>
                    <a:gd name="T15" fmla="*/ 40 h 65"/>
                    <a:gd name="T16" fmla="*/ 0 w 63"/>
                    <a:gd name="T17" fmla="*/ 32 h 65"/>
                    <a:gd name="T18" fmla="*/ 0 w 63"/>
                    <a:gd name="T19" fmla="*/ 26 h 65"/>
                    <a:gd name="T20" fmla="*/ 2 w 63"/>
                    <a:gd name="T21" fmla="*/ 20 h 65"/>
                    <a:gd name="T22" fmla="*/ 6 w 63"/>
                    <a:gd name="T23" fmla="*/ 14 h 65"/>
                    <a:gd name="T24" fmla="*/ 10 w 63"/>
                    <a:gd name="T25" fmla="*/ 10 h 65"/>
                    <a:gd name="T26" fmla="*/ 14 w 63"/>
                    <a:gd name="T27" fmla="*/ 6 h 65"/>
                    <a:gd name="T28" fmla="*/ 20 w 63"/>
                    <a:gd name="T29" fmla="*/ 2 h 65"/>
                    <a:gd name="T30" fmla="*/ 26 w 63"/>
                    <a:gd name="T31" fmla="*/ 0 h 65"/>
                    <a:gd name="T32" fmla="*/ 32 w 63"/>
                    <a:gd name="T33" fmla="*/ 0 h 65"/>
                    <a:gd name="T34" fmla="*/ 40 w 63"/>
                    <a:gd name="T35" fmla="*/ 0 h 65"/>
                    <a:gd name="T36" fmla="*/ 44 w 63"/>
                    <a:gd name="T37" fmla="*/ 2 h 65"/>
                    <a:gd name="T38" fmla="*/ 50 w 63"/>
                    <a:gd name="T39" fmla="*/ 6 h 65"/>
                    <a:gd name="T40" fmla="*/ 56 w 63"/>
                    <a:gd name="T41" fmla="*/ 10 h 65"/>
                    <a:gd name="T42" fmla="*/ 59 w 63"/>
                    <a:gd name="T43" fmla="*/ 14 h 65"/>
                    <a:gd name="T44" fmla="*/ 61 w 63"/>
                    <a:gd name="T45" fmla="*/ 20 h 65"/>
                    <a:gd name="T46" fmla="*/ 63 w 63"/>
                    <a:gd name="T47" fmla="*/ 26 h 65"/>
                    <a:gd name="T48" fmla="*/ 63 w 63"/>
                    <a:gd name="T49" fmla="*/ 32 h 65"/>
                    <a:gd name="T50" fmla="*/ 63 w 63"/>
                    <a:gd name="T51" fmla="*/ 40 h 65"/>
                    <a:gd name="T52" fmla="*/ 61 w 63"/>
                    <a:gd name="T53" fmla="*/ 46 h 65"/>
                    <a:gd name="T54" fmla="*/ 59 w 63"/>
                    <a:gd name="T55" fmla="*/ 50 h 65"/>
                    <a:gd name="T56" fmla="*/ 56 w 63"/>
                    <a:gd name="T57" fmla="*/ 55 h 65"/>
                    <a:gd name="T58" fmla="*/ 50 w 63"/>
                    <a:gd name="T59" fmla="*/ 59 h 65"/>
                    <a:gd name="T60" fmla="*/ 44 w 63"/>
                    <a:gd name="T61" fmla="*/ 63 h 65"/>
                    <a:gd name="T62" fmla="*/ 40 w 63"/>
                    <a:gd name="T63" fmla="*/ 63 h 65"/>
                    <a:gd name="T64" fmla="*/ 32 w 63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65"/>
                      </a:move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0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0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0" name="Freeform 123"/>
                <p:cNvSpPr>
                  <a:spLocks/>
                </p:cNvSpPr>
                <p:nvPr/>
              </p:nvSpPr>
              <p:spPr bwMode="auto">
                <a:xfrm>
                  <a:off x="3232" y="1748"/>
                  <a:ext cx="63" cy="65"/>
                </a:xfrm>
                <a:custGeom>
                  <a:avLst/>
                  <a:gdLst>
                    <a:gd name="T0" fmla="*/ 32 w 63"/>
                    <a:gd name="T1" fmla="*/ 65 h 65"/>
                    <a:gd name="T2" fmla="*/ 32 w 63"/>
                    <a:gd name="T3" fmla="*/ 65 h 65"/>
                    <a:gd name="T4" fmla="*/ 26 w 63"/>
                    <a:gd name="T5" fmla="*/ 63 h 65"/>
                    <a:gd name="T6" fmla="*/ 20 w 63"/>
                    <a:gd name="T7" fmla="*/ 63 h 65"/>
                    <a:gd name="T8" fmla="*/ 14 w 63"/>
                    <a:gd name="T9" fmla="*/ 59 h 65"/>
                    <a:gd name="T10" fmla="*/ 10 w 63"/>
                    <a:gd name="T11" fmla="*/ 55 h 65"/>
                    <a:gd name="T12" fmla="*/ 6 w 63"/>
                    <a:gd name="T13" fmla="*/ 50 h 65"/>
                    <a:gd name="T14" fmla="*/ 2 w 63"/>
                    <a:gd name="T15" fmla="*/ 46 h 65"/>
                    <a:gd name="T16" fmla="*/ 0 w 63"/>
                    <a:gd name="T17" fmla="*/ 40 h 65"/>
                    <a:gd name="T18" fmla="*/ 0 w 63"/>
                    <a:gd name="T19" fmla="*/ 32 h 65"/>
                    <a:gd name="T20" fmla="*/ 0 w 63"/>
                    <a:gd name="T21" fmla="*/ 26 h 65"/>
                    <a:gd name="T22" fmla="*/ 2 w 63"/>
                    <a:gd name="T23" fmla="*/ 20 h 65"/>
                    <a:gd name="T24" fmla="*/ 6 w 63"/>
                    <a:gd name="T25" fmla="*/ 14 h 65"/>
                    <a:gd name="T26" fmla="*/ 10 w 63"/>
                    <a:gd name="T27" fmla="*/ 10 h 65"/>
                    <a:gd name="T28" fmla="*/ 14 w 63"/>
                    <a:gd name="T29" fmla="*/ 6 h 65"/>
                    <a:gd name="T30" fmla="*/ 20 w 63"/>
                    <a:gd name="T31" fmla="*/ 2 h 65"/>
                    <a:gd name="T32" fmla="*/ 26 w 63"/>
                    <a:gd name="T33" fmla="*/ 0 h 65"/>
                    <a:gd name="T34" fmla="*/ 32 w 63"/>
                    <a:gd name="T35" fmla="*/ 0 h 65"/>
                    <a:gd name="T36" fmla="*/ 40 w 63"/>
                    <a:gd name="T37" fmla="*/ 0 h 65"/>
                    <a:gd name="T38" fmla="*/ 44 w 63"/>
                    <a:gd name="T39" fmla="*/ 2 h 65"/>
                    <a:gd name="T40" fmla="*/ 50 w 63"/>
                    <a:gd name="T41" fmla="*/ 6 h 65"/>
                    <a:gd name="T42" fmla="*/ 56 w 63"/>
                    <a:gd name="T43" fmla="*/ 10 h 65"/>
                    <a:gd name="T44" fmla="*/ 59 w 63"/>
                    <a:gd name="T45" fmla="*/ 14 h 65"/>
                    <a:gd name="T46" fmla="*/ 61 w 63"/>
                    <a:gd name="T47" fmla="*/ 20 h 65"/>
                    <a:gd name="T48" fmla="*/ 63 w 63"/>
                    <a:gd name="T49" fmla="*/ 26 h 65"/>
                    <a:gd name="T50" fmla="*/ 63 w 63"/>
                    <a:gd name="T51" fmla="*/ 32 h 65"/>
                    <a:gd name="T52" fmla="*/ 63 w 63"/>
                    <a:gd name="T53" fmla="*/ 40 h 65"/>
                    <a:gd name="T54" fmla="*/ 61 w 63"/>
                    <a:gd name="T55" fmla="*/ 46 h 65"/>
                    <a:gd name="T56" fmla="*/ 59 w 63"/>
                    <a:gd name="T57" fmla="*/ 50 h 65"/>
                    <a:gd name="T58" fmla="*/ 56 w 63"/>
                    <a:gd name="T59" fmla="*/ 55 h 65"/>
                    <a:gd name="T60" fmla="*/ 50 w 63"/>
                    <a:gd name="T61" fmla="*/ 59 h 65"/>
                    <a:gd name="T62" fmla="*/ 44 w 63"/>
                    <a:gd name="T63" fmla="*/ 63 h 65"/>
                    <a:gd name="T64" fmla="*/ 40 w 63"/>
                    <a:gd name="T65" fmla="*/ 63 h 65"/>
                    <a:gd name="T66" fmla="*/ 32 w 63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65"/>
                      </a:move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0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0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1" name="Freeform 124"/>
                <p:cNvSpPr>
                  <a:spLocks/>
                </p:cNvSpPr>
                <p:nvPr/>
              </p:nvSpPr>
              <p:spPr bwMode="auto">
                <a:xfrm>
                  <a:off x="3240" y="1654"/>
                  <a:ext cx="65" cy="63"/>
                </a:xfrm>
                <a:custGeom>
                  <a:avLst/>
                  <a:gdLst>
                    <a:gd name="T0" fmla="*/ 32 w 65"/>
                    <a:gd name="T1" fmla="*/ 63 h 63"/>
                    <a:gd name="T2" fmla="*/ 26 w 65"/>
                    <a:gd name="T3" fmla="*/ 63 h 63"/>
                    <a:gd name="T4" fmla="*/ 20 w 65"/>
                    <a:gd name="T5" fmla="*/ 61 h 63"/>
                    <a:gd name="T6" fmla="*/ 14 w 65"/>
                    <a:gd name="T7" fmla="*/ 57 h 63"/>
                    <a:gd name="T8" fmla="*/ 10 w 65"/>
                    <a:gd name="T9" fmla="*/ 53 h 63"/>
                    <a:gd name="T10" fmla="*/ 6 w 65"/>
                    <a:gd name="T11" fmla="*/ 49 h 63"/>
                    <a:gd name="T12" fmla="*/ 2 w 65"/>
                    <a:gd name="T13" fmla="*/ 43 h 63"/>
                    <a:gd name="T14" fmla="*/ 0 w 65"/>
                    <a:gd name="T15" fmla="*/ 37 h 63"/>
                    <a:gd name="T16" fmla="*/ 0 w 65"/>
                    <a:gd name="T17" fmla="*/ 31 h 63"/>
                    <a:gd name="T18" fmla="*/ 0 w 65"/>
                    <a:gd name="T19" fmla="*/ 25 h 63"/>
                    <a:gd name="T20" fmla="*/ 2 w 65"/>
                    <a:gd name="T21" fmla="*/ 19 h 63"/>
                    <a:gd name="T22" fmla="*/ 6 w 65"/>
                    <a:gd name="T23" fmla="*/ 14 h 63"/>
                    <a:gd name="T24" fmla="*/ 10 w 65"/>
                    <a:gd name="T25" fmla="*/ 10 h 63"/>
                    <a:gd name="T26" fmla="*/ 14 w 65"/>
                    <a:gd name="T27" fmla="*/ 4 h 63"/>
                    <a:gd name="T28" fmla="*/ 20 w 65"/>
                    <a:gd name="T29" fmla="*/ 2 h 63"/>
                    <a:gd name="T30" fmla="*/ 26 w 65"/>
                    <a:gd name="T31" fmla="*/ 0 h 63"/>
                    <a:gd name="T32" fmla="*/ 32 w 65"/>
                    <a:gd name="T33" fmla="*/ 0 h 63"/>
                    <a:gd name="T34" fmla="*/ 40 w 65"/>
                    <a:gd name="T35" fmla="*/ 0 h 63"/>
                    <a:gd name="T36" fmla="*/ 46 w 65"/>
                    <a:gd name="T37" fmla="*/ 2 h 63"/>
                    <a:gd name="T38" fmla="*/ 51 w 65"/>
                    <a:gd name="T39" fmla="*/ 4 h 63"/>
                    <a:gd name="T40" fmla="*/ 55 w 65"/>
                    <a:gd name="T41" fmla="*/ 10 h 63"/>
                    <a:gd name="T42" fmla="*/ 59 w 65"/>
                    <a:gd name="T43" fmla="*/ 14 h 63"/>
                    <a:gd name="T44" fmla="*/ 63 w 65"/>
                    <a:gd name="T45" fmla="*/ 19 h 63"/>
                    <a:gd name="T46" fmla="*/ 63 w 65"/>
                    <a:gd name="T47" fmla="*/ 25 h 63"/>
                    <a:gd name="T48" fmla="*/ 65 w 65"/>
                    <a:gd name="T49" fmla="*/ 31 h 63"/>
                    <a:gd name="T50" fmla="*/ 63 w 65"/>
                    <a:gd name="T51" fmla="*/ 37 h 63"/>
                    <a:gd name="T52" fmla="*/ 63 w 65"/>
                    <a:gd name="T53" fmla="*/ 43 h 63"/>
                    <a:gd name="T54" fmla="*/ 59 w 65"/>
                    <a:gd name="T55" fmla="*/ 49 h 63"/>
                    <a:gd name="T56" fmla="*/ 55 w 65"/>
                    <a:gd name="T57" fmla="*/ 53 h 63"/>
                    <a:gd name="T58" fmla="*/ 51 w 65"/>
                    <a:gd name="T59" fmla="*/ 57 h 63"/>
                    <a:gd name="T60" fmla="*/ 46 w 65"/>
                    <a:gd name="T61" fmla="*/ 61 h 63"/>
                    <a:gd name="T62" fmla="*/ 40 w 65"/>
                    <a:gd name="T63" fmla="*/ 63 h 63"/>
                    <a:gd name="T64" fmla="*/ 32 w 65"/>
                    <a:gd name="T65" fmla="*/ 63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2" y="63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4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2" name="Freeform 125"/>
                <p:cNvSpPr>
                  <a:spLocks/>
                </p:cNvSpPr>
                <p:nvPr/>
              </p:nvSpPr>
              <p:spPr bwMode="auto">
                <a:xfrm>
                  <a:off x="3240" y="1654"/>
                  <a:ext cx="65" cy="63"/>
                </a:xfrm>
                <a:custGeom>
                  <a:avLst/>
                  <a:gdLst>
                    <a:gd name="T0" fmla="*/ 32 w 65"/>
                    <a:gd name="T1" fmla="*/ 63 h 63"/>
                    <a:gd name="T2" fmla="*/ 32 w 65"/>
                    <a:gd name="T3" fmla="*/ 63 h 63"/>
                    <a:gd name="T4" fmla="*/ 26 w 65"/>
                    <a:gd name="T5" fmla="*/ 63 h 63"/>
                    <a:gd name="T6" fmla="*/ 20 w 65"/>
                    <a:gd name="T7" fmla="*/ 61 h 63"/>
                    <a:gd name="T8" fmla="*/ 14 w 65"/>
                    <a:gd name="T9" fmla="*/ 57 h 63"/>
                    <a:gd name="T10" fmla="*/ 10 w 65"/>
                    <a:gd name="T11" fmla="*/ 53 h 63"/>
                    <a:gd name="T12" fmla="*/ 6 w 65"/>
                    <a:gd name="T13" fmla="*/ 49 h 63"/>
                    <a:gd name="T14" fmla="*/ 2 w 65"/>
                    <a:gd name="T15" fmla="*/ 43 h 63"/>
                    <a:gd name="T16" fmla="*/ 0 w 65"/>
                    <a:gd name="T17" fmla="*/ 37 h 63"/>
                    <a:gd name="T18" fmla="*/ 0 w 65"/>
                    <a:gd name="T19" fmla="*/ 31 h 63"/>
                    <a:gd name="T20" fmla="*/ 0 w 65"/>
                    <a:gd name="T21" fmla="*/ 25 h 63"/>
                    <a:gd name="T22" fmla="*/ 2 w 65"/>
                    <a:gd name="T23" fmla="*/ 19 h 63"/>
                    <a:gd name="T24" fmla="*/ 6 w 65"/>
                    <a:gd name="T25" fmla="*/ 14 h 63"/>
                    <a:gd name="T26" fmla="*/ 10 w 65"/>
                    <a:gd name="T27" fmla="*/ 10 h 63"/>
                    <a:gd name="T28" fmla="*/ 14 w 65"/>
                    <a:gd name="T29" fmla="*/ 4 h 63"/>
                    <a:gd name="T30" fmla="*/ 20 w 65"/>
                    <a:gd name="T31" fmla="*/ 2 h 63"/>
                    <a:gd name="T32" fmla="*/ 26 w 65"/>
                    <a:gd name="T33" fmla="*/ 0 h 63"/>
                    <a:gd name="T34" fmla="*/ 32 w 65"/>
                    <a:gd name="T35" fmla="*/ 0 h 63"/>
                    <a:gd name="T36" fmla="*/ 40 w 65"/>
                    <a:gd name="T37" fmla="*/ 0 h 63"/>
                    <a:gd name="T38" fmla="*/ 46 w 65"/>
                    <a:gd name="T39" fmla="*/ 2 h 63"/>
                    <a:gd name="T40" fmla="*/ 51 w 65"/>
                    <a:gd name="T41" fmla="*/ 4 h 63"/>
                    <a:gd name="T42" fmla="*/ 55 w 65"/>
                    <a:gd name="T43" fmla="*/ 10 h 63"/>
                    <a:gd name="T44" fmla="*/ 59 w 65"/>
                    <a:gd name="T45" fmla="*/ 14 h 63"/>
                    <a:gd name="T46" fmla="*/ 63 w 65"/>
                    <a:gd name="T47" fmla="*/ 19 h 63"/>
                    <a:gd name="T48" fmla="*/ 63 w 65"/>
                    <a:gd name="T49" fmla="*/ 25 h 63"/>
                    <a:gd name="T50" fmla="*/ 65 w 65"/>
                    <a:gd name="T51" fmla="*/ 31 h 63"/>
                    <a:gd name="T52" fmla="*/ 63 w 65"/>
                    <a:gd name="T53" fmla="*/ 37 h 63"/>
                    <a:gd name="T54" fmla="*/ 63 w 65"/>
                    <a:gd name="T55" fmla="*/ 43 h 63"/>
                    <a:gd name="T56" fmla="*/ 59 w 65"/>
                    <a:gd name="T57" fmla="*/ 49 h 63"/>
                    <a:gd name="T58" fmla="*/ 55 w 65"/>
                    <a:gd name="T59" fmla="*/ 53 h 63"/>
                    <a:gd name="T60" fmla="*/ 51 w 65"/>
                    <a:gd name="T61" fmla="*/ 57 h 63"/>
                    <a:gd name="T62" fmla="*/ 46 w 65"/>
                    <a:gd name="T63" fmla="*/ 61 h 63"/>
                    <a:gd name="T64" fmla="*/ 40 w 65"/>
                    <a:gd name="T65" fmla="*/ 63 h 63"/>
                    <a:gd name="T66" fmla="*/ 32 w 65"/>
                    <a:gd name="T67" fmla="*/ 63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2" y="63"/>
                      </a:move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4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51" y="57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3" name="Freeform 126"/>
                <p:cNvSpPr>
                  <a:spLocks/>
                </p:cNvSpPr>
                <p:nvPr/>
              </p:nvSpPr>
              <p:spPr bwMode="auto">
                <a:xfrm>
                  <a:off x="3289" y="1707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8 w 63"/>
                    <a:gd name="T3" fmla="*/ 2 h 65"/>
                    <a:gd name="T4" fmla="*/ 44 w 63"/>
                    <a:gd name="T5" fmla="*/ 2 h 65"/>
                    <a:gd name="T6" fmla="*/ 50 w 63"/>
                    <a:gd name="T7" fmla="*/ 6 h 65"/>
                    <a:gd name="T8" fmla="*/ 56 w 63"/>
                    <a:gd name="T9" fmla="*/ 10 h 65"/>
                    <a:gd name="T10" fmla="*/ 58 w 63"/>
                    <a:gd name="T11" fmla="*/ 14 h 65"/>
                    <a:gd name="T12" fmla="*/ 62 w 63"/>
                    <a:gd name="T13" fmla="*/ 20 h 65"/>
                    <a:gd name="T14" fmla="*/ 63 w 63"/>
                    <a:gd name="T15" fmla="*/ 26 h 65"/>
                    <a:gd name="T16" fmla="*/ 63 w 63"/>
                    <a:gd name="T17" fmla="*/ 31 h 65"/>
                    <a:gd name="T18" fmla="*/ 63 w 63"/>
                    <a:gd name="T19" fmla="*/ 39 h 65"/>
                    <a:gd name="T20" fmla="*/ 62 w 63"/>
                    <a:gd name="T21" fmla="*/ 45 h 65"/>
                    <a:gd name="T22" fmla="*/ 58 w 63"/>
                    <a:gd name="T23" fmla="*/ 51 h 65"/>
                    <a:gd name="T24" fmla="*/ 56 w 63"/>
                    <a:gd name="T25" fmla="*/ 55 h 65"/>
                    <a:gd name="T26" fmla="*/ 50 w 63"/>
                    <a:gd name="T27" fmla="*/ 59 h 65"/>
                    <a:gd name="T28" fmla="*/ 44 w 63"/>
                    <a:gd name="T29" fmla="*/ 61 h 65"/>
                    <a:gd name="T30" fmla="*/ 38 w 63"/>
                    <a:gd name="T31" fmla="*/ 63 h 65"/>
                    <a:gd name="T32" fmla="*/ 32 w 63"/>
                    <a:gd name="T33" fmla="*/ 65 h 65"/>
                    <a:gd name="T34" fmla="*/ 26 w 63"/>
                    <a:gd name="T35" fmla="*/ 63 h 65"/>
                    <a:gd name="T36" fmla="*/ 20 w 63"/>
                    <a:gd name="T37" fmla="*/ 61 h 65"/>
                    <a:gd name="T38" fmla="*/ 14 w 63"/>
                    <a:gd name="T39" fmla="*/ 59 h 65"/>
                    <a:gd name="T40" fmla="*/ 8 w 63"/>
                    <a:gd name="T41" fmla="*/ 55 h 65"/>
                    <a:gd name="T42" fmla="*/ 6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39 h 65"/>
                    <a:gd name="T48" fmla="*/ 0 w 63"/>
                    <a:gd name="T49" fmla="*/ 31 h 65"/>
                    <a:gd name="T50" fmla="*/ 0 w 63"/>
                    <a:gd name="T51" fmla="*/ 26 h 65"/>
                    <a:gd name="T52" fmla="*/ 2 w 63"/>
                    <a:gd name="T53" fmla="*/ 20 h 65"/>
                    <a:gd name="T54" fmla="*/ 6 w 63"/>
                    <a:gd name="T55" fmla="*/ 14 h 65"/>
                    <a:gd name="T56" fmla="*/ 8 w 63"/>
                    <a:gd name="T57" fmla="*/ 10 h 65"/>
                    <a:gd name="T58" fmla="*/ 14 w 63"/>
                    <a:gd name="T59" fmla="*/ 6 h 65"/>
                    <a:gd name="T60" fmla="*/ 20 w 63"/>
                    <a:gd name="T61" fmla="*/ 2 h 65"/>
                    <a:gd name="T62" fmla="*/ 26 w 63"/>
                    <a:gd name="T63" fmla="*/ 2 h 65"/>
                    <a:gd name="T64" fmla="*/ 32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0"/>
                      </a:moveTo>
                      <a:lnTo>
                        <a:pt x="38" y="2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8" y="14"/>
                      </a:lnTo>
                      <a:lnTo>
                        <a:pt x="62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2" y="45"/>
                      </a:lnTo>
                      <a:lnTo>
                        <a:pt x="58" y="51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4" name="Freeform 127"/>
                <p:cNvSpPr>
                  <a:spLocks/>
                </p:cNvSpPr>
                <p:nvPr/>
              </p:nvSpPr>
              <p:spPr bwMode="auto">
                <a:xfrm>
                  <a:off x="3289" y="1707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2 w 63"/>
                    <a:gd name="T3" fmla="*/ 0 h 65"/>
                    <a:gd name="T4" fmla="*/ 38 w 63"/>
                    <a:gd name="T5" fmla="*/ 2 h 65"/>
                    <a:gd name="T6" fmla="*/ 44 w 63"/>
                    <a:gd name="T7" fmla="*/ 2 h 65"/>
                    <a:gd name="T8" fmla="*/ 50 w 63"/>
                    <a:gd name="T9" fmla="*/ 6 h 65"/>
                    <a:gd name="T10" fmla="*/ 56 w 63"/>
                    <a:gd name="T11" fmla="*/ 10 h 65"/>
                    <a:gd name="T12" fmla="*/ 58 w 63"/>
                    <a:gd name="T13" fmla="*/ 14 h 65"/>
                    <a:gd name="T14" fmla="*/ 62 w 63"/>
                    <a:gd name="T15" fmla="*/ 20 h 65"/>
                    <a:gd name="T16" fmla="*/ 63 w 63"/>
                    <a:gd name="T17" fmla="*/ 26 h 65"/>
                    <a:gd name="T18" fmla="*/ 63 w 63"/>
                    <a:gd name="T19" fmla="*/ 31 h 65"/>
                    <a:gd name="T20" fmla="*/ 63 w 63"/>
                    <a:gd name="T21" fmla="*/ 39 h 65"/>
                    <a:gd name="T22" fmla="*/ 62 w 63"/>
                    <a:gd name="T23" fmla="*/ 45 h 65"/>
                    <a:gd name="T24" fmla="*/ 58 w 63"/>
                    <a:gd name="T25" fmla="*/ 51 h 65"/>
                    <a:gd name="T26" fmla="*/ 56 w 63"/>
                    <a:gd name="T27" fmla="*/ 55 h 65"/>
                    <a:gd name="T28" fmla="*/ 50 w 63"/>
                    <a:gd name="T29" fmla="*/ 59 h 65"/>
                    <a:gd name="T30" fmla="*/ 44 w 63"/>
                    <a:gd name="T31" fmla="*/ 61 h 65"/>
                    <a:gd name="T32" fmla="*/ 38 w 63"/>
                    <a:gd name="T33" fmla="*/ 63 h 65"/>
                    <a:gd name="T34" fmla="*/ 32 w 63"/>
                    <a:gd name="T35" fmla="*/ 65 h 65"/>
                    <a:gd name="T36" fmla="*/ 26 w 63"/>
                    <a:gd name="T37" fmla="*/ 63 h 65"/>
                    <a:gd name="T38" fmla="*/ 20 w 63"/>
                    <a:gd name="T39" fmla="*/ 61 h 65"/>
                    <a:gd name="T40" fmla="*/ 14 w 63"/>
                    <a:gd name="T41" fmla="*/ 59 h 65"/>
                    <a:gd name="T42" fmla="*/ 8 w 63"/>
                    <a:gd name="T43" fmla="*/ 55 h 65"/>
                    <a:gd name="T44" fmla="*/ 6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39 h 65"/>
                    <a:gd name="T50" fmla="*/ 0 w 63"/>
                    <a:gd name="T51" fmla="*/ 31 h 65"/>
                    <a:gd name="T52" fmla="*/ 0 w 63"/>
                    <a:gd name="T53" fmla="*/ 26 h 65"/>
                    <a:gd name="T54" fmla="*/ 2 w 63"/>
                    <a:gd name="T55" fmla="*/ 20 h 65"/>
                    <a:gd name="T56" fmla="*/ 6 w 63"/>
                    <a:gd name="T57" fmla="*/ 14 h 65"/>
                    <a:gd name="T58" fmla="*/ 8 w 63"/>
                    <a:gd name="T59" fmla="*/ 10 h 65"/>
                    <a:gd name="T60" fmla="*/ 14 w 63"/>
                    <a:gd name="T61" fmla="*/ 6 h 65"/>
                    <a:gd name="T62" fmla="*/ 20 w 63"/>
                    <a:gd name="T63" fmla="*/ 2 h 65"/>
                    <a:gd name="T64" fmla="*/ 26 w 63"/>
                    <a:gd name="T65" fmla="*/ 2 h 65"/>
                    <a:gd name="T66" fmla="*/ 32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6" y="10"/>
                      </a:lnTo>
                      <a:lnTo>
                        <a:pt x="58" y="14"/>
                      </a:lnTo>
                      <a:lnTo>
                        <a:pt x="62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2" y="45"/>
                      </a:lnTo>
                      <a:lnTo>
                        <a:pt x="58" y="51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5" name="Freeform 128"/>
                <p:cNvSpPr>
                  <a:spLocks/>
                </p:cNvSpPr>
                <p:nvPr/>
              </p:nvSpPr>
              <p:spPr bwMode="auto">
                <a:xfrm>
                  <a:off x="3317" y="1687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37 w 65"/>
                    <a:gd name="T3" fmla="*/ 0 h 63"/>
                    <a:gd name="T4" fmla="*/ 45 w 65"/>
                    <a:gd name="T5" fmla="*/ 2 h 63"/>
                    <a:gd name="T6" fmla="*/ 49 w 65"/>
                    <a:gd name="T7" fmla="*/ 4 h 63"/>
                    <a:gd name="T8" fmla="*/ 55 w 65"/>
                    <a:gd name="T9" fmla="*/ 8 h 63"/>
                    <a:gd name="T10" fmla="*/ 59 w 65"/>
                    <a:gd name="T11" fmla="*/ 14 h 63"/>
                    <a:gd name="T12" fmla="*/ 61 w 65"/>
                    <a:gd name="T13" fmla="*/ 20 h 63"/>
                    <a:gd name="T14" fmla="*/ 63 w 65"/>
                    <a:gd name="T15" fmla="*/ 24 h 63"/>
                    <a:gd name="T16" fmla="*/ 65 w 65"/>
                    <a:gd name="T17" fmla="*/ 32 h 63"/>
                    <a:gd name="T18" fmla="*/ 63 w 65"/>
                    <a:gd name="T19" fmla="*/ 38 h 63"/>
                    <a:gd name="T20" fmla="*/ 61 w 65"/>
                    <a:gd name="T21" fmla="*/ 44 h 63"/>
                    <a:gd name="T22" fmla="*/ 59 w 65"/>
                    <a:gd name="T23" fmla="*/ 49 h 63"/>
                    <a:gd name="T24" fmla="*/ 55 w 65"/>
                    <a:gd name="T25" fmla="*/ 53 h 63"/>
                    <a:gd name="T26" fmla="*/ 49 w 65"/>
                    <a:gd name="T27" fmla="*/ 57 h 63"/>
                    <a:gd name="T28" fmla="*/ 45 w 65"/>
                    <a:gd name="T29" fmla="*/ 61 h 63"/>
                    <a:gd name="T30" fmla="*/ 37 w 65"/>
                    <a:gd name="T31" fmla="*/ 63 h 63"/>
                    <a:gd name="T32" fmla="*/ 32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1 h 63"/>
                    <a:gd name="T38" fmla="*/ 14 w 65"/>
                    <a:gd name="T39" fmla="*/ 57 h 63"/>
                    <a:gd name="T40" fmla="*/ 10 w 65"/>
                    <a:gd name="T41" fmla="*/ 53 h 63"/>
                    <a:gd name="T42" fmla="*/ 6 w 65"/>
                    <a:gd name="T43" fmla="*/ 49 h 63"/>
                    <a:gd name="T44" fmla="*/ 2 w 65"/>
                    <a:gd name="T45" fmla="*/ 44 h 63"/>
                    <a:gd name="T46" fmla="*/ 0 w 65"/>
                    <a:gd name="T47" fmla="*/ 38 h 63"/>
                    <a:gd name="T48" fmla="*/ 0 w 65"/>
                    <a:gd name="T49" fmla="*/ 32 h 63"/>
                    <a:gd name="T50" fmla="*/ 0 w 65"/>
                    <a:gd name="T51" fmla="*/ 24 h 63"/>
                    <a:gd name="T52" fmla="*/ 2 w 65"/>
                    <a:gd name="T53" fmla="*/ 20 h 63"/>
                    <a:gd name="T54" fmla="*/ 6 w 65"/>
                    <a:gd name="T55" fmla="*/ 14 h 63"/>
                    <a:gd name="T56" fmla="*/ 10 w 65"/>
                    <a:gd name="T57" fmla="*/ 8 h 63"/>
                    <a:gd name="T58" fmla="*/ 14 w 65"/>
                    <a:gd name="T59" fmla="*/ 4 h 63"/>
                    <a:gd name="T60" fmla="*/ 20 w 65"/>
                    <a:gd name="T61" fmla="*/ 2 h 63"/>
                    <a:gd name="T62" fmla="*/ 26 w 65"/>
                    <a:gd name="T63" fmla="*/ 0 h 63"/>
                    <a:gd name="T64" fmla="*/ 32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2" y="0"/>
                      </a:moveTo>
                      <a:lnTo>
                        <a:pt x="37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4"/>
                      </a:lnTo>
                      <a:lnTo>
                        <a:pt x="65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7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6" name="Freeform 129"/>
                <p:cNvSpPr>
                  <a:spLocks/>
                </p:cNvSpPr>
                <p:nvPr/>
              </p:nvSpPr>
              <p:spPr bwMode="auto">
                <a:xfrm>
                  <a:off x="3317" y="1687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32 w 65"/>
                    <a:gd name="T3" fmla="*/ 0 h 63"/>
                    <a:gd name="T4" fmla="*/ 37 w 65"/>
                    <a:gd name="T5" fmla="*/ 0 h 63"/>
                    <a:gd name="T6" fmla="*/ 45 w 65"/>
                    <a:gd name="T7" fmla="*/ 2 h 63"/>
                    <a:gd name="T8" fmla="*/ 49 w 65"/>
                    <a:gd name="T9" fmla="*/ 4 h 63"/>
                    <a:gd name="T10" fmla="*/ 55 w 65"/>
                    <a:gd name="T11" fmla="*/ 8 h 63"/>
                    <a:gd name="T12" fmla="*/ 59 w 65"/>
                    <a:gd name="T13" fmla="*/ 14 h 63"/>
                    <a:gd name="T14" fmla="*/ 61 w 65"/>
                    <a:gd name="T15" fmla="*/ 20 h 63"/>
                    <a:gd name="T16" fmla="*/ 63 w 65"/>
                    <a:gd name="T17" fmla="*/ 24 h 63"/>
                    <a:gd name="T18" fmla="*/ 65 w 65"/>
                    <a:gd name="T19" fmla="*/ 32 h 63"/>
                    <a:gd name="T20" fmla="*/ 63 w 65"/>
                    <a:gd name="T21" fmla="*/ 38 h 63"/>
                    <a:gd name="T22" fmla="*/ 61 w 65"/>
                    <a:gd name="T23" fmla="*/ 44 h 63"/>
                    <a:gd name="T24" fmla="*/ 59 w 65"/>
                    <a:gd name="T25" fmla="*/ 49 h 63"/>
                    <a:gd name="T26" fmla="*/ 55 w 65"/>
                    <a:gd name="T27" fmla="*/ 53 h 63"/>
                    <a:gd name="T28" fmla="*/ 49 w 65"/>
                    <a:gd name="T29" fmla="*/ 57 h 63"/>
                    <a:gd name="T30" fmla="*/ 45 w 65"/>
                    <a:gd name="T31" fmla="*/ 61 h 63"/>
                    <a:gd name="T32" fmla="*/ 37 w 65"/>
                    <a:gd name="T33" fmla="*/ 63 h 63"/>
                    <a:gd name="T34" fmla="*/ 32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1 h 63"/>
                    <a:gd name="T40" fmla="*/ 14 w 65"/>
                    <a:gd name="T41" fmla="*/ 57 h 63"/>
                    <a:gd name="T42" fmla="*/ 10 w 65"/>
                    <a:gd name="T43" fmla="*/ 53 h 63"/>
                    <a:gd name="T44" fmla="*/ 6 w 65"/>
                    <a:gd name="T45" fmla="*/ 49 h 63"/>
                    <a:gd name="T46" fmla="*/ 2 w 65"/>
                    <a:gd name="T47" fmla="*/ 44 h 63"/>
                    <a:gd name="T48" fmla="*/ 0 w 65"/>
                    <a:gd name="T49" fmla="*/ 38 h 63"/>
                    <a:gd name="T50" fmla="*/ 0 w 65"/>
                    <a:gd name="T51" fmla="*/ 32 h 63"/>
                    <a:gd name="T52" fmla="*/ 0 w 65"/>
                    <a:gd name="T53" fmla="*/ 24 h 63"/>
                    <a:gd name="T54" fmla="*/ 2 w 65"/>
                    <a:gd name="T55" fmla="*/ 20 h 63"/>
                    <a:gd name="T56" fmla="*/ 6 w 65"/>
                    <a:gd name="T57" fmla="*/ 14 h 63"/>
                    <a:gd name="T58" fmla="*/ 10 w 65"/>
                    <a:gd name="T59" fmla="*/ 8 h 63"/>
                    <a:gd name="T60" fmla="*/ 14 w 65"/>
                    <a:gd name="T61" fmla="*/ 4 h 63"/>
                    <a:gd name="T62" fmla="*/ 20 w 65"/>
                    <a:gd name="T63" fmla="*/ 2 h 63"/>
                    <a:gd name="T64" fmla="*/ 26 w 65"/>
                    <a:gd name="T65" fmla="*/ 0 h 63"/>
                    <a:gd name="T66" fmla="*/ 32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4"/>
                      </a:lnTo>
                      <a:lnTo>
                        <a:pt x="65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7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3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7" name="Freeform 130"/>
                <p:cNvSpPr>
                  <a:spLocks/>
                </p:cNvSpPr>
                <p:nvPr/>
              </p:nvSpPr>
              <p:spPr bwMode="auto">
                <a:xfrm>
                  <a:off x="3262" y="1713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26 w 65"/>
                    <a:gd name="T3" fmla="*/ 65 h 65"/>
                    <a:gd name="T4" fmla="*/ 20 w 65"/>
                    <a:gd name="T5" fmla="*/ 63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4 w 65"/>
                    <a:gd name="T13" fmla="*/ 45 h 65"/>
                    <a:gd name="T14" fmla="*/ 2 w 65"/>
                    <a:gd name="T15" fmla="*/ 39 h 65"/>
                    <a:gd name="T16" fmla="*/ 0 w 65"/>
                    <a:gd name="T17" fmla="*/ 33 h 65"/>
                    <a:gd name="T18" fmla="*/ 2 w 65"/>
                    <a:gd name="T19" fmla="*/ 25 h 65"/>
                    <a:gd name="T20" fmla="*/ 4 w 65"/>
                    <a:gd name="T21" fmla="*/ 20 h 65"/>
                    <a:gd name="T22" fmla="*/ 6 w 65"/>
                    <a:gd name="T23" fmla="*/ 14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4 h 65"/>
                    <a:gd name="T30" fmla="*/ 26 w 65"/>
                    <a:gd name="T31" fmla="*/ 2 h 65"/>
                    <a:gd name="T32" fmla="*/ 33 w 65"/>
                    <a:gd name="T33" fmla="*/ 0 h 65"/>
                    <a:gd name="T34" fmla="*/ 39 w 65"/>
                    <a:gd name="T35" fmla="*/ 2 h 65"/>
                    <a:gd name="T36" fmla="*/ 45 w 65"/>
                    <a:gd name="T37" fmla="*/ 4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4 h 65"/>
                    <a:gd name="T44" fmla="*/ 63 w 65"/>
                    <a:gd name="T45" fmla="*/ 20 h 65"/>
                    <a:gd name="T46" fmla="*/ 65 w 65"/>
                    <a:gd name="T47" fmla="*/ 25 h 65"/>
                    <a:gd name="T48" fmla="*/ 65 w 65"/>
                    <a:gd name="T49" fmla="*/ 33 h 65"/>
                    <a:gd name="T50" fmla="*/ 65 w 65"/>
                    <a:gd name="T51" fmla="*/ 39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3 h 65"/>
                    <a:gd name="T62" fmla="*/ 39 w 65"/>
                    <a:gd name="T63" fmla="*/ 65 h 65"/>
                    <a:gd name="T64" fmla="*/ 33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65"/>
                      </a:move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8" name="Freeform 131"/>
                <p:cNvSpPr>
                  <a:spLocks/>
                </p:cNvSpPr>
                <p:nvPr/>
              </p:nvSpPr>
              <p:spPr bwMode="auto">
                <a:xfrm>
                  <a:off x="3262" y="1713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33 w 65"/>
                    <a:gd name="T3" fmla="*/ 65 h 65"/>
                    <a:gd name="T4" fmla="*/ 26 w 65"/>
                    <a:gd name="T5" fmla="*/ 65 h 65"/>
                    <a:gd name="T6" fmla="*/ 20 w 65"/>
                    <a:gd name="T7" fmla="*/ 63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4 w 65"/>
                    <a:gd name="T15" fmla="*/ 45 h 65"/>
                    <a:gd name="T16" fmla="*/ 2 w 65"/>
                    <a:gd name="T17" fmla="*/ 39 h 65"/>
                    <a:gd name="T18" fmla="*/ 0 w 65"/>
                    <a:gd name="T19" fmla="*/ 33 h 65"/>
                    <a:gd name="T20" fmla="*/ 2 w 65"/>
                    <a:gd name="T21" fmla="*/ 25 h 65"/>
                    <a:gd name="T22" fmla="*/ 4 w 65"/>
                    <a:gd name="T23" fmla="*/ 20 h 65"/>
                    <a:gd name="T24" fmla="*/ 6 w 65"/>
                    <a:gd name="T25" fmla="*/ 14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4 h 65"/>
                    <a:gd name="T32" fmla="*/ 26 w 65"/>
                    <a:gd name="T33" fmla="*/ 2 h 65"/>
                    <a:gd name="T34" fmla="*/ 33 w 65"/>
                    <a:gd name="T35" fmla="*/ 0 h 65"/>
                    <a:gd name="T36" fmla="*/ 39 w 65"/>
                    <a:gd name="T37" fmla="*/ 2 h 65"/>
                    <a:gd name="T38" fmla="*/ 45 w 65"/>
                    <a:gd name="T39" fmla="*/ 4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4 h 65"/>
                    <a:gd name="T46" fmla="*/ 63 w 65"/>
                    <a:gd name="T47" fmla="*/ 20 h 65"/>
                    <a:gd name="T48" fmla="*/ 65 w 65"/>
                    <a:gd name="T49" fmla="*/ 25 h 65"/>
                    <a:gd name="T50" fmla="*/ 65 w 65"/>
                    <a:gd name="T51" fmla="*/ 33 h 65"/>
                    <a:gd name="T52" fmla="*/ 65 w 65"/>
                    <a:gd name="T53" fmla="*/ 39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3 h 65"/>
                    <a:gd name="T64" fmla="*/ 39 w 65"/>
                    <a:gd name="T65" fmla="*/ 65 h 65"/>
                    <a:gd name="T66" fmla="*/ 33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65"/>
                      </a:moveTo>
                      <a:lnTo>
                        <a:pt x="33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59" name="Freeform 132"/>
                <p:cNvSpPr>
                  <a:spLocks/>
                </p:cNvSpPr>
                <p:nvPr/>
              </p:nvSpPr>
              <p:spPr bwMode="auto">
                <a:xfrm>
                  <a:off x="3313" y="1701"/>
                  <a:ext cx="63" cy="65"/>
                </a:xfrm>
                <a:custGeom>
                  <a:avLst/>
                  <a:gdLst>
                    <a:gd name="T0" fmla="*/ 32 w 63"/>
                    <a:gd name="T1" fmla="*/ 65 h 65"/>
                    <a:gd name="T2" fmla="*/ 26 w 63"/>
                    <a:gd name="T3" fmla="*/ 65 h 65"/>
                    <a:gd name="T4" fmla="*/ 20 w 63"/>
                    <a:gd name="T5" fmla="*/ 63 h 65"/>
                    <a:gd name="T6" fmla="*/ 14 w 63"/>
                    <a:gd name="T7" fmla="*/ 59 h 65"/>
                    <a:gd name="T8" fmla="*/ 8 w 63"/>
                    <a:gd name="T9" fmla="*/ 55 h 65"/>
                    <a:gd name="T10" fmla="*/ 4 w 63"/>
                    <a:gd name="T11" fmla="*/ 51 h 65"/>
                    <a:gd name="T12" fmla="*/ 2 w 63"/>
                    <a:gd name="T13" fmla="*/ 45 h 65"/>
                    <a:gd name="T14" fmla="*/ 0 w 63"/>
                    <a:gd name="T15" fmla="*/ 39 h 65"/>
                    <a:gd name="T16" fmla="*/ 0 w 63"/>
                    <a:gd name="T17" fmla="*/ 34 h 65"/>
                    <a:gd name="T18" fmla="*/ 0 w 63"/>
                    <a:gd name="T19" fmla="*/ 26 h 65"/>
                    <a:gd name="T20" fmla="*/ 2 w 63"/>
                    <a:gd name="T21" fmla="*/ 20 h 65"/>
                    <a:gd name="T22" fmla="*/ 4 w 63"/>
                    <a:gd name="T23" fmla="*/ 14 h 65"/>
                    <a:gd name="T24" fmla="*/ 8 w 63"/>
                    <a:gd name="T25" fmla="*/ 10 h 65"/>
                    <a:gd name="T26" fmla="*/ 14 w 63"/>
                    <a:gd name="T27" fmla="*/ 6 h 65"/>
                    <a:gd name="T28" fmla="*/ 20 w 63"/>
                    <a:gd name="T29" fmla="*/ 2 h 65"/>
                    <a:gd name="T30" fmla="*/ 26 w 63"/>
                    <a:gd name="T31" fmla="*/ 0 h 65"/>
                    <a:gd name="T32" fmla="*/ 32 w 63"/>
                    <a:gd name="T33" fmla="*/ 0 h 65"/>
                    <a:gd name="T34" fmla="*/ 38 w 63"/>
                    <a:gd name="T35" fmla="*/ 0 h 65"/>
                    <a:gd name="T36" fmla="*/ 43 w 63"/>
                    <a:gd name="T37" fmla="*/ 2 h 65"/>
                    <a:gd name="T38" fmla="*/ 49 w 63"/>
                    <a:gd name="T39" fmla="*/ 6 h 65"/>
                    <a:gd name="T40" fmla="*/ 53 w 63"/>
                    <a:gd name="T41" fmla="*/ 10 h 65"/>
                    <a:gd name="T42" fmla="*/ 59 w 63"/>
                    <a:gd name="T43" fmla="*/ 14 h 65"/>
                    <a:gd name="T44" fmla="*/ 61 w 63"/>
                    <a:gd name="T45" fmla="*/ 20 h 65"/>
                    <a:gd name="T46" fmla="*/ 63 w 63"/>
                    <a:gd name="T47" fmla="*/ 26 h 65"/>
                    <a:gd name="T48" fmla="*/ 63 w 63"/>
                    <a:gd name="T49" fmla="*/ 34 h 65"/>
                    <a:gd name="T50" fmla="*/ 63 w 63"/>
                    <a:gd name="T51" fmla="*/ 39 h 65"/>
                    <a:gd name="T52" fmla="*/ 61 w 63"/>
                    <a:gd name="T53" fmla="*/ 45 h 65"/>
                    <a:gd name="T54" fmla="*/ 59 w 63"/>
                    <a:gd name="T55" fmla="*/ 51 h 65"/>
                    <a:gd name="T56" fmla="*/ 53 w 63"/>
                    <a:gd name="T57" fmla="*/ 55 h 65"/>
                    <a:gd name="T58" fmla="*/ 49 w 63"/>
                    <a:gd name="T59" fmla="*/ 59 h 65"/>
                    <a:gd name="T60" fmla="*/ 43 w 63"/>
                    <a:gd name="T61" fmla="*/ 63 h 65"/>
                    <a:gd name="T62" fmla="*/ 38 w 63"/>
                    <a:gd name="T63" fmla="*/ 65 h 65"/>
                    <a:gd name="T64" fmla="*/ 32 w 63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65"/>
                      </a:move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0" name="Freeform 133"/>
                <p:cNvSpPr>
                  <a:spLocks/>
                </p:cNvSpPr>
                <p:nvPr/>
              </p:nvSpPr>
              <p:spPr bwMode="auto">
                <a:xfrm>
                  <a:off x="3313" y="1701"/>
                  <a:ext cx="63" cy="65"/>
                </a:xfrm>
                <a:custGeom>
                  <a:avLst/>
                  <a:gdLst>
                    <a:gd name="T0" fmla="*/ 32 w 63"/>
                    <a:gd name="T1" fmla="*/ 65 h 65"/>
                    <a:gd name="T2" fmla="*/ 32 w 63"/>
                    <a:gd name="T3" fmla="*/ 65 h 65"/>
                    <a:gd name="T4" fmla="*/ 26 w 63"/>
                    <a:gd name="T5" fmla="*/ 65 h 65"/>
                    <a:gd name="T6" fmla="*/ 20 w 63"/>
                    <a:gd name="T7" fmla="*/ 63 h 65"/>
                    <a:gd name="T8" fmla="*/ 14 w 63"/>
                    <a:gd name="T9" fmla="*/ 59 h 65"/>
                    <a:gd name="T10" fmla="*/ 8 w 63"/>
                    <a:gd name="T11" fmla="*/ 55 h 65"/>
                    <a:gd name="T12" fmla="*/ 4 w 63"/>
                    <a:gd name="T13" fmla="*/ 51 h 65"/>
                    <a:gd name="T14" fmla="*/ 2 w 63"/>
                    <a:gd name="T15" fmla="*/ 45 h 65"/>
                    <a:gd name="T16" fmla="*/ 0 w 63"/>
                    <a:gd name="T17" fmla="*/ 39 h 65"/>
                    <a:gd name="T18" fmla="*/ 0 w 63"/>
                    <a:gd name="T19" fmla="*/ 34 h 65"/>
                    <a:gd name="T20" fmla="*/ 0 w 63"/>
                    <a:gd name="T21" fmla="*/ 26 h 65"/>
                    <a:gd name="T22" fmla="*/ 2 w 63"/>
                    <a:gd name="T23" fmla="*/ 20 h 65"/>
                    <a:gd name="T24" fmla="*/ 4 w 63"/>
                    <a:gd name="T25" fmla="*/ 14 h 65"/>
                    <a:gd name="T26" fmla="*/ 8 w 63"/>
                    <a:gd name="T27" fmla="*/ 10 h 65"/>
                    <a:gd name="T28" fmla="*/ 14 w 63"/>
                    <a:gd name="T29" fmla="*/ 6 h 65"/>
                    <a:gd name="T30" fmla="*/ 20 w 63"/>
                    <a:gd name="T31" fmla="*/ 2 h 65"/>
                    <a:gd name="T32" fmla="*/ 26 w 63"/>
                    <a:gd name="T33" fmla="*/ 0 h 65"/>
                    <a:gd name="T34" fmla="*/ 32 w 63"/>
                    <a:gd name="T35" fmla="*/ 0 h 65"/>
                    <a:gd name="T36" fmla="*/ 38 w 63"/>
                    <a:gd name="T37" fmla="*/ 0 h 65"/>
                    <a:gd name="T38" fmla="*/ 43 w 63"/>
                    <a:gd name="T39" fmla="*/ 2 h 65"/>
                    <a:gd name="T40" fmla="*/ 49 w 63"/>
                    <a:gd name="T41" fmla="*/ 6 h 65"/>
                    <a:gd name="T42" fmla="*/ 53 w 63"/>
                    <a:gd name="T43" fmla="*/ 10 h 65"/>
                    <a:gd name="T44" fmla="*/ 59 w 63"/>
                    <a:gd name="T45" fmla="*/ 14 h 65"/>
                    <a:gd name="T46" fmla="*/ 61 w 63"/>
                    <a:gd name="T47" fmla="*/ 20 h 65"/>
                    <a:gd name="T48" fmla="*/ 63 w 63"/>
                    <a:gd name="T49" fmla="*/ 26 h 65"/>
                    <a:gd name="T50" fmla="*/ 63 w 63"/>
                    <a:gd name="T51" fmla="*/ 34 h 65"/>
                    <a:gd name="T52" fmla="*/ 63 w 63"/>
                    <a:gd name="T53" fmla="*/ 39 h 65"/>
                    <a:gd name="T54" fmla="*/ 61 w 63"/>
                    <a:gd name="T55" fmla="*/ 45 h 65"/>
                    <a:gd name="T56" fmla="*/ 59 w 63"/>
                    <a:gd name="T57" fmla="*/ 51 h 65"/>
                    <a:gd name="T58" fmla="*/ 53 w 63"/>
                    <a:gd name="T59" fmla="*/ 55 h 65"/>
                    <a:gd name="T60" fmla="*/ 49 w 63"/>
                    <a:gd name="T61" fmla="*/ 59 h 65"/>
                    <a:gd name="T62" fmla="*/ 43 w 63"/>
                    <a:gd name="T63" fmla="*/ 63 h 65"/>
                    <a:gd name="T64" fmla="*/ 38 w 63"/>
                    <a:gd name="T65" fmla="*/ 65 h 65"/>
                    <a:gd name="T66" fmla="*/ 32 w 63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65"/>
                      </a:move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1" name="Freeform 134"/>
                <p:cNvSpPr>
                  <a:spLocks/>
                </p:cNvSpPr>
                <p:nvPr/>
              </p:nvSpPr>
              <p:spPr bwMode="auto">
                <a:xfrm>
                  <a:off x="3358" y="1656"/>
                  <a:ext cx="65" cy="65"/>
                </a:xfrm>
                <a:custGeom>
                  <a:avLst/>
                  <a:gdLst>
                    <a:gd name="T0" fmla="*/ 32 w 65"/>
                    <a:gd name="T1" fmla="*/ 65 h 65"/>
                    <a:gd name="T2" fmla="*/ 26 w 65"/>
                    <a:gd name="T3" fmla="*/ 63 h 65"/>
                    <a:gd name="T4" fmla="*/ 20 w 65"/>
                    <a:gd name="T5" fmla="*/ 61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49 h 65"/>
                    <a:gd name="T12" fmla="*/ 2 w 65"/>
                    <a:gd name="T13" fmla="*/ 43 h 65"/>
                    <a:gd name="T14" fmla="*/ 2 w 65"/>
                    <a:gd name="T15" fmla="*/ 39 h 65"/>
                    <a:gd name="T16" fmla="*/ 0 w 65"/>
                    <a:gd name="T17" fmla="*/ 31 h 65"/>
                    <a:gd name="T18" fmla="*/ 2 w 65"/>
                    <a:gd name="T19" fmla="*/ 25 h 65"/>
                    <a:gd name="T20" fmla="*/ 2 w 65"/>
                    <a:gd name="T21" fmla="*/ 19 h 65"/>
                    <a:gd name="T22" fmla="*/ 6 w 65"/>
                    <a:gd name="T23" fmla="*/ 14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2 h 65"/>
                    <a:gd name="T30" fmla="*/ 26 w 65"/>
                    <a:gd name="T31" fmla="*/ 0 h 65"/>
                    <a:gd name="T32" fmla="*/ 32 w 65"/>
                    <a:gd name="T33" fmla="*/ 0 h 65"/>
                    <a:gd name="T34" fmla="*/ 40 w 65"/>
                    <a:gd name="T35" fmla="*/ 0 h 65"/>
                    <a:gd name="T36" fmla="*/ 46 w 65"/>
                    <a:gd name="T37" fmla="*/ 2 h 65"/>
                    <a:gd name="T38" fmla="*/ 52 w 65"/>
                    <a:gd name="T39" fmla="*/ 6 h 65"/>
                    <a:gd name="T40" fmla="*/ 56 w 65"/>
                    <a:gd name="T41" fmla="*/ 10 h 65"/>
                    <a:gd name="T42" fmla="*/ 59 w 65"/>
                    <a:gd name="T43" fmla="*/ 14 h 65"/>
                    <a:gd name="T44" fmla="*/ 63 w 65"/>
                    <a:gd name="T45" fmla="*/ 19 h 65"/>
                    <a:gd name="T46" fmla="*/ 63 w 65"/>
                    <a:gd name="T47" fmla="*/ 25 h 65"/>
                    <a:gd name="T48" fmla="*/ 65 w 65"/>
                    <a:gd name="T49" fmla="*/ 31 h 65"/>
                    <a:gd name="T50" fmla="*/ 63 w 65"/>
                    <a:gd name="T51" fmla="*/ 39 h 65"/>
                    <a:gd name="T52" fmla="*/ 63 w 65"/>
                    <a:gd name="T53" fmla="*/ 43 h 65"/>
                    <a:gd name="T54" fmla="*/ 59 w 65"/>
                    <a:gd name="T55" fmla="*/ 49 h 65"/>
                    <a:gd name="T56" fmla="*/ 56 w 65"/>
                    <a:gd name="T57" fmla="*/ 55 h 65"/>
                    <a:gd name="T58" fmla="*/ 52 w 65"/>
                    <a:gd name="T59" fmla="*/ 59 h 65"/>
                    <a:gd name="T60" fmla="*/ 46 w 65"/>
                    <a:gd name="T61" fmla="*/ 61 h 65"/>
                    <a:gd name="T62" fmla="*/ 40 w 65"/>
                    <a:gd name="T63" fmla="*/ 63 h 65"/>
                    <a:gd name="T64" fmla="*/ 32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2" y="65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2" name="Freeform 135"/>
                <p:cNvSpPr>
                  <a:spLocks/>
                </p:cNvSpPr>
                <p:nvPr/>
              </p:nvSpPr>
              <p:spPr bwMode="auto">
                <a:xfrm>
                  <a:off x="3358" y="1656"/>
                  <a:ext cx="65" cy="65"/>
                </a:xfrm>
                <a:custGeom>
                  <a:avLst/>
                  <a:gdLst>
                    <a:gd name="T0" fmla="*/ 32 w 65"/>
                    <a:gd name="T1" fmla="*/ 65 h 65"/>
                    <a:gd name="T2" fmla="*/ 32 w 65"/>
                    <a:gd name="T3" fmla="*/ 65 h 65"/>
                    <a:gd name="T4" fmla="*/ 26 w 65"/>
                    <a:gd name="T5" fmla="*/ 63 h 65"/>
                    <a:gd name="T6" fmla="*/ 20 w 65"/>
                    <a:gd name="T7" fmla="*/ 61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49 h 65"/>
                    <a:gd name="T14" fmla="*/ 2 w 65"/>
                    <a:gd name="T15" fmla="*/ 43 h 65"/>
                    <a:gd name="T16" fmla="*/ 2 w 65"/>
                    <a:gd name="T17" fmla="*/ 39 h 65"/>
                    <a:gd name="T18" fmla="*/ 0 w 65"/>
                    <a:gd name="T19" fmla="*/ 31 h 65"/>
                    <a:gd name="T20" fmla="*/ 2 w 65"/>
                    <a:gd name="T21" fmla="*/ 25 h 65"/>
                    <a:gd name="T22" fmla="*/ 2 w 65"/>
                    <a:gd name="T23" fmla="*/ 19 h 65"/>
                    <a:gd name="T24" fmla="*/ 6 w 65"/>
                    <a:gd name="T25" fmla="*/ 14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2 h 65"/>
                    <a:gd name="T32" fmla="*/ 26 w 65"/>
                    <a:gd name="T33" fmla="*/ 0 h 65"/>
                    <a:gd name="T34" fmla="*/ 32 w 65"/>
                    <a:gd name="T35" fmla="*/ 0 h 65"/>
                    <a:gd name="T36" fmla="*/ 40 w 65"/>
                    <a:gd name="T37" fmla="*/ 0 h 65"/>
                    <a:gd name="T38" fmla="*/ 46 w 65"/>
                    <a:gd name="T39" fmla="*/ 2 h 65"/>
                    <a:gd name="T40" fmla="*/ 52 w 65"/>
                    <a:gd name="T41" fmla="*/ 6 h 65"/>
                    <a:gd name="T42" fmla="*/ 56 w 65"/>
                    <a:gd name="T43" fmla="*/ 10 h 65"/>
                    <a:gd name="T44" fmla="*/ 59 w 65"/>
                    <a:gd name="T45" fmla="*/ 14 h 65"/>
                    <a:gd name="T46" fmla="*/ 63 w 65"/>
                    <a:gd name="T47" fmla="*/ 19 h 65"/>
                    <a:gd name="T48" fmla="*/ 63 w 65"/>
                    <a:gd name="T49" fmla="*/ 25 h 65"/>
                    <a:gd name="T50" fmla="*/ 65 w 65"/>
                    <a:gd name="T51" fmla="*/ 31 h 65"/>
                    <a:gd name="T52" fmla="*/ 63 w 65"/>
                    <a:gd name="T53" fmla="*/ 39 h 65"/>
                    <a:gd name="T54" fmla="*/ 63 w 65"/>
                    <a:gd name="T55" fmla="*/ 43 h 65"/>
                    <a:gd name="T56" fmla="*/ 59 w 65"/>
                    <a:gd name="T57" fmla="*/ 49 h 65"/>
                    <a:gd name="T58" fmla="*/ 56 w 65"/>
                    <a:gd name="T59" fmla="*/ 55 h 65"/>
                    <a:gd name="T60" fmla="*/ 52 w 65"/>
                    <a:gd name="T61" fmla="*/ 59 h 65"/>
                    <a:gd name="T62" fmla="*/ 46 w 65"/>
                    <a:gd name="T63" fmla="*/ 61 h 65"/>
                    <a:gd name="T64" fmla="*/ 40 w 65"/>
                    <a:gd name="T65" fmla="*/ 63 h 65"/>
                    <a:gd name="T66" fmla="*/ 32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2" y="65"/>
                      </a:move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3" name="Freeform 136"/>
                <p:cNvSpPr>
                  <a:spLocks/>
                </p:cNvSpPr>
                <p:nvPr/>
              </p:nvSpPr>
              <p:spPr bwMode="auto">
                <a:xfrm>
                  <a:off x="3286" y="1656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5 w 65"/>
                    <a:gd name="T3" fmla="*/ 65 h 65"/>
                    <a:gd name="T4" fmla="*/ 19 w 65"/>
                    <a:gd name="T5" fmla="*/ 63 h 65"/>
                    <a:gd name="T6" fmla="*/ 13 w 65"/>
                    <a:gd name="T7" fmla="*/ 59 h 65"/>
                    <a:gd name="T8" fmla="*/ 9 w 65"/>
                    <a:gd name="T9" fmla="*/ 55 h 65"/>
                    <a:gd name="T10" fmla="*/ 5 w 65"/>
                    <a:gd name="T11" fmla="*/ 51 h 65"/>
                    <a:gd name="T12" fmla="*/ 2 w 65"/>
                    <a:gd name="T13" fmla="*/ 45 h 65"/>
                    <a:gd name="T14" fmla="*/ 0 w 65"/>
                    <a:gd name="T15" fmla="*/ 39 h 65"/>
                    <a:gd name="T16" fmla="*/ 0 w 65"/>
                    <a:gd name="T17" fmla="*/ 33 h 65"/>
                    <a:gd name="T18" fmla="*/ 0 w 65"/>
                    <a:gd name="T19" fmla="*/ 27 h 65"/>
                    <a:gd name="T20" fmla="*/ 2 w 65"/>
                    <a:gd name="T21" fmla="*/ 21 h 65"/>
                    <a:gd name="T22" fmla="*/ 5 w 65"/>
                    <a:gd name="T23" fmla="*/ 15 h 65"/>
                    <a:gd name="T24" fmla="*/ 9 w 65"/>
                    <a:gd name="T25" fmla="*/ 10 h 65"/>
                    <a:gd name="T26" fmla="*/ 13 w 65"/>
                    <a:gd name="T27" fmla="*/ 6 h 65"/>
                    <a:gd name="T28" fmla="*/ 19 w 65"/>
                    <a:gd name="T29" fmla="*/ 4 h 65"/>
                    <a:gd name="T30" fmla="*/ 25 w 65"/>
                    <a:gd name="T31" fmla="*/ 2 h 65"/>
                    <a:gd name="T32" fmla="*/ 31 w 65"/>
                    <a:gd name="T33" fmla="*/ 0 h 65"/>
                    <a:gd name="T34" fmla="*/ 37 w 65"/>
                    <a:gd name="T35" fmla="*/ 2 h 65"/>
                    <a:gd name="T36" fmla="*/ 45 w 65"/>
                    <a:gd name="T37" fmla="*/ 4 h 65"/>
                    <a:gd name="T38" fmla="*/ 49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5 h 65"/>
                    <a:gd name="T44" fmla="*/ 61 w 65"/>
                    <a:gd name="T45" fmla="*/ 21 h 65"/>
                    <a:gd name="T46" fmla="*/ 63 w 65"/>
                    <a:gd name="T47" fmla="*/ 27 h 65"/>
                    <a:gd name="T48" fmla="*/ 65 w 65"/>
                    <a:gd name="T49" fmla="*/ 33 h 65"/>
                    <a:gd name="T50" fmla="*/ 63 w 65"/>
                    <a:gd name="T51" fmla="*/ 39 h 65"/>
                    <a:gd name="T52" fmla="*/ 61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49 w 65"/>
                    <a:gd name="T59" fmla="*/ 59 h 65"/>
                    <a:gd name="T60" fmla="*/ 45 w 65"/>
                    <a:gd name="T61" fmla="*/ 63 h 65"/>
                    <a:gd name="T62" fmla="*/ 37 w 65"/>
                    <a:gd name="T63" fmla="*/ 65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7"/>
                      </a:lnTo>
                      <a:lnTo>
                        <a:pt x="2" y="21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5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5"/>
                      </a:lnTo>
                      <a:lnTo>
                        <a:pt x="61" y="21"/>
                      </a:lnTo>
                      <a:lnTo>
                        <a:pt x="63" y="27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4" name="Freeform 137"/>
                <p:cNvSpPr>
                  <a:spLocks/>
                </p:cNvSpPr>
                <p:nvPr/>
              </p:nvSpPr>
              <p:spPr bwMode="auto">
                <a:xfrm>
                  <a:off x="3286" y="1656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5 w 65"/>
                    <a:gd name="T5" fmla="*/ 65 h 65"/>
                    <a:gd name="T6" fmla="*/ 19 w 65"/>
                    <a:gd name="T7" fmla="*/ 63 h 65"/>
                    <a:gd name="T8" fmla="*/ 13 w 65"/>
                    <a:gd name="T9" fmla="*/ 59 h 65"/>
                    <a:gd name="T10" fmla="*/ 9 w 65"/>
                    <a:gd name="T11" fmla="*/ 55 h 65"/>
                    <a:gd name="T12" fmla="*/ 5 w 65"/>
                    <a:gd name="T13" fmla="*/ 51 h 65"/>
                    <a:gd name="T14" fmla="*/ 2 w 65"/>
                    <a:gd name="T15" fmla="*/ 45 h 65"/>
                    <a:gd name="T16" fmla="*/ 0 w 65"/>
                    <a:gd name="T17" fmla="*/ 39 h 65"/>
                    <a:gd name="T18" fmla="*/ 0 w 65"/>
                    <a:gd name="T19" fmla="*/ 33 h 65"/>
                    <a:gd name="T20" fmla="*/ 0 w 65"/>
                    <a:gd name="T21" fmla="*/ 27 h 65"/>
                    <a:gd name="T22" fmla="*/ 2 w 65"/>
                    <a:gd name="T23" fmla="*/ 21 h 65"/>
                    <a:gd name="T24" fmla="*/ 5 w 65"/>
                    <a:gd name="T25" fmla="*/ 15 h 65"/>
                    <a:gd name="T26" fmla="*/ 9 w 65"/>
                    <a:gd name="T27" fmla="*/ 10 h 65"/>
                    <a:gd name="T28" fmla="*/ 13 w 65"/>
                    <a:gd name="T29" fmla="*/ 6 h 65"/>
                    <a:gd name="T30" fmla="*/ 19 w 65"/>
                    <a:gd name="T31" fmla="*/ 4 h 65"/>
                    <a:gd name="T32" fmla="*/ 25 w 65"/>
                    <a:gd name="T33" fmla="*/ 2 h 65"/>
                    <a:gd name="T34" fmla="*/ 31 w 65"/>
                    <a:gd name="T35" fmla="*/ 0 h 65"/>
                    <a:gd name="T36" fmla="*/ 37 w 65"/>
                    <a:gd name="T37" fmla="*/ 2 h 65"/>
                    <a:gd name="T38" fmla="*/ 45 w 65"/>
                    <a:gd name="T39" fmla="*/ 4 h 65"/>
                    <a:gd name="T40" fmla="*/ 49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5 h 65"/>
                    <a:gd name="T46" fmla="*/ 61 w 65"/>
                    <a:gd name="T47" fmla="*/ 21 h 65"/>
                    <a:gd name="T48" fmla="*/ 63 w 65"/>
                    <a:gd name="T49" fmla="*/ 27 h 65"/>
                    <a:gd name="T50" fmla="*/ 65 w 65"/>
                    <a:gd name="T51" fmla="*/ 33 h 65"/>
                    <a:gd name="T52" fmla="*/ 63 w 65"/>
                    <a:gd name="T53" fmla="*/ 39 h 65"/>
                    <a:gd name="T54" fmla="*/ 61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49 w 65"/>
                    <a:gd name="T61" fmla="*/ 59 h 65"/>
                    <a:gd name="T62" fmla="*/ 45 w 65"/>
                    <a:gd name="T63" fmla="*/ 63 h 65"/>
                    <a:gd name="T64" fmla="*/ 37 w 65"/>
                    <a:gd name="T65" fmla="*/ 65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7"/>
                      </a:lnTo>
                      <a:lnTo>
                        <a:pt x="2" y="21"/>
                      </a:lnTo>
                      <a:lnTo>
                        <a:pt x="5" y="15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5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5"/>
                      </a:lnTo>
                      <a:lnTo>
                        <a:pt x="61" y="21"/>
                      </a:lnTo>
                      <a:lnTo>
                        <a:pt x="63" y="27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5" name="Freeform 138"/>
                <p:cNvSpPr>
                  <a:spLocks/>
                </p:cNvSpPr>
                <p:nvPr/>
              </p:nvSpPr>
              <p:spPr bwMode="auto">
                <a:xfrm>
                  <a:off x="3291" y="1603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8 w 63"/>
                    <a:gd name="T3" fmla="*/ 2 h 65"/>
                    <a:gd name="T4" fmla="*/ 44 w 63"/>
                    <a:gd name="T5" fmla="*/ 4 h 65"/>
                    <a:gd name="T6" fmla="*/ 50 w 63"/>
                    <a:gd name="T7" fmla="*/ 5 h 65"/>
                    <a:gd name="T8" fmla="*/ 54 w 63"/>
                    <a:gd name="T9" fmla="*/ 9 h 65"/>
                    <a:gd name="T10" fmla="*/ 58 w 63"/>
                    <a:gd name="T11" fmla="*/ 13 h 65"/>
                    <a:gd name="T12" fmla="*/ 61 w 63"/>
                    <a:gd name="T13" fmla="*/ 19 h 65"/>
                    <a:gd name="T14" fmla="*/ 63 w 63"/>
                    <a:gd name="T15" fmla="*/ 25 h 65"/>
                    <a:gd name="T16" fmla="*/ 63 w 63"/>
                    <a:gd name="T17" fmla="*/ 33 h 65"/>
                    <a:gd name="T18" fmla="*/ 63 w 63"/>
                    <a:gd name="T19" fmla="*/ 39 h 65"/>
                    <a:gd name="T20" fmla="*/ 61 w 63"/>
                    <a:gd name="T21" fmla="*/ 45 h 65"/>
                    <a:gd name="T22" fmla="*/ 58 w 63"/>
                    <a:gd name="T23" fmla="*/ 51 h 65"/>
                    <a:gd name="T24" fmla="*/ 54 w 63"/>
                    <a:gd name="T25" fmla="*/ 55 h 65"/>
                    <a:gd name="T26" fmla="*/ 50 w 63"/>
                    <a:gd name="T27" fmla="*/ 59 h 65"/>
                    <a:gd name="T28" fmla="*/ 44 w 63"/>
                    <a:gd name="T29" fmla="*/ 63 h 65"/>
                    <a:gd name="T30" fmla="*/ 38 w 63"/>
                    <a:gd name="T31" fmla="*/ 65 h 65"/>
                    <a:gd name="T32" fmla="*/ 32 w 63"/>
                    <a:gd name="T33" fmla="*/ 65 h 65"/>
                    <a:gd name="T34" fmla="*/ 24 w 63"/>
                    <a:gd name="T35" fmla="*/ 65 h 65"/>
                    <a:gd name="T36" fmla="*/ 18 w 63"/>
                    <a:gd name="T37" fmla="*/ 63 h 65"/>
                    <a:gd name="T38" fmla="*/ 14 w 63"/>
                    <a:gd name="T39" fmla="*/ 59 h 65"/>
                    <a:gd name="T40" fmla="*/ 8 w 63"/>
                    <a:gd name="T41" fmla="*/ 55 h 65"/>
                    <a:gd name="T42" fmla="*/ 4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39 h 65"/>
                    <a:gd name="T48" fmla="*/ 0 w 63"/>
                    <a:gd name="T49" fmla="*/ 33 h 65"/>
                    <a:gd name="T50" fmla="*/ 0 w 63"/>
                    <a:gd name="T51" fmla="*/ 25 h 65"/>
                    <a:gd name="T52" fmla="*/ 2 w 63"/>
                    <a:gd name="T53" fmla="*/ 19 h 65"/>
                    <a:gd name="T54" fmla="*/ 4 w 63"/>
                    <a:gd name="T55" fmla="*/ 13 h 65"/>
                    <a:gd name="T56" fmla="*/ 8 w 63"/>
                    <a:gd name="T57" fmla="*/ 9 h 65"/>
                    <a:gd name="T58" fmla="*/ 14 w 63"/>
                    <a:gd name="T59" fmla="*/ 5 h 65"/>
                    <a:gd name="T60" fmla="*/ 18 w 63"/>
                    <a:gd name="T61" fmla="*/ 4 h 65"/>
                    <a:gd name="T62" fmla="*/ 24 w 63"/>
                    <a:gd name="T63" fmla="*/ 2 h 65"/>
                    <a:gd name="T64" fmla="*/ 32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0"/>
                      </a:moveTo>
                      <a:lnTo>
                        <a:pt x="38" y="2"/>
                      </a:lnTo>
                      <a:lnTo>
                        <a:pt x="44" y="4"/>
                      </a:lnTo>
                      <a:lnTo>
                        <a:pt x="50" y="5"/>
                      </a:lnTo>
                      <a:lnTo>
                        <a:pt x="54" y="9"/>
                      </a:lnTo>
                      <a:lnTo>
                        <a:pt x="58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8" y="51"/>
                      </a:lnTo>
                      <a:lnTo>
                        <a:pt x="54" y="55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4" y="65"/>
                      </a:lnTo>
                      <a:lnTo>
                        <a:pt x="18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8" y="9"/>
                      </a:lnTo>
                      <a:lnTo>
                        <a:pt x="14" y="5"/>
                      </a:lnTo>
                      <a:lnTo>
                        <a:pt x="18" y="4"/>
                      </a:lnTo>
                      <a:lnTo>
                        <a:pt x="24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6" name="Freeform 139"/>
                <p:cNvSpPr>
                  <a:spLocks/>
                </p:cNvSpPr>
                <p:nvPr/>
              </p:nvSpPr>
              <p:spPr bwMode="auto">
                <a:xfrm>
                  <a:off x="3291" y="1603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2 w 63"/>
                    <a:gd name="T3" fmla="*/ 0 h 65"/>
                    <a:gd name="T4" fmla="*/ 38 w 63"/>
                    <a:gd name="T5" fmla="*/ 2 h 65"/>
                    <a:gd name="T6" fmla="*/ 44 w 63"/>
                    <a:gd name="T7" fmla="*/ 4 h 65"/>
                    <a:gd name="T8" fmla="*/ 50 w 63"/>
                    <a:gd name="T9" fmla="*/ 5 h 65"/>
                    <a:gd name="T10" fmla="*/ 54 w 63"/>
                    <a:gd name="T11" fmla="*/ 9 h 65"/>
                    <a:gd name="T12" fmla="*/ 58 w 63"/>
                    <a:gd name="T13" fmla="*/ 13 h 65"/>
                    <a:gd name="T14" fmla="*/ 61 w 63"/>
                    <a:gd name="T15" fmla="*/ 19 h 65"/>
                    <a:gd name="T16" fmla="*/ 63 w 63"/>
                    <a:gd name="T17" fmla="*/ 25 h 65"/>
                    <a:gd name="T18" fmla="*/ 63 w 63"/>
                    <a:gd name="T19" fmla="*/ 33 h 65"/>
                    <a:gd name="T20" fmla="*/ 63 w 63"/>
                    <a:gd name="T21" fmla="*/ 39 h 65"/>
                    <a:gd name="T22" fmla="*/ 61 w 63"/>
                    <a:gd name="T23" fmla="*/ 45 h 65"/>
                    <a:gd name="T24" fmla="*/ 58 w 63"/>
                    <a:gd name="T25" fmla="*/ 51 h 65"/>
                    <a:gd name="T26" fmla="*/ 54 w 63"/>
                    <a:gd name="T27" fmla="*/ 55 h 65"/>
                    <a:gd name="T28" fmla="*/ 50 w 63"/>
                    <a:gd name="T29" fmla="*/ 59 h 65"/>
                    <a:gd name="T30" fmla="*/ 44 w 63"/>
                    <a:gd name="T31" fmla="*/ 63 h 65"/>
                    <a:gd name="T32" fmla="*/ 38 w 63"/>
                    <a:gd name="T33" fmla="*/ 65 h 65"/>
                    <a:gd name="T34" fmla="*/ 32 w 63"/>
                    <a:gd name="T35" fmla="*/ 65 h 65"/>
                    <a:gd name="T36" fmla="*/ 24 w 63"/>
                    <a:gd name="T37" fmla="*/ 65 h 65"/>
                    <a:gd name="T38" fmla="*/ 18 w 63"/>
                    <a:gd name="T39" fmla="*/ 63 h 65"/>
                    <a:gd name="T40" fmla="*/ 14 w 63"/>
                    <a:gd name="T41" fmla="*/ 59 h 65"/>
                    <a:gd name="T42" fmla="*/ 8 w 63"/>
                    <a:gd name="T43" fmla="*/ 55 h 65"/>
                    <a:gd name="T44" fmla="*/ 4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39 h 65"/>
                    <a:gd name="T50" fmla="*/ 0 w 63"/>
                    <a:gd name="T51" fmla="*/ 33 h 65"/>
                    <a:gd name="T52" fmla="*/ 0 w 63"/>
                    <a:gd name="T53" fmla="*/ 25 h 65"/>
                    <a:gd name="T54" fmla="*/ 2 w 63"/>
                    <a:gd name="T55" fmla="*/ 19 h 65"/>
                    <a:gd name="T56" fmla="*/ 4 w 63"/>
                    <a:gd name="T57" fmla="*/ 13 h 65"/>
                    <a:gd name="T58" fmla="*/ 8 w 63"/>
                    <a:gd name="T59" fmla="*/ 9 h 65"/>
                    <a:gd name="T60" fmla="*/ 14 w 63"/>
                    <a:gd name="T61" fmla="*/ 5 h 65"/>
                    <a:gd name="T62" fmla="*/ 18 w 63"/>
                    <a:gd name="T63" fmla="*/ 4 h 65"/>
                    <a:gd name="T64" fmla="*/ 24 w 63"/>
                    <a:gd name="T65" fmla="*/ 2 h 65"/>
                    <a:gd name="T66" fmla="*/ 32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8" y="2"/>
                      </a:lnTo>
                      <a:lnTo>
                        <a:pt x="44" y="4"/>
                      </a:lnTo>
                      <a:lnTo>
                        <a:pt x="50" y="5"/>
                      </a:lnTo>
                      <a:lnTo>
                        <a:pt x="54" y="9"/>
                      </a:lnTo>
                      <a:lnTo>
                        <a:pt x="58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8" y="51"/>
                      </a:lnTo>
                      <a:lnTo>
                        <a:pt x="54" y="55"/>
                      </a:lnTo>
                      <a:lnTo>
                        <a:pt x="50" y="59"/>
                      </a:lnTo>
                      <a:lnTo>
                        <a:pt x="44" y="63"/>
                      </a:lnTo>
                      <a:lnTo>
                        <a:pt x="38" y="65"/>
                      </a:lnTo>
                      <a:lnTo>
                        <a:pt x="32" y="65"/>
                      </a:lnTo>
                      <a:lnTo>
                        <a:pt x="24" y="65"/>
                      </a:lnTo>
                      <a:lnTo>
                        <a:pt x="18" y="63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8" y="9"/>
                      </a:lnTo>
                      <a:lnTo>
                        <a:pt x="14" y="5"/>
                      </a:lnTo>
                      <a:lnTo>
                        <a:pt x="18" y="4"/>
                      </a:lnTo>
                      <a:lnTo>
                        <a:pt x="24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7" name="Freeform 140"/>
                <p:cNvSpPr>
                  <a:spLocks/>
                </p:cNvSpPr>
                <p:nvPr/>
              </p:nvSpPr>
              <p:spPr bwMode="auto">
                <a:xfrm>
                  <a:off x="3447" y="1658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3 w 65"/>
                    <a:gd name="T3" fmla="*/ 39 h 65"/>
                    <a:gd name="T4" fmla="*/ 61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39 w 65"/>
                    <a:gd name="T15" fmla="*/ 65 h 65"/>
                    <a:gd name="T16" fmla="*/ 32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5 h 65"/>
                    <a:gd name="T30" fmla="*/ 0 w 65"/>
                    <a:gd name="T31" fmla="*/ 39 h 65"/>
                    <a:gd name="T32" fmla="*/ 0 w 65"/>
                    <a:gd name="T33" fmla="*/ 33 h 65"/>
                    <a:gd name="T34" fmla="*/ 0 w 65"/>
                    <a:gd name="T35" fmla="*/ 25 h 65"/>
                    <a:gd name="T36" fmla="*/ 2 w 65"/>
                    <a:gd name="T37" fmla="*/ 19 h 65"/>
                    <a:gd name="T38" fmla="*/ 6 w 65"/>
                    <a:gd name="T39" fmla="*/ 15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4 h 65"/>
                    <a:gd name="T46" fmla="*/ 26 w 65"/>
                    <a:gd name="T47" fmla="*/ 2 h 65"/>
                    <a:gd name="T48" fmla="*/ 32 w 65"/>
                    <a:gd name="T49" fmla="*/ 0 h 65"/>
                    <a:gd name="T50" fmla="*/ 39 w 65"/>
                    <a:gd name="T51" fmla="*/ 2 h 65"/>
                    <a:gd name="T52" fmla="*/ 45 w 65"/>
                    <a:gd name="T53" fmla="*/ 4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5 h 65"/>
                    <a:gd name="T60" fmla="*/ 61 w 65"/>
                    <a:gd name="T61" fmla="*/ 19 h 65"/>
                    <a:gd name="T62" fmla="*/ 63 w 65"/>
                    <a:gd name="T63" fmla="*/ 25 h 65"/>
                    <a:gd name="T64" fmla="*/ 65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3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5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8" name="Freeform 141"/>
                <p:cNvSpPr>
                  <a:spLocks/>
                </p:cNvSpPr>
                <p:nvPr/>
              </p:nvSpPr>
              <p:spPr bwMode="auto">
                <a:xfrm>
                  <a:off x="3447" y="1658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3 h 65"/>
                    <a:gd name="T4" fmla="*/ 63 w 65"/>
                    <a:gd name="T5" fmla="*/ 39 h 65"/>
                    <a:gd name="T6" fmla="*/ 61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39 w 65"/>
                    <a:gd name="T17" fmla="*/ 65 h 65"/>
                    <a:gd name="T18" fmla="*/ 32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5 h 65"/>
                    <a:gd name="T32" fmla="*/ 0 w 65"/>
                    <a:gd name="T33" fmla="*/ 39 h 65"/>
                    <a:gd name="T34" fmla="*/ 0 w 65"/>
                    <a:gd name="T35" fmla="*/ 33 h 65"/>
                    <a:gd name="T36" fmla="*/ 0 w 65"/>
                    <a:gd name="T37" fmla="*/ 25 h 65"/>
                    <a:gd name="T38" fmla="*/ 2 w 65"/>
                    <a:gd name="T39" fmla="*/ 19 h 65"/>
                    <a:gd name="T40" fmla="*/ 6 w 65"/>
                    <a:gd name="T41" fmla="*/ 15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4 h 65"/>
                    <a:gd name="T48" fmla="*/ 26 w 65"/>
                    <a:gd name="T49" fmla="*/ 2 h 65"/>
                    <a:gd name="T50" fmla="*/ 32 w 65"/>
                    <a:gd name="T51" fmla="*/ 0 h 65"/>
                    <a:gd name="T52" fmla="*/ 39 w 65"/>
                    <a:gd name="T53" fmla="*/ 2 h 65"/>
                    <a:gd name="T54" fmla="*/ 45 w 65"/>
                    <a:gd name="T55" fmla="*/ 4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5 h 65"/>
                    <a:gd name="T62" fmla="*/ 61 w 65"/>
                    <a:gd name="T63" fmla="*/ 19 h 65"/>
                    <a:gd name="T64" fmla="*/ 63 w 65"/>
                    <a:gd name="T65" fmla="*/ 25 h 65"/>
                    <a:gd name="T66" fmla="*/ 65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3"/>
                      </a:move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5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5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69" name="Freeform 142"/>
                <p:cNvSpPr>
                  <a:spLocks/>
                </p:cNvSpPr>
                <p:nvPr/>
              </p:nvSpPr>
              <p:spPr bwMode="auto">
                <a:xfrm>
                  <a:off x="3429" y="1823"/>
                  <a:ext cx="63" cy="65"/>
                </a:xfrm>
                <a:custGeom>
                  <a:avLst/>
                  <a:gdLst>
                    <a:gd name="T0" fmla="*/ 63 w 63"/>
                    <a:gd name="T1" fmla="*/ 34 h 65"/>
                    <a:gd name="T2" fmla="*/ 63 w 63"/>
                    <a:gd name="T3" fmla="*/ 39 h 65"/>
                    <a:gd name="T4" fmla="*/ 61 w 63"/>
                    <a:gd name="T5" fmla="*/ 45 h 65"/>
                    <a:gd name="T6" fmla="*/ 57 w 63"/>
                    <a:gd name="T7" fmla="*/ 51 h 65"/>
                    <a:gd name="T8" fmla="*/ 53 w 63"/>
                    <a:gd name="T9" fmla="*/ 55 h 65"/>
                    <a:gd name="T10" fmla="*/ 50 w 63"/>
                    <a:gd name="T11" fmla="*/ 59 h 65"/>
                    <a:gd name="T12" fmla="*/ 44 w 63"/>
                    <a:gd name="T13" fmla="*/ 61 h 65"/>
                    <a:gd name="T14" fmla="*/ 38 w 63"/>
                    <a:gd name="T15" fmla="*/ 63 h 65"/>
                    <a:gd name="T16" fmla="*/ 32 w 63"/>
                    <a:gd name="T17" fmla="*/ 65 h 65"/>
                    <a:gd name="T18" fmla="*/ 24 w 63"/>
                    <a:gd name="T19" fmla="*/ 63 h 65"/>
                    <a:gd name="T20" fmla="*/ 18 w 63"/>
                    <a:gd name="T21" fmla="*/ 61 h 65"/>
                    <a:gd name="T22" fmla="*/ 14 w 63"/>
                    <a:gd name="T23" fmla="*/ 59 h 65"/>
                    <a:gd name="T24" fmla="*/ 8 w 63"/>
                    <a:gd name="T25" fmla="*/ 55 h 65"/>
                    <a:gd name="T26" fmla="*/ 4 w 63"/>
                    <a:gd name="T27" fmla="*/ 51 h 65"/>
                    <a:gd name="T28" fmla="*/ 2 w 63"/>
                    <a:gd name="T29" fmla="*/ 45 h 65"/>
                    <a:gd name="T30" fmla="*/ 0 w 63"/>
                    <a:gd name="T31" fmla="*/ 39 h 65"/>
                    <a:gd name="T32" fmla="*/ 0 w 63"/>
                    <a:gd name="T33" fmla="*/ 34 h 65"/>
                    <a:gd name="T34" fmla="*/ 0 w 63"/>
                    <a:gd name="T35" fmla="*/ 26 h 65"/>
                    <a:gd name="T36" fmla="*/ 2 w 63"/>
                    <a:gd name="T37" fmla="*/ 20 h 65"/>
                    <a:gd name="T38" fmla="*/ 4 w 63"/>
                    <a:gd name="T39" fmla="*/ 14 h 65"/>
                    <a:gd name="T40" fmla="*/ 8 w 63"/>
                    <a:gd name="T41" fmla="*/ 10 h 65"/>
                    <a:gd name="T42" fmla="*/ 14 w 63"/>
                    <a:gd name="T43" fmla="*/ 6 h 65"/>
                    <a:gd name="T44" fmla="*/ 18 w 63"/>
                    <a:gd name="T45" fmla="*/ 2 h 65"/>
                    <a:gd name="T46" fmla="*/ 24 w 63"/>
                    <a:gd name="T47" fmla="*/ 0 h 65"/>
                    <a:gd name="T48" fmla="*/ 32 w 63"/>
                    <a:gd name="T49" fmla="*/ 0 h 65"/>
                    <a:gd name="T50" fmla="*/ 38 w 63"/>
                    <a:gd name="T51" fmla="*/ 0 h 65"/>
                    <a:gd name="T52" fmla="*/ 44 w 63"/>
                    <a:gd name="T53" fmla="*/ 2 h 65"/>
                    <a:gd name="T54" fmla="*/ 50 w 63"/>
                    <a:gd name="T55" fmla="*/ 6 h 65"/>
                    <a:gd name="T56" fmla="*/ 53 w 63"/>
                    <a:gd name="T57" fmla="*/ 10 h 65"/>
                    <a:gd name="T58" fmla="*/ 57 w 63"/>
                    <a:gd name="T59" fmla="*/ 14 h 65"/>
                    <a:gd name="T60" fmla="*/ 61 w 63"/>
                    <a:gd name="T61" fmla="*/ 20 h 65"/>
                    <a:gd name="T62" fmla="*/ 63 w 63"/>
                    <a:gd name="T63" fmla="*/ 26 h 65"/>
                    <a:gd name="T64" fmla="*/ 63 w 63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4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4" y="63"/>
                      </a:lnTo>
                      <a:lnTo>
                        <a:pt x="18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0" name="Freeform 143"/>
                <p:cNvSpPr>
                  <a:spLocks/>
                </p:cNvSpPr>
                <p:nvPr/>
              </p:nvSpPr>
              <p:spPr bwMode="auto">
                <a:xfrm>
                  <a:off x="3429" y="1823"/>
                  <a:ext cx="63" cy="65"/>
                </a:xfrm>
                <a:custGeom>
                  <a:avLst/>
                  <a:gdLst>
                    <a:gd name="T0" fmla="*/ 63 w 63"/>
                    <a:gd name="T1" fmla="*/ 34 h 65"/>
                    <a:gd name="T2" fmla="*/ 63 w 63"/>
                    <a:gd name="T3" fmla="*/ 34 h 65"/>
                    <a:gd name="T4" fmla="*/ 63 w 63"/>
                    <a:gd name="T5" fmla="*/ 39 h 65"/>
                    <a:gd name="T6" fmla="*/ 61 w 63"/>
                    <a:gd name="T7" fmla="*/ 45 h 65"/>
                    <a:gd name="T8" fmla="*/ 57 w 63"/>
                    <a:gd name="T9" fmla="*/ 51 h 65"/>
                    <a:gd name="T10" fmla="*/ 53 w 63"/>
                    <a:gd name="T11" fmla="*/ 55 h 65"/>
                    <a:gd name="T12" fmla="*/ 50 w 63"/>
                    <a:gd name="T13" fmla="*/ 59 h 65"/>
                    <a:gd name="T14" fmla="*/ 44 w 63"/>
                    <a:gd name="T15" fmla="*/ 61 h 65"/>
                    <a:gd name="T16" fmla="*/ 38 w 63"/>
                    <a:gd name="T17" fmla="*/ 63 h 65"/>
                    <a:gd name="T18" fmla="*/ 32 w 63"/>
                    <a:gd name="T19" fmla="*/ 65 h 65"/>
                    <a:gd name="T20" fmla="*/ 24 w 63"/>
                    <a:gd name="T21" fmla="*/ 63 h 65"/>
                    <a:gd name="T22" fmla="*/ 18 w 63"/>
                    <a:gd name="T23" fmla="*/ 61 h 65"/>
                    <a:gd name="T24" fmla="*/ 14 w 63"/>
                    <a:gd name="T25" fmla="*/ 59 h 65"/>
                    <a:gd name="T26" fmla="*/ 8 w 63"/>
                    <a:gd name="T27" fmla="*/ 55 h 65"/>
                    <a:gd name="T28" fmla="*/ 4 w 63"/>
                    <a:gd name="T29" fmla="*/ 51 h 65"/>
                    <a:gd name="T30" fmla="*/ 2 w 63"/>
                    <a:gd name="T31" fmla="*/ 45 h 65"/>
                    <a:gd name="T32" fmla="*/ 0 w 63"/>
                    <a:gd name="T33" fmla="*/ 39 h 65"/>
                    <a:gd name="T34" fmla="*/ 0 w 63"/>
                    <a:gd name="T35" fmla="*/ 34 h 65"/>
                    <a:gd name="T36" fmla="*/ 0 w 63"/>
                    <a:gd name="T37" fmla="*/ 26 h 65"/>
                    <a:gd name="T38" fmla="*/ 2 w 63"/>
                    <a:gd name="T39" fmla="*/ 20 h 65"/>
                    <a:gd name="T40" fmla="*/ 4 w 63"/>
                    <a:gd name="T41" fmla="*/ 14 h 65"/>
                    <a:gd name="T42" fmla="*/ 8 w 63"/>
                    <a:gd name="T43" fmla="*/ 10 h 65"/>
                    <a:gd name="T44" fmla="*/ 14 w 63"/>
                    <a:gd name="T45" fmla="*/ 6 h 65"/>
                    <a:gd name="T46" fmla="*/ 18 w 63"/>
                    <a:gd name="T47" fmla="*/ 2 h 65"/>
                    <a:gd name="T48" fmla="*/ 24 w 63"/>
                    <a:gd name="T49" fmla="*/ 0 h 65"/>
                    <a:gd name="T50" fmla="*/ 32 w 63"/>
                    <a:gd name="T51" fmla="*/ 0 h 65"/>
                    <a:gd name="T52" fmla="*/ 38 w 63"/>
                    <a:gd name="T53" fmla="*/ 0 h 65"/>
                    <a:gd name="T54" fmla="*/ 44 w 63"/>
                    <a:gd name="T55" fmla="*/ 2 h 65"/>
                    <a:gd name="T56" fmla="*/ 50 w 63"/>
                    <a:gd name="T57" fmla="*/ 6 h 65"/>
                    <a:gd name="T58" fmla="*/ 53 w 63"/>
                    <a:gd name="T59" fmla="*/ 10 h 65"/>
                    <a:gd name="T60" fmla="*/ 57 w 63"/>
                    <a:gd name="T61" fmla="*/ 14 h 65"/>
                    <a:gd name="T62" fmla="*/ 61 w 63"/>
                    <a:gd name="T63" fmla="*/ 20 h 65"/>
                    <a:gd name="T64" fmla="*/ 63 w 63"/>
                    <a:gd name="T65" fmla="*/ 26 h 65"/>
                    <a:gd name="T66" fmla="*/ 63 w 63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4"/>
                      </a:moveTo>
                      <a:lnTo>
                        <a:pt x="63" y="34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4" y="63"/>
                      </a:lnTo>
                      <a:lnTo>
                        <a:pt x="18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8" y="2"/>
                      </a:lnTo>
                      <a:lnTo>
                        <a:pt x="24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1" name="Freeform 144"/>
                <p:cNvSpPr>
                  <a:spLocks/>
                </p:cNvSpPr>
                <p:nvPr/>
              </p:nvSpPr>
              <p:spPr bwMode="auto">
                <a:xfrm>
                  <a:off x="3370" y="1654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2 w 65"/>
                    <a:gd name="T3" fmla="*/ 25 h 63"/>
                    <a:gd name="T4" fmla="*/ 4 w 65"/>
                    <a:gd name="T5" fmla="*/ 19 h 63"/>
                    <a:gd name="T6" fmla="*/ 6 w 65"/>
                    <a:gd name="T7" fmla="*/ 14 h 63"/>
                    <a:gd name="T8" fmla="*/ 10 w 65"/>
                    <a:gd name="T9" fmla="*/ 8 h 63"/>
                    <a:gd name="T10" fmla="*/ 14 w 65"/>
                    <a:gd name="T11" fmla="*/ 4 h 63"/>
                    <a:gd name="T12" fmla="*/ 20 w 65"/>
                    <a:gd name="T13" fmla="*/ 2 h 63"/>
                    <a:gd name="T14" fmla="*/ 26 w 65"/>
                    <a:gd name="T15" fmla="*/ 0 h 63"/>
                    <a:gd name="T16" fmla="*/ 34 w 65"/>
                    <a:gd name="T17" fmla="*/ 0 h 63"/>
                    <a:gd name="T18" fmla="*/ 40 w 65"/>
                    <a:gd name="T19" fmla="*/ 0 h 63"/>
                    <a:gd name="T20" fmla="*/ 46 w 65"/>
                    <a:gd name="T21" fmla="*/ 2 h 63"/>
                    <a:gd name="T22" fmla="*/ 51 w 65"/>
                    <a:gd name="T23" fmla="*/ 4 h 63"/>
                    <a:gd name="T24" fmla="*/ 55 w 65"/>
                    <a:gd name="T25" fmla="*/ 8 h 63"/>
                    <a:gd name="T26" fmla="*/ 59 w 65"/>
                    <a:gd name="T27" fmla="*/ 14 h 63"/>
                    <a:gd name="T28" fmla="*/ 63 w 65"/>
                    <a:gd name="T29" fmla="*/ 19 h 63"/>
                    <a:gd name="T30" fmla="*/ 65 w 65"/>
                    <a:gd name="T31" fmla="*/ 25 h 63"/>
                    <a:gd name="T32" fmla="*/ 65 w 65"/>
                    <a:gd name="T33" fmla="*/ 31 h 63"/>
                    <a:gd name="T34" fmla="*/ 65 w 65"/>
                    <a:gd name="T35" fmla="*/ 37 h 63"/>
                    <a:gd name="T36" fmla="*/ 63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5 h 63"/>
                    <a:gd name="T42" fmla="*/ 51 w 65"/>
                    <a:gd name="T43" fmla="*/ 57 h 63"/>
                    <a:gd name="T44" fmla="*/ 46 w 65"/>
                    <a:gd name="T45" fmla="*/ 61 h 63"/>
                    <a:gd name="T46" fmla="*/ 40 w 65"/>
                    <a:gd name="T47" fmla="*/ 63 h 63"/>
                    <a:gd name="T48" fmla="*/ 34 w 65"/>
                    <a:gd name="T49" fmla="*/ 63 h 63"/>
                    <a:gd name="T50" fmla="*/ 26 w 65"/>
                    <a:gd name="T51" fmla="*/ 63 h 63"/>
                    <a:gd name="T52" fmla="*/ 20 w 65"/>
                    <a:gd name="T53" fmla="*/ 61 h 63"/>
                    <a:gd name="T54" fmla="*/ 14 w 65"/>
                    <a:gd name="T55" fmla="*/ 57 h 63"/>
                    <a:gd name="T56" fmla="*/ 10 w 65"/>
                    <a:gd name="T57" fmla="*/ 55 h 63"/>
                    <a:gd name="T58" fmla="*/ 6 w 65"/>
                    <a:gd name="T59" fmla="*/ 49 h 63"/>
                    <a:gd name="T60" fmla="*/ 4 w 65"/>
                    <a:gd name="T61" fmla="*/ 43 h 63"/>
                    <a:gd name="T62" fmla="*/ 2 w 65"/>
                    <a:gd name="T63" fmla="*/ 37 h 63"/>
                    <a:gd name="T64" fmla="*/ 0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1"/>
                      </a:move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2" name="Freeform 145"/>
                <p:cNvSpPr>
                  <a:spLocks/>
                </p:cNvSpPr>
                <p:nvPr/>
              </p:nvSpPr>
              <p:spPr bwMode="auto">
                <a:xfrm>
                  <a:off x="3370" y="1654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31 h 63"/>
                    <a:gd name="T4" fmla="*/ 2 w 65"/>
                    <a:gd name="T5" fmla="*/ 25 h 63"/>
                    <a:gd name="T6" fmla="*/ 4 w 65"/>
                    <a:gd name="T7" fmla="*/ 19 h 63"/>
                    <a:gd name="T8" fmla="*/ 6 w 65"/>
                    <a:gd name="T9" fmla="*/ 14 h 63"/>
                    <a:gd name="T10" fmla="*/ 10 w 65"/>
                    <a:gd name="T11" fmla="*/ 8 h 63"/>
                    <a:gd name="T12" fmla="*/ 14 w 65"/>
                    <a:gd name="T13" fmla="*/ 4 h 63"/>
                    <a:gd name="T14" fmla="*/ 20 w 65"/>
                    <a:gd name="T15" fmla="*/ 2 h 63"/>
                    <a:gd name="T16" fmla="*/ 26 w 65"/>
                    <a:gd name="T17" fmla="*/ 0 h 63"/>
                    <a:gd name="T18" fmla="*/ 34 w 65"/>
                    <a:gd name="T19" fmla="*/ 0 h 63"/>
                    <a:gd name="T20" fmla="*/ 40 w 65"/>
                    <a:gd name="T21" fmla="*/ 0 h 63"/>
                    <a:gd name="T22" fmla="*/ 46 w 65"/>
                    <a:gd name="T23" fmla="*/ 2 h 63"/>
                    <a:gd name="T24" fmla="*/ 51 w 65"/>
                    <a:gd name="T25" fmla="*/ 4 h 63"/>
                    <a:gd name="T26" fmla="*/ 55 w 65"/>
                    <a:gd name="T27" fmla="*/ 8 h 63"/>
                    <a:gd name="T28" fmla="*/ 59 w 65"/>
                    <a:gd name="T29" fmla="*/ 14 h 63"/>
                    <a:gd name="T30" fmla="*/ 63 w 65"/>
                    <a:gd name="T31" fmla="*/ 19 h 63"/>
                    <a:gd name="T32" fmla="*/ 65 w 65"/>
                    <a:gd name="T33" fmla="*/ 25 h 63"/>
                    <a:gd name="T34" fmla="*/ 65 w 65"/>
                    <a:gd name="T35" fmla="*/ 31 h 63"/>
                    <a:gd name="T36" fmla="*/ 65 w 65"/>
                    <a:gd name="T37" fmla="*/ 37 h 63"/>
                    <a:gd name="T38" fmla="*/ 63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5 h 63"/>
                    <a:gd name="T44" fmla="*/ 51 w 65"/>
                    <a:gd name="T45" fmla="*/ 57 h 63"/>
                    <a:gd name="T46" fmla="*/ 46 w 65"/>
                    <a:gd name="T47" fmla="*/ 61 h 63"/>
                    <a:gd name="T48" fmla="*/ 40 w 65"/>
                    <a:gd name="T49" fmla="*/ 63 h 63"/>
                    <a:gd name="T50" fmla="*/ 34 w 65"/>
                    <a:gd name="T51" fmla="*/ 63 h 63"/>
                    <a:gd name="T52" fmla="*/ 26 w 65"/>
                    <a:gd name="T53" fmla="*/ 63 h 63"/>
                    <a:gd name="T54" fmla="*/ 20 w 65"/>
                    <a:gd name="T55" fmla="*/ 61 h 63"/>
                    <a:gd name="T56" fmla="*/ 14 w 65"/>
                    <a:gd name="T57" fmla="*/ 57 h 63"/>
                    <a:gd name="T58" fmla="*/ 10 w 65"/>
                    <a:gd name="T59" fmla="*/ 55 h 63"/>
                    <a:gd name="T60" fmla="*/ 6 w 65"/>
                    <a:gd name="T61" fmla="*/ 49 h 63"/>
                    <a:gd name="T62" fmla="*/ 4 w 65"/>
                    <a:gd name="T63" fmla="*/ 43 h 63"/>
                    <a:gd name="T64" fmla="*/ 2 w 65"/>
                    <a:gd name="T65" fmla="*/ 37 h 63"/>
                    <a:gd name="T66" fmla="*/ 0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3" name="Freeform 146"/>
                <p:cNvSpPr>
                  <a:spLocks/>
                </p:cNvSpPr>
                <p:nvPr/>
              </p:nvSpPr>
              <p:spPr bwMode="auto">
                <a:xfrm>
                  <a:off x="3396" y="1815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3 w 65"/>
                    <a:gd name="T3" fmla="*/ 40 h 65"/>
                    <a:gd name="T4" fmla="*/ 61 w 65"/>
                    <a:gd name="T5" fmla="*/ 46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39 w 65"/>
                    <a:gd name="T15" fmla="*/ 65 h 65"/>
                    <a:gd name="T16" fmla="*/ 31 w 65"/>
                    <a:gd name="T17" fmla="*/ 65 h 65"/>
                    <a:gd name="T18" fmla="*/ 25 w 65"/>
                    <a:gd name="T19" fmla="*/ 65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6 h 65"/>
                    <a:gd name="T30" fmla="*/ 0 w 65"/>
                    <a:gd name="T31" fmla="*/ 40 h 65"/>
                    <a:gd name="T32" fmla="*/ 0 w 65"/>
                    <a:gd name="T33" fmla="*/ 34 h 65"/>
                    <a:gd name="T34" fmla="*/ 0 w 65"/>
                    <a:gd name="T35" fmla="*/ 26 h 65"/>
                    <a:gd name="T36" fmla="*/ 2 w 65"/>
                    <a:gd name="T37" fmla="*/ 20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2 h 65"/>
                    <a:gd name="T46" fmla="*/ 25 w 65"/>
                    <a:gd name="T47" fmla="*/ 2 h 65"/>
                    <a:gd name="T48" fmla="*/ 31 w 65"/>
                    <a:gd name="T49" fmla="*/ 0 h 65"/>
                    <a:gd name="T50" fmla="*/ 39 w 65"/>
                    <a:gd name="T51" fmla="*/ 2 h 65"/>
                    <a:gd name="T52" fmla="*/ 45 w 65"/>
                    <a:gd name="T53" fmla="*/ 2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1 w 65"/>
                    <a:gd name="T61" fmla="*/ 20 h 65"/>
                    <a:gd name="T62" fmla="*/ 63 w 65"/>
                    <a:gd name="T63" fmla="*/ 26 h 65"/>
                    <a:gd name="T64" fmla="*/ 65 w 65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4"/>
                      </a:move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4" name="Freeform 147"/>
                <p:cNvSpPr>
                  <a:spLocks/>
                </p:cNvSpPr>
                <p:nvPr/>
              </p:nvSpPr>
              <p:spPr bwMode="auto">
                <a:xfrm>
                  <a:off x="3396" y="1815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5 w 65"/>
                    <a:gd name="T3" fmla="*/ 34 h 65"/>
                    <a:gd name="T4" fmla="*/ 63 w 65"/>
                    <a:gd name="T5" fmla="*/ 40 h 65"/>
                    <a:gd name="T6" fmla="*/ 61 w 65"/>
                    <a:gd name="T7" fmla="*/ 46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39 w 65"/>
                    <a:gd name="T17" fmla="*/ 65 h 65"/>
                    <a:gd name="T18" fmla="*/ 31 w 65"/>
                    <a:gd name="T19" fmla="*/ 65 h 65"/>
                    <a:gd name="T20" fmla="*/ 25 w 65"/>
                    <a:gd name="T21" fmla="*/ 65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6 h 65"/>
                    <a:gd name="T32" fmla="*/ 0 w 65"/>
                    <a:gd name="T33" fmla="*/ 40 h 65"/>
                    <a:gd name="T34" fmla="*/ 0 w 65"/>
                    <a:gd name="T35" fmla="*/ 34 h 65"/>
                    <a:gd name="T36" fmla="*/ 0 w 65"/>
                    <a:gd name="T37" fmla="*/ 26 h 65"/>
                    <a:gd name="T38" fmla="*/ 2 w 65"/>
                    <a:gd name="T39" fmla="*/ 20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2 h 65"/>
                    <a:gd name="T48" fmla="*/ 25 w 65"/>
                    <a:gd name="T49" fmla="*/ 2 h 65"/>
                    <a:gd name="T50" fmla="*/ 31 w 65"/>
                    <a:gd name="T51" fmla="*/ 0 h 65"/>
                    <a:gd name="T52" fmla="*/ 39 w 65"/>
                    <a:gd name="T53" fmla="*/ 2 h 65"/>
                    <a:gd name="T54" fmla="*/ 45 w 65"/>
                    <a:gd name="T55" fmla="*/ 2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1 w 65"/>
                    <a:gd name="T63" fmla="*/ 20 h 65"/>
                    <a:gd name="T64" fmla="*/ 63 w 65"/>
                    <a:gd name="T65" fmla="*/ 26 h 65"/>
                    <a:gd name="T66" fmla="*/ 65 w 65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4"/>
                      </a:move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5" name="Freeform 148"/>
                <p:cNvSpPr>
                  <a:spLocks/>
                </p:cNvSpPr>
                <p:nvPr/>
              </p:nvSpPr>
              <p:spPr bwMode="auto">
                <a:xfrm>
                  <a:off x="3555" y="1654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25 h 65"/>
                    <a:gd name="T4" fmla="*/ 2 w 65"/>
                    <a:gd name="T5" fmla="*/ 19 h 65"/>
                    <a:gd name="T6" fmla="*/ 6 w 65"/>
                    <a:gd name="T7" fmla="*/ 14 h 65"/>
                    <a:gd name="T8" fmla="*/ 10 w 65"/>
                    <a:gd name="T9" fmla="*/ 10 h 65"/>
                    <a:gd name="T10" fmla="*/ 14 w 65"/>
                    <a:gd name="T11" fmla="*/ 6 h 65"/>
                    <a:gd name="T12" fmla="*/ 20 w 65"/>
                    <a:gd name="T13" fmla="*/ 4 h 65"/>
                    <a:gd name="T14" fmla="*/ 26 w 65"/>
                    <a:gd name="T15" fmla="*/ 2 h 65"/>
                    <a:gd name="T16" fmla="*/ 32 w 65"/>
                    <a:gd name="T17" fmla="*/ 0 h 65"/>
                    <a:gd name="T18" fmla="*/ 40 w 65"/>
                    <a:gd name="T19" fmla="*/ 2 h 65"/>
                    <a:gd name="T20" fmla="*/ 46 w 65"/>
                    <a:gd name="T21" fmla="*/ 4 h 65"/>
                    <a:gd name="T22" fmla="*/ 51 w 65"/>
                    <a:gd name="T23" fmla="*/ 6 h 65"/>
                    <a:gd name="T24" fmla="*/ 55 w 65"/>
                    <a:gd name="T25" fmla="*/ 10 h 65"/>
                    <a:gd name="T26" fmla="*/ 59 w 65"/>
                    <a:gd name="T27" fmla="*/ 14 h 65"/>
                    <a:gd name="T28" fmla="*/ 61 w 65"/>
                    <a:gd name="T29" fmla="*/ 19 h 65"/>
                    <a:gd name="T30" fmla="*/ 63 w 65"/>
                    <a:gd name="T31" fmla="*/ 25 h 65"/>
                    <a:gd name="T32" fmla="*/ 65 w 65"/>
                    <a:gd name="T33" fmla="*/ 33 h 65"/>
                    <a:gd name="T34" fmla="*/ 63 w 65"/>
                    <a:gd name="T35" fmla="*/ 39 h 65"/>
                    <a:gd name="T36" fmla="*/ 61 w 65"/>
                    <a:gd name="T37" fmla="*/ 45 h 65"/>
                    <a:gd name="T38" fmla="*/ 59 w 65"/>
                    <a:gd name="T39" fmla="*/ 51 h 65"/>
                    <a:gd name="T40" fmla="*/ 55 w 65"/>
                    <a:gd name="T41" fmla="*/ 55 h 65"/>
                    <a:gd name="T42" fmla="*/ 51 w 65"/>
                    <a:gd name="T43" fmla="*/ 59 h 65"/>
                    <a:gd name="T44" fmla="*/ 46 w 65"/>
                    <a:gd name="T45" fmla="*/ 63 h 65"/>
                    <a:gd name="T46" fmla="*/ 40 w 65"/>
                    <a:gd name="T47" fmla="*/ 65 h 65"/>
                    <a:gd name="T48" fmla="*/ 32 w 65"/>
                    <a:gd name="T49" fmla="*/ 65 h 65"/>
                    <a:gd name="T50" fmla="*/ 26 w 65"/>
                    <a:gd name="T51" fmla="*/ 65 h 65"/>
                    <a:gd name="T52" fmla="*/ 20 w 65"/>
                    <a:gd name="T53" fmla="*/ 63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2 w 65"/>
                    <a:gd name="T61" fmla="*/ 45 h 65"/>
                    <a:gd name="T62" fmla="*/ 0 w 65"/>
                    <a:gd name="T63" fmla="*/ 39 h 65"/>
                    <a:gd name="T64" fmla="*/ 0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3"/>
                      </a:move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6" name="Freeform 149"/>
                <p:cNvSpPr>
                  <a:spLocks/>
                </p:cNvSpPr>
                <p:nvPr/>
              </p:nvSpPr>
              <p:spPr bwMode="auto">
                <a:xfrm>
                  <a:off x="3555" y="1654"/>
                  <a:ext cx="65" cy="65"/>
                </a:xfrm>
                <a:custGeom>
                  <a:avLst/>
                  <a:gdLst>
                    <a:gd name="T0" fmla="*/ 0 w 65"/>
                    <a:gd name="T1" fmla="*/ 33 h 65"/>
                    <a:gd name="T2" fmla="*/ 0 w 65"/>
                    <a:gd name="T3" fmla="*/ 33 h 65"/>
                    <a:gd name="T4" fmla="*/ 0 w 65"/>
                    <a:gd name="T5" fmla="*/ 25 h 65"/>
                    <a:gd name="T6" fmla="*/ 2 w 65"/>
                    <a:gd name="T7" fmla="*/ 19 h 65"/>
                    <a:gd name="T8" fmla="*/ 6 w 65"/>
                    <a:gd name="T9" fmla="*/ 14 h 65"/>
                    <a:gd name="T10" fmla="*/ 10 w 65"/>
                    <a:gd name="T11" fmla="*/ 10 h 65"/>
                    <a:gd name="T12" fmla="*/ 14 w 65"/>
                    <a:gd name="T13" fmla="*/ 6 h 65"/>
                    <a:gd name="T14" fmla="*/ 20 w 65"/>
                    <a:gd name="T15" fmla="*/ 4 h 65"/>
                    <a:gd name="T16" fmla="*/ 26 w 65"/>
                    <a:gd name="T17" fmla="*/ 2 h 65"/>
                    <a:gd name="T18" fmla="*/ 32 w 65"/>
                    <a:gd name="T19" fmla="*/ 0 h 65"/>
                    <a:gd name="T20" fmla="*/ 40 w 65"/>
                    <a:gd name="T21" fmla="*/ 2 h 65"/>
                    <a:gd name="T22" fmla="*/ 46 w 65"/>
                    <a:gd name="T23" fmla="*/ 4 h 65"/>
                    <a:gd name="T24" fmla="*/ 51 w 65"/>
                    <a:gd name="T25" fmla="*/ 6 h 65"/>
                    <a:gd name="T26" fmla="*/ 55 w 65"/>
                    <a:gd name="T27" fmla="*/ 10 h 65"/>
                    <a:gd name="T28" fmla="*/ 59 w 65"/>
                    <a:gd name="T29" fmla="*/ 14 h 65"/>
                    <a:gd name="T30" fmla="*/ 61 w 65"/>
                    <a:gd name="T31" fmla="*/ 19 h 65"/>
                    <a:gd name="T32" fmla="*/ 63 w 65"/>
                    <a:gd name="T33" fmla="*/ 25 h 65"/>
                    <a:gd name="T34" fmla="*/ 65 w 65"/>
                    <a:gd name="T35" fmla="*/ 33 h 65"/>
                    <a:gd name="T36" fmla="*/ 63 w 65"/>
                    <a:gd name="T37" fmla="*/ 39 h 65"/>
                    <a:gd name="T38" fmla="*/ 61 w 65"/>
                    <a:gd name="T39" fmla="*/ 45 h 65"/>
                    <a:gd name="T40" fmla="*/ 59 w 65"/>
                    <a:gd name="T41" fmla="*/ 51 h 65"/>
                    <a:gd name="T42" fmla="*/ 55 w 65"/>
                    <a:gd name="T43" fmla="*/ 55 h 65"/>
                    <a:gd name="T44" fmla="*/ 51 w 65"/>
                    <a:gd name="T45" fmla="*/ 59 h 65"/>
                    <a:gd name="T46" fmla="*/ 46 w 65"/>
                    <a:gd name="T47" fmla="*/ 63 h 65"/>
                    <a:gd name="T48" fmla="*/ 40 w 65"/>
                    <a:gd name="T49" fmla="*/ 65 h 65"/>
                    <a:gd name="T50" fmla="*/ 32 w 65"/>
                    <a:gd name="T51" fmla="*/ 65 h 65"/>
                    <a:gd name="T52" fmla="*/ 26 w 65"/>
                    <a:gd name="T53" fmla="*/ 65 h 65"/>
                    <a:gd name="T54" fmla="*/ 20 w 65"/>
                    <a:gd name="T55" fmla="*/ 63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2 w 65"/>
                    <a:gd name="T63" fmla="*/ 45 h 65"/>
                    <a:gd name="T64" fmla="*/ 0 w 65"/>
                    <a:gd name="T65" fmla="*/ 39 h 65"/>
                    <a:gd name="T66" fmla="*/ 0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3"/>
                      </a:move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7" name="Freeform 150"/>
                <p:cNvSpPr>
                  <a:spLocks/>
                </p:cNvSpPr>
                <p:nvPr/>
              </p:nvSpPr>
              <p:spPr bwMode="auto">
                <a:xfrm>
                  <a:off x="3475" y="1798"/>
                  <a:ext cx="65" cy="64"/>
                </a:xfrm>
                <a:custGeom>
                  <a:avLst/>
                  <a:gdLst>
                    <a:gd name="T0" fmla="*/ 0 w 65"/>
                    <a:gd name="T1" fmla="*/ 31 h 64"/>
                    <a:gd name="T2" fmla="*/ 2 w 65"/>
                    <a:gd name="T3" fmla="*/ 25 h 64"/>
                    <a:gd name="T4" fmla="*/ 2 w 65"/>
                    <a:gd name="T5" fmla="*/ 19 h 64"/>
                    <a:gd name="T6" fmla="*/ 5 w 65"/>
                    <a:gd name="T7" fmla="*/ 13 h 64"/>
                    <a:gd name="T8" fmla="*/ 9 w 65"/>
                    <a:gd name="T9" fmla="*/ 9 h 64"/>
                    <a:gd name="T10" fmla="*/ 13 w 65"/>
                    <a:gd name="T11" fmla="*/ 5 h 64"/>
                    <a:gd name="T12" fmla="*/ 19 w 65"/>
                    <a:gd name="T13" fmla="*/ 1 h 64"/>
                    <a:gd name="T14" fmla="*/ 25 w 65"/>
                    <a:gd name="T15" fmla="*/ 0 h 64"/>
                    <a:gd name="T16" fmla="*/ 33 w 65"/>
                    <a:gd name="T17" fmla="*/ 0 h 64"/>
                    <a:gd name="T18" fmla="*/ 39 w 65"/>
                    <a:gd name="T19" fmla="*/ 0 h 64"/>
                    <a:gd name="T20" fmla="*/ 45 w 65"/>
                    <a:gd name="T21" fmla="*/ 1 h 64"/>
                    <a:gd name="T22" fmla="*/ 49 w 65"/>
                    <a:gd name="T23" fmla="*/ 5 h 64"/>
                    <a:gd name="T24" fmla="*/ 55 w 65"/>
                    <a:gd name="T25" fmla="*/ 9 h 64"/>
                    <a:gd name="T26" fmla="*/ 59 w 65"/>
                    <a:gd name="T27" fmla="*/ 13 h 64"/>
                    <a:gd name="T28" fmla="*/ 61 w 65"/>
                    <a:gd name="T29" fmla="*/ 19 h 64"/>
                    <a:gd name="T30" fmla="*/ 63 w 65"/>
                    <a:gd name="T31" fmla="*/ 25 h 64"/>
                    <a:gd name="T32" fmla="*/ 65 w 65"/>
                    <a:gd name="T33" fmla="*/ 31 h 64"/>
                    <a:gd name="T34" fmla="*/ 63 w 65"/>
                    <a:gd name="T35" fmla="*/ 39 h 64"/>
                    <a:gd name="T36" fmla="*/ 61 w 65"/>
                    <a:gd name="T37" fmla="*/ 45 h 64"/>
                    <a:gd name="T38" fmla="*/ 59 w 65"/>
                    <a:gd name="T39" fmla="*/ 51 h 64"/>
                    <a:gd name="T40" fmla="*/ 55 w 65"/>
                    <a:gd name="T41" fmla="*/ 55 h 64"/>
                    <a:gd name="T42" fmla="*/ 49 w 65"/>
                    <a:gd name="T43" fmla="*/ 59 h 64"/>
                    <a:gd name="T44" fmla="*/ 45 w 65"/>
                    <a:gd name="T45" fmla="*/ 63 h 64"/>
                    <a:gd name="T46" fmla="*/ 39 w 65"/>
                    <a:gd name="T47" fmla="*/ 63 h 64"/>
                    <a:gd name="T48" fmla="*/ 33 w 65"/>
                    <a:gd name="T49" fmla="*/ 64 h 64"/>
                    <a:gd name="T50" fmla="*/ 25 w 65"/>
                    <a:gd name="T51" fmla="*/ 63 h 64"/>
                    <a:gd name="T52" fmla="*/ 19 w 65"/>
                    <a:gd name="T53" fmla="*/ 63 h 64"/>
                    <a:gd name="T54" fmla="*/ 13 w 65"/>
                    <a:gd name="T55" fmla="*/ 59 h 64"/>
                    <a:gd name="T56" fmla="*/ 9 w 65"/>
                    <a:gd name="T57" fmla="*/ 55 h 64"/>
                    <a:gd name="T58" fmla="*/ 5 w 65"/>
                    <a:gd name="T59" fmla="*/ 51 h 64"/>
                    <a:gd name="T60" fmla="*/ 2 w 65"/>
                    <a:gd name="T61" fmla="*/ 45 h 64"/>
                    <a:gd name="T62" fmla="*/ 2 w 65"/>
                    <a:gd name="T63" fmla="*/ 39 h 64"/>
                    <a:gd name="T64" fmla="*/ 0 w 65"/>
                    <a:gd name="T65" fmla="*/ 31 h 6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4"/>
                    <a:gd name="T101" fmla="*/ 65 w 65"/>
                    <a:gd name="T102" fmla="*/ 64 h 6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4">
                      <a:moveTo>
                        <a:pt x="0" y="31"/>
                      </a:move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5" y="13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9" y="1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1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3" y="64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8" name="Freeform 151"/>
                <p:cNvSpPr>
                  <a:spLocks/>
                </p:cNvSpPr>
                <p:nvPr/>
              </p:nvSpPr>
              <p:spPr bwMode="auto">
                <a:xfrm>
                  <a:off x="3475" y="1798"/>
                  <a:ext cx="65" cy="64"/>
                </a:xfrm>
                <a:custGeom>
                  <a:avLst/>
                  <a:gdLst>
                    <a:gd name="T0" fmla="*/ 0 w 65"/>
                    <a:gd name="T1" fmla="*/ 31 h 64"/>
                    <a:gd name="T2" fmla="*/ 0 w 65"/>
                    <a:gd name="T3" fmla="*/ 31 h 64"/>
                    <a:gd name="T4" fmla="*/ 2 w 65"/>
                    <a:gd name="T5" fmla="*/ 25 h 64"/>
                    <a:gd name="T6" fmla="*/ 2 w 65"/>
                    <a:gd name="T7" fmla="*/ 19 h 64"/>
                    <a:gd name="T8" fmla="*/ 5 w 65"/>
                    <a:gd name="T9" fmla="*/ 13 h 64"/>
                    <a:gd name="T10" fmla="*/ 9 w 65"/>
                    <a:gd name="T11" fmla="*/ 9 h 64"/>
                    <a:gd name="T12" fmla="*/ 13 w 65"/>
                    <a:gd name="T13" fmla="*/ 5 h 64"/>
                    <a:gd name="T14" fmla="*/ 19 w 65"/>
                    <a:gd name="T15" fmla="*/ 1 h 64"/>
                    <a:gd name="T16" fmla="*/ 25 w 65"/>
                    <a:gd name="T17" fmla="*/ 0 h 64"/>
                    <a:gd name="T18" fmla="*/ 33 w 65"/>
                    <a:gd name="T19" fmla="*/ 0 h 64"/>
                    <a:gd name="T20" fmla="*/ 39 w 65"/>
                    <a:gd name="T21" fmla="*/ 0 h 64"/>
                    <a:gd name="T22" fmla="*/ 45 w 65"/>
                    <a:gd name="T23" fmla="*/ 1 h 64"/>
                    <a:gd name="T24" fmla="*/ 49 w 65"/>
                    <a:gd name="T25" fmla="*/ 5 h 64"/>
                    <a:gd name="T26" fmla="*/ 55 w 65"/>
                    <a:gd name="T27" fmla="*/ 9 h 64"/>
                    <a:gd name="T28" fmla="*/ 59 w 65"/>
                    <a:gd name="T29" fmla="*/ 13 h 64"/>
                    <a:gd name="T30" fmla="*/ 61 w 65"/>
                    <a:gd name="T31" fmla="*/ 19 h 64"/>
                    <a:gd name="T32" fmla="*/ 63 w 65"/>
                    <a:gd name="T33" fmla="*/ 25 h 64"/>
                    <a:gd name="T34" fmla="*/ 65 w 65"/>
                    <a:gd name="T35" fmla="*/ 31 h 64"/>
                    <a:gd name="T36" fmla="*/ 63 w 65"/>
                    <a:gd name="T37" fmla="*/ 39 h 64"/>
                    <a:gd name="T38" fmla="*/ 61 w 65"/>
                    <a:gd name="T39" fmla="*/ 45 h 64"/>
                    <a:gd name="T40" fmla="*/ 59 w 65"/>
                    <a:gd name="T41" fmla="*/ 51 h 64"/>
                    <a:gd name="T42" fmla="*/ 55 w 65"/>
                    <a:gd name="T43" fmla="*/ 55 h 64"/>
                    <a:gd name="T44" fmla="*/ 49 w 65"/>
                    <a:gd name="T45" fmla="*/ 59 h 64"/>
                    <a:gd name="T46" fmla="*/ 45 w 65"/>
                    <a:gd name="T47" fmla="*/ 63 h 64"/>
                    <a:gd name="T48" fmla="*/ 39 w 65"/>
                    <a:gd name="T49" fmla="*/ 63 h 64"/>
                    <a:gd name="T50" fmla="*/ 33 w 65"/>
                    <a:gd name="T51" fmla="*/ 64 h 64"/>
                    <a:gd name="T52" fmla="*/ 25 w 65"/>
                    <a:gd name="T53" fmla="*/ 63 h 64"/>
                    <a:gd name="T54" fmla="*/ 19 w 65"/>
                    <a:gd name="T55" fmla="*/ 63 h 64"/>
                    <a:gd name="T56" fmla="*/ 13 w 65"/>
                    <a:gd name="T57" fmla="*/ 59 h 64"/>
                    <a:gd name="T58" fmla="*/ 9 w 65"/>
                    <a:gd name="T59" fmla="*/ 55 h 64"/>
                    <a:gd name="T60" fmla="*/ 5 w 65"/>
                    <a:gd name="T61" fmla="*/ 51 h 64"/>
                    <a:gd name="T62" fmla="*/ 2 w 65"/>
                    <a:gd name="T63" fmla="*/ 45 h 64"/>
                    <a:gd name="T64" fmla="*/ 2 w 65"/>
                    <a:gd name="T65" fmla="*/ 39 h 64"/>
                    <a:gd name="T66" fmla="*/ 0 w 65"/>
                    <a:gd name="T67" fmla="*/ 31 h 64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4"/>
                    <a:gd name="T104" fmla="*/ 65 w 65"/>
                    <a:gd name="T105" fmla="*/ 64 h 64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4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5" y="13"/>
                      </a:lnTo>
                      <a:lnTo>
                        <a:pt x="9" y="9"/>
                      </a:lnTo>
                      <a:lnTo>
                        <a:pt x="13" y="5"/>
                      </a:lnTo>
                      <a:lnTo>
                        <a:pt x="19" y="1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1"/>
                      </a:lnTo>
                      <a:lnTo>
                        <a:pt x="49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3" y="64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5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79" name="Freeform 152"/>
                <p:cNvSpPr>
                  <a:spLocks/>
                </p:cNvSpPr>
                <p:nvPr/>
              </p:nvSpPr>
              <p:spPr bwMode="auto">
                <a:xfrm>
                  <a:off x="3542" y="1707"/>
                  <a:ext cx="64" cy="63"/>
                </a:xfrm>
                <a:custGeom>
                  <a:avLst/>
                  <a:gdLst>
                    <a:gd name="T0" fmla="*/ 64 w 64"/>
                    <a:gd name="T1" fmla="*/ 31 h 63"/>
                    <a:gd name="T2" fmla="*/ 63 w 64"/>
                    <a:gd name="T3" fmla="*/ 37 h 63"/>
                    <a:gd name="T4" fmla="*/ 61 w 64"/>
                    <a:gd name="T5" fmla="*/ 43 h 63"/>
                    <a:gd name="T6" fmla="*/ 59 w 64"/>
                    <a:gd name="T7" fmla="*/ 49 h 63"/>
                    <a:gd name="T8" fmla="*/ 55 w 64"/>
                    <a:gd name="T9" fmla="*/ 53 h 63"/>
                    <a:gd name="T10" fmla="*/ 49 w 64"/>
                    <a:gd name="T11" fmla="*/ 59 h 63"/>
                    <a:gd name="T12" fmla="*/ 45 w 64"/>
                    <a:gd name="T13" fmla="*/ 61 h 63"/>
                    <a:gd name="T14" fmla="*/ 39 w 64"/>
                    <a:gd name="T15" fmla="*/ 63 h 63"/>
                    <a:gd name="T16" fmla="*/ 31 w 64"/>
                    <a:gd name="T17" fmla="*/ 63 h 63"/>
                    <a:gd name="T18" fmla="*/ 25 w 64"/>
                    <a:gd name="T19" fmla="*/ 63 h 63"/>
                    <a:gd name="T20" fmla="*/ 19 w 64"/>
                    <a:gd name="T21" fmla="*/ 61 h 63"/>
                    <a:gd name="T22" fmla="*/ 13 w 64"/>
                    <a:gd name="T23" fmla="*/ 59 h 63"/>
                    <a:gd name="T24" fmla="*/ 9 w 64"/>
                    <a:gd name="T25" fmla="*/ 53 h 63"/>
                    <a:gd name="T26" fmla="*/ 5 w 64"/>
                    <a:gd name="T27" fmla="*/ 49 h 63"/>
                    <a:gd name="T28" fmla="*/ 1 w 64"/>
                    <a:gd name="T29" fmla="*/ 43 h 63"/>
                    <a:gd name="T30" fmla="*/ 0 w 64"/>
                    <a:gd name="T31" fmla="*/ 37 h 63"/>
                    <a:gd name="T32" fmla="*/ 0 w 64"/>
                    <a:gd name="T33" fmla="*/ 31 h 63"/>
                    <a:gd name="T34" fmla="*/ 0 w 64"/>
                    <a:gd name="T35" fmla="*/ 26 h 63"/>
                    <a:gd name="T36" fmla="*/ 1 w 64"/>
                    <a:gd name="T37" fmla="*/ 20 h 63"/>
                    <a:gd name="T38" fmla="*/ 5 w 64"/>
                    <a:gd name="T39" fmla="*/ 14 h 63"/>
                    <a:gd name="T40" fmla="*/ 9 w 64"/>
                    <a:gd name="T41" fmla="*/ 8 h 63"/>
                    <a:gd name="T42" fmla="*/ 13 w 64"/>
                    <a:gd name="T43" fmla="*/ 4 h 63"/>
                    <a:gd name="T44" fmla="*/ 19 w 64"/>
                    <a:gd name="T45" fmla="*/ 2 h 63"/>
                    <a:gd name="T46" fmla="*/ 25 w 64"/>
                    <a:gd name="T47" fmla="*/ 0 h 63"/>
                    <a:gd name="T48" fmla="*/ 31 w 64"/>
                    <a:gd name="T49" fmla="*/ 0 h 63"/>
                    <a:gd name="T50" fmla="*/ 39 w 64"/>
                    <a:gd name="T51" fmla="*/ 0 h 63"/>
                    <a:gd name="T52" fmla="*/ 45 w 64"/>
                    <a:gd name="T53" fmla="*/ 2 h 63"/>
                    <a:gd name="T54" fmla="*/ 49 w 64"/>
                    <a:gd name="T55" fmla="*/ 4 h 63"/>
                    <a:gd name="T56" fmla="*/ 55 w 64"/>
                    <a:gd name="T57" fmla="*/ 8 h 63"/>
                    <a:gd name="T58" fmla="*/ 59 w 64"/>
                    <a:gd name="T59" fmla="*/ 14 h 63"/>
                    <a:gd name="T60" fmla="*/ 61 w 64"/>
                    <a:gd name="T61" fmla="*/ 20 h 63"/>
                    <a:gd name="T62" fmla="*/ 63 w 64"/>
                    <a:gd name="T63" fmla="*/ 26 h 63"/>
                    <a:gd name="T64" fmla="*/ 64 w 64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4"/>
                    <a:gd name="T100" fmla="*/ 0 h 63"/>
                    <a:gd name="T101" fmla="*/ 64 w 64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4" h="63">
                      <a:moveTo>
                        <a:pt x="64" y="31"/>
                      </a:move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49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3"/>
                      </a:lnTo>
                      <a:lnTo>
                        <a:pt x="5" y="49"/>
                      </a:lnTo>
                      <a:lnTo>
                        <a:pt x="1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1" y="20"/>
                      </a:lnTo>
                      <a:lnTo>
                        <a:pt x="5" y="14"/>
                      </a:lnTo>
                      <a:lnTo>
                        <a:pt x="9" y="8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4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0" name="Freeform 153"/>
                <p:cNvSpPr>
                  <a:spLocks/>
                </p:cNvSpPr>
                <p:nvPr/>
              </p:nvSpPr>
              <p:spPr bwMode="auto">
                <a:xfrm>
                  <a:off x="3542" y="1707"/>
                  <a:ext cx="64" cy="63"/>
                </a:xfrm>
                <a:custGeom>
                  <a:avLst/>
                  <a:gdLst>
                    <a:gd name="T0" fmla="*/ 64 w 64"/>
                    <a:gd name="T1" fmla="*/ 31 h 63"/>
                    <a:gd name="T2" fmla="*/ 64 w 64"/>
                    <a:gd name="T3" fmla="*/ 31 h 63"/>
                    <a:gd name="T4" fmla="*/ 63 w 64"/>
                    <a:gd name="T5" fmla="*/ 37 h 63"/>
                    <a:gd name="T6" fmla="*/ 61 w 64"/>
                    <a:gd name="T7" fmla="*/ 43 h 63"/>
                    <a:gd name="T8" fmla="*/ 59 w 64"/>
                    <a:gd name="T9" fmla="*/ 49 h 63"/>
                    <a:gd name="T10" fmla="*/ 55 w 64"/>
                    <a:gd name="T11" fmla="*/ 53 h 63"/>
                    <a:gd name="T12" fmla="*/ 49 w 64"/>
                    <a:gd name="T13" fmla="*/ 59 h 63"/>
                    <a:gd name="T14" fmla="*/ 45 w 64"/>
                    <a:gd name="T15" fmla="*/ 61 h 63"/>
                    <a:gd name="T16" fmla="*/ 39 w 64"/>
                    <a:gd name="T17" fmla="*/ 63 h 63"/>
                    <a:gd name="T18" fmla="*/ 31 w 64"/>
                    <a:gd name="T19" fmla="*/ 63 h 63"/>
                    <a:gd name="T20" fmla="*/ 25 w 64"/>
                    <a:gd name="T21" fmla="*/ 63 h 63"/>
                    <a:gd name="T22" fmla="*/ 19 w 64"/>
                    <a:gd name="T23" fmla="*/ 61 h 63"/>
                    <a:gd name="T24" fmla="*/ 13 w 64"/>
                    <a:gd name="T25" fmla="*/ 59 h 63"/>
                    <a:gd name="T26" fmla="*/ 9 w 64"/>
                    <a:gd name="T27" fmla="*/ 53 h 63"/>
                    <a:gd name="T28" fmla="*/ 5 w 64"/>
                    <a:gd name="T29" fmla="*/ 49 h 63"/>
                    <a:gd name="T30" fmla="*/ 1 w 64"/>
                    <a:gd name="T31" fmla="*/ 43 h 63"/>
                    <a:gd name="T32" fmla="*/ 0 w 64"/>
                    <a:gd name="T33" fmla="*/ 37 h 63"/>
                    <a:gd name="T34" fmla="*/ 0 w 64"/>
                    <a:gd name="T35" fmla="*/ 31 h 63"/>
                    <a:gd name="T36" fmla="*/ 0 w 64"/>
                    <a:gd name="T37" fmla="*/ 26 h 63"/>
                    <a:gd name="T38" fmla="*/ 1 w 64"/>
                    <a:gd name="T39" fmla="*/ 20 h 63"/>
                    <a:gd name="T40" fmla="*/ 5 w 64"/>
                    <a:gd name="T41" fmla="*/ 14 h 63"/>
                    <a:gd name="T42" fmla="*/ 9 w 64"/>
                    <a:gd name="T43" fmla="*/ 8 h 63"/>
                    <a:gd name="T44" fmla="*/ 13 w 64"/>
                    <a:gd name="T45" fmla="*/ 4 h 63"/>
                    <a:gd name="T46" fmla="*/ 19 w 64"/>
                    <a:gd name="T47" fmla="*/ 2 h 63"/>
                    <a:gd name="T48" fmla="*/ 25 w 64"/>
                    <a:gd name="T49" fmla="*/ 0 h 63"/>
                    <a:gd name="T50" fmla="*/ 31 w 64"/>
                    <a:gd name="T51" fmla="*/ 0 h 63"/>
                    <a:gd name="T52" fmla="*/ 39 w 64"/>
                    <a:gd name="T53" fmla="*/ 0 h 63"/>
                    <a:gd name="T54" fmla="*/ 45 w 64"/>
                    <a:gd name="T55" fmla="*/ 2 h 63"/>
                    <a:gd name="T56" fmla="*/ 49 w 64"/>
                    <a:gd name="T57" fmla="*/ 4 h 63"/>
                    <a:gd name="T58" fmla="*/ 55 w 64"/>
                    <a:gd name="T59" fmla="*/ 8 h 63"/>
                    <a:gd name="T60" fmla="*/ 59 w 64"/>
                    <a:gd name="T61" fmla="*/ 14 h 63"/>
                    <a:gd name="T62" fmla="*/ 61 w 64"/>
                    <a:gd name="T63" fmla="*/ 20 h 63"/>
                    <a:gd name="T64" fmla="*/ 63 w 64"/>
                    <a:gd name="T65" fmla="*/ 26 h 63"/>
                    <a:gd name="T66" fmla="*/ 64 w 64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4"/>
                    <a:gd name="T103" fmla="*/ 0 h 63"/>
                    <a:gd name="T104" fmla="*/ 64 w 64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4" h="63">
                      <a:moveTo>
                        <a:pt x="64" y="31"/>
                      </a:moveTo>
                      <a:lnTo>
                        <a:pt x="64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3"/>
                      </a:lnTo>
                      <a:lnTo>
                        <a:pt x="49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3"/>
                      </a:lnTo>
                      <a:lnTo>
                        <a:pt x="5" y="49"/>
                      </a:lnTo>
                      <a:lnTo>
                        <a:pt x="1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1" y="20"/>
                      </a:lnTo>
                      <a:lnTo>
                        <a:pt x="5" y="14"/>
                      </a:lnTo>
                      <a:lnTo>
                        <a:pt x="9" y="8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4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1" name="Freeform 154"/>
                <p:cNvSpPr>
                  <a:spLocks/>
                </p:cNvSpPr>
                <p:nvPr/>
              </p:nvSpPr>
              <p:spPr bwMode="auto">
                <a:xfrm>
                  <a:off x="3502" y="1656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9 h 65"/>
                    <a:gd name="T4" fmla="*/ 63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40 w 65"/>
                    <a:gd name="T15" fmla="*/ 65 h 65"/>
                    <a:gd name="T16" fmla="*/ 34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6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4 w 65"/>
                    <a:gd name="T29" fmla="*/ 45 h 65"/>
                    <a:gd name="T30" fmla="*/ 2 w 65"/>
                    <a:gd name="T31" fmla="*/ 39 h 65"/>
                    <a:gd name="T32" fmla="*/ 0 w 65"/>
                    <a:gd name="T33" fmla="*/ 33 h 65"/>
                    <a:gd name="T34" fmla="*/ 2 w 65"/>
                    <a:gd name="T35" fmla="*/ 25 h 65"/>
                    <a:gd name="T36" fmla="*/ 4 w 65"/>
                    <a:gd name="T37" fmla="*/ 19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6 w 65"/>
                    <a:gd name="T43" fmla="*/ 6 h 65"/>
                    <a:gd name="T44" fmla="*/ 20 w 65"/>
                    <a:gd name="T45" fmla="*/ 2 h 65"/>
                    <a:gd name="T46" fmla="*/ 26 w 65"/>
                    <a:gd name="T47" fmla="*/ 2 h 65"/>
                    <a:gd name="T48" fmla="*/ 34 w 65"/>
                    <a:gd name="T49" fmla="*/ 0 h 65"/>
                    <a:gd name="T50" fmla="*/ 40 w 65"/>
                    <a:gd name="T51" fmla="*/ 2 h 65"/>
                    <a:gd name="T52" fmla="*/ 45 w 65"/>
                    <a:gd name="T53" fmla="*/ 2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3 w 65"/>
                    <a:gd name="T61" fmla="*/ 19 h 65"/>
                    <a:gd name="T62" fmla="*/ 65 w 65"/>
                    <a:gd name="T63" fmla="*/ 25 h 65"/>
                    <a:gd name="T64" fmla="*/ 65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3"/>
                      </a:move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2" name="Freeform 155"/>
                <p:cNvSpPr>
                  <a:spLocks/>
                </p:cNvSpPr>
                <p:nvPr/>
              </p:nvSpPr>
              <p:spPr bwMode="auto">
                <a:xfrm>
                  <a:off x="3502" y="1656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3 h 65"/>
                    <a:gd name="T4" fmla="*/ 65 w 65"/>
                    <a:gd name="T5" fmla="*/ 39 h 65"/>
                    <a:gd name="T6" fmla="*/ 63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40 w 65"/>
                    <a:gd name="T17" fmla="*/ 65 h 65"/>
                    <a:gd name="T18" fmla="*/ 34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6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4 w 65"/>
                    <a:gd name="T31" fmla="*/ 45 h 65"/>
                    <a:gd name="T32" fmla="*/ 2 w 65"/>
                    <a:gd name="T33" fmla="*/ 39 h 65"/>
                    <a:gd name="T34" fmla="*/ 0 w 65"/>
                    <a:gd name="T35" fmla="*/ 33 h 65"/>
                    <a:gd name="T36" fmla="*/ 2 w 65"/>
                    <a:gd name="T37" fmla="*/ 25 h 65"/>
                    <a:gd name="T38" fmla="*/ 4 w 65"/>
                    <a:gd name="T39" fmla="*/ 19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6 w 65"/>
                    <a:gd name="T45" fmla="*/ 6 h 65"/>
                    <a:gd name="T46" fmla="*/ 20 w 65"/>
                    <a:gd name="T47" fmla="*/ 2 h 65"/>
                    <a:gd name="T48" fmla="*/ 26 w 65"/>
                    <a:gd name="T49" fmla="*/ 2 h 65"/>
                    <a:gd name="T50" fmla="*/ 34 w 65"/>
                    <a:gd name="T51" fmla="*/ 0 h 65"/>
                    <a:gd name="T52" fmla="*/ 40 w 65"/>
                    <a:gd name="T53" fmla="*/ 2 h 65"/>
                    <a:gd name="T54" fmla="*/ 45 w 65"/>
                    <a:gd name="T55" fmla="*/ 2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3 w 65"/>
                    <a:gd name="T63" fmla="*/ 19 h 65"/>
                    <a:gd name="T64" fmla="*/ 65 w 65"/>
                    <a:gd name="T65" fmla="*/ 25 h 65"/>
                    <a:gd name="T66" fmla="*/ 65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3"/>
                      </a:move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3" name="Freeform 156"/>
                <p:cNvSpPr>
                  <a:spLocks/>
                </p:cNvSpPr>
                <p:nvPr/>
              </p:nvSpPr>
              <p:spPr bwMode="auto">
                <a:xfrm>
                  <a:off x="3516" y="1756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3 w 65"/>
                    <a:gd name="T3" fmla="*/ 40 h 65"/>
                    <a:gd name="T4" fmla="*/ 63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39 w 65"/>
                    <a:gd name="T15" fmla="*/ 65 h 65"/>
                    <a:gd name="T16" fmla="*/ 31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4 w 65"/>
                    <a:gd name="T29" fmla="*/ 45 h 65"/>
                    <a:gd name="T30" fmla="*/ 2 w 65"/>
                    <a:gd name="T31" fmla="*/ 40 h 65"/>
                    <a:gd name="T32" fmla="*/ 0 w 65"/>
                    <a:gd name="T33" fmla="*/ 34 h 65"/>
                    <a:gd name="T34" fmla="*/ 2 w 65"/>
                    <a:gd name="T35" fmla="*/ 28 h 65"/>
                    <a:gd name="T36" fmla="*/ 4 w 65"/>
                    <a:gd name="T37" fmla="*/ 22 h 65"/>
                    <a:gd name="T38" fmla="*/ 6 w 65"/>
                    <a:gd name="T39" fmla="*/ 16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4 h 65"/>
                    <a:gd name="T46" fmla="*/ 26 w 65"/>
                    <a:gd name="T47" fmla="*/ 2 h 65"/>
                    <a:gd name="T48" fmla="*/ 31 w 65"/>
                    <a:gd name="T49" fmla="*/ 0 h 65"/>
                    <a:gd name="T50" fmla="*/ 39 w 65"/>
                    <a:gd name="T51" fmla="*/ 2 h 65"/>
                    <a:gd name="T52" fmla="*/ 45 w 65"/>
                    <a:gd name="T53" fmla="*/ 4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6 h 65"/>
                    <a:gd name="T60" fmla="*/ 63 w 65"/>
                    <a:gd name="T61" fmla="*/ 22 h 65"/>
                    <a:gd name="T62" fmla="*/ 63 w 65"/>
                    <a:gd name="T63" fmla="*/ 28 h 65"/>
                    <a:gd name="T64" fmla="*/ 65 w 65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4"/>
                      </a:moveTo>
                      <a:lnTo>
                        <a:pt x="63" y="40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8"/>
                      </a:lnTo>
                      <a:lnTo>
                        <a:pt x="4" y="22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2"/>
                      </a:lnTo>
                      <a:lnTo>
                        <a:pt x="63" y="28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4" name="Freeform 157"/>
                <p:cNvSpPr>
                  <a:spLocks/>
                </p:cNvSpPr>
                <p:nvPr/>
              </p:nvSpPr>
              <p:spPr bwMode="auto">
                <a:xfrm>
                  <a:off x="3516" y="1756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5 w 65"/>
                    <a:gd name="T3" fmla="*/ 34 h 65"/>
                    <a:gd name="T4" fmla="*/ 63 w 65"/>
                    <a:gd name="T5" fmla="*/ 40 h 65"/>
                    <a:gd name="T6" fmla="*/ 63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39 w 65"/>
                    <a:gd name="T17" fmla="*/ 65 h 65"/>
                    <a:gd name="T18" fmla="*/ 31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4 w 65"/>
                    <a:gd name="T31" fmla="*/ 45 h 65"/>
                    <a:gd name="T32" fmla="*/ 2 w 65"/>
                    <a:gd name="T33" fmla="*/ 40 h 65"/>
                    <a:gd name="T34" fmla="*/ 0 w 65"/>
                    <a:gd name="T35" fmla="*/ 34 h 65"/>
                    <a:gd name="T36" fmla="*/ 2 w 65"/>
                    <a:gd name="T37" fmla="*/ 28 h 65"/>
                    <a:gd name="T38" fmla="*/ 4 w 65"/>
                    <a:gd name="T39" fmla="*/ 22 h 65"/>
                    <a:gd name="T40" fmla="*/ 6 w 65"/>
                    <a:gd name="T41" fmla="*/ 16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4 h 65"/>
                    <a:gd name="T48" fmla="*/ 26 w 65"/>
                    <a:gd name="T49" fmla="*/ 2 h 65"/>
                    <a:gd name="T50" fmla="*/ 31 w 65"/>
                    <a:gd name="T51" fmla="*/ 0 h 65"/>
                    <a:gd name="T52" fmla="*/ 39 w 65"/>
                    <a:gd name="T53" fmla="*/ 2 h 65"/>
                    <a:gd name="T54" fmla="*/ 45 w 65"/>
                    <a:gd name="T55" fmla="*/ 4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6 h 65"/>
                    <a:gd name="T62" fmla="*/ 63 w 65"/>
                    <a:gd name="T63" fmla="*/ 22 h 65"/>
                    <a:gd name="T64" fmla="*/ 63 w 65"/>
                    <a:gd name="T65" fmla="*/ 28 h 65"/>
                    <a:gd name="T66" fmla="*/ 65 w 65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4"/>
                      </a:move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1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8"/>
                      </a:lnTo>
                      <a:lnTo>
                        <a:pt x="4" y="22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1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2"/>
                      </a:lnTo>
                      <a:lnTo>
                        <a:pt x="63" y="28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5" name="Freeform 158"/>
                <p:cNvSpPr>
                  <a:spLocks/>
                </p:cNvSpPr>
                <p:nvPr/>
              </p:nvSpPr>
              <p:spPr bwMode="auto">
                <a:xfrm>
                  <a:off x="3451" y="1658"/>
                  <a:ext cx="63" cy="63"/>
                </a:xfrm>
                <a:custGeom>
                  <a:avLst/>
                  <a:gdLst>
                    <a:gd name="T0" fmla="*/ 63 w 63"/>
                    <a:gd name="T1" fmla="*/ 31 h 63"/>
                    <a:gd name="T2" fmla="*/ 63 w 63"/>
                    <a:gd name="T3" fmla="*/ 39 h 63"/>
                    <a:gd name="T4" fmla="*/ 61 w 63"/>
                    <a:gd name="T5" fmla="*/ 43 h 63"/>
                    <a:gd name="T6" fmla="*/ 59 w 63"/>
                    <a:gd name="T7" fmla="*/ 49 h 63"/>
                    <a:gd name="T8" fmla="*/ 53 w 63"/>
                    <a:gd name="T9" fmla="*/ 55 h 63"/>
                    <a:gd name="T10" fmla="*/ 49 w 63"/>
                    <a:gd name="T11" fmla="*/ 59 h 63"/>
                    <a:gd name="T12" fmla="*/ 43 w 63"/>
                    <a:gd name="T13" fmla="*/ 61 h 63"/>
                    <a:gd name="T14" fmla="*/ 37 w 63"/>
                    <a:gd name="T15" fmla="*/ 63 h 63"/>
                    <a:gd name="T16" fmla="*/ 31 w 63"/>
                    <a:gd name="T17" fmla="*/ 63 h 63"/>
                    <a:gd name="T18" fmla="*/ 26 w 63"/>
                    <a:gd name="T19" fmla="*/ 63 h 63"/>
                    <a:gd name="T20" fmla="*/ 20 w 63"/>
                    <a:gd name="T21" fmla="*/ 61 h 63"/>
                    <a:gd name="T22" fmla="*/ 14 w 63"/>
                    <a:gd name="T23" fmla="*/ 59 h 63"/>
                    <a:gd name="T24" fmla="*/ 8 w 63"/>
                    <a:gd name="T25" fmla="*/ 55 h 63"/>
                    <a:gd name="T26" fmla="*/ 4 w 63"/>
                    <a:gd name="T27" fmla="*/ 49 h 63"/>
                    <a:gd name="T28" fmla="*/ 2 w 63"/>
                    <a:gd name="T29" fmla="*/ 43 h 63"/>
                    <a:gd name="T30" fmla="*/ 0 w 63"/>
                    <a:gd name="T31" fmla="*/ 39 h 63"/>
                    <a:gd name="T32" fmla="*/ 0 w 63"/>
                    <a:gd name="T33" fmla="*/ 31 h 63"/>
                    <a:gd name="T34" fmla="*/ 0 w 63"/>
                    <a:gd name="T35" fmla="*/ 25 h 63"/>
                    <a:gd name="T36" fmla="*/ 2 w 63"/>
                    <a:gd name="T37" fmla="*/ 19 h 63"/>
                    <a:gd name="T38" fmla="*/ 4 w 63"/>
                    <a:gd name="T39" fmla="*/ 13 h 63"/>
                    <a:gd name="T40" fmla="*/ 8 w 63"/>
                    <a:gd name="T41" fmla="*/ 8 h 63"/>
                    <a:gd name="T42" fmla="*/ 14 w 63"/>
                    <a:gd name="T43" fmla="*/ 4 h 63"/>
                    <a:gd name="T44" fmla="*/ 20 w 63"/>
                    <a:gd name="T45" fmla="*/ 2 h 63"/>
                    <a:gd name="T46" fmla="*/ 26 w 63"/>
                    <a:gd name="T47" fmla="*/ 0 h 63"/>
                    <a:gd name="T48" fmla="*/ 31 w 63"/>
                    <a:gd name="T49" fmla="*/ 0 h 63"/>
                    <a:gd name="T50" fmla="*/ 37 w 63"/>
                    <a:gd name="T51" fmla="*/ 0 h 63"/>
                    <a:gd name="T52" fmla="*/ 43 w 63"/>
                    <a:gd name="T53" fmla="*/ 2 h 63"/>
                    <a:gd name="T54" fmla="*/ 49 w 63"/>
                    <a:gd name="T55" fmla="*/ 4 h 63"/>
                    <a:gd name="T56" fmla="*/ 53 w 63"/>
                    <a:gd name="T57" fmla="*/ 8 h 63"/>
                    <a:gd name="T58" fmla="*/ 59 w 63"/>
                    <a:gd name="T59" fmla="*/ 13 h 63"/>
                    <a:gd name="T60" fmla="*/ 61 w 63"/>
                    <a:gd name="T61" fmla="*/ 19 h 63"/>
                    <a:gd name="T62" fmla="*/ 63 w 63"/>
                    <a:gd name="T63" fmla="*/ 25 h 63"/>
                    <a:gd name="T64" fmla="*/ 63 w 63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63" y="31"/>
                      </a:move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3" y="8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6" name="Freeform 159"/>
                <p:cNvSpPr>
                  <a:spLocks/>
                </p:cNvSpPr>
                <p:nvPr/>
              </p:nvSpPr>
              <p:spPr bwMode="auto">
                <a:xfrm>
                  <a:off x="3451" y="1658"/>
                  <a:ext cx="63" cy="63"/>
                </a:xfrm>
                <a:custGeom>
                  <a:avLst/>
                  <a:gdLst>
                    <a:gd name="T0" fmla="*/ 63 w 63"/>
                    <a:gd name="T1" fmla="*/ 31 h 63"/>
                    <a:gd name="T2" fmla="*/ 63 w 63"/>
                    <a:gd name="T3" fmla="*/ 31 h 63"/>
                    <a:gd name="T4" fmla="*/ 63 w 63"/>
                    <a:gd name="T5" fmla="*/ 39 h 63"/>
                    <a:gd name="T6" fmla="*/ 61 w 63"/>
                    <a:gd name="T7" fmla="*/ 43 h 63"/>
                    <a:gd name="T8" fmla="*/ 59 w 63"/>
                    <a:gd name="T9" fmla="*/ 49 h 63"/>
                    <a:gd name="T10" fmla="*/ 53 w 63"/>
                    <a:gd name="T11" fmla="*/ 55 h 63"/>
                    <a:gd name="T12" fmla="*/ 49 w 63"/>
                    <a:gd name="T13" fmla="*/ 59 h 63"/>
                    <a:gd name="T14" fmla="*/ 43 w 63"/>
                    <a:gd name="T15" fmla="*/ 61 h 63"/>
                    <a:gd name="T16" fmla="*/ 37 w 63"/>
                    <a:gd name="T17" fmla="*/ 63 h 63"/>
                    <a:gd name="T18" fmla="*/ 31 w 63"/>
                    <a:gd name="T19" fmla="*/ 63 h 63"/>
                    <a:gd name="T20" fmla="*/ 26 w 63"/>
                    <a:gd name="T21" fmla="*/ 63 h 63"/>
                    <a:gd name="T22" fmla="*/ 20 w 63"/>
                    <a:gd name="T23" fmla="*/ 61 h 63"/>
                    <a:gd name="T24" fmla="*/ 14 w 63"/>
                    <a:gd name="T25" fmla="*/ 59 h 63"/>
                    <a:gd name="T26" fmla="*/ 8 w 63"/>
                    <a:gd name="T27" fmla="*/ 55 h 63"/>
                    <a:gd name="T28" fmla="*/ 4 w 63"/>
                    <a:gd name="T29" fmla="*/ 49 h 63"/>
                    <a:gd name="T30" fmla="*/ 2 w 63"/>
                    <a:gd name="T31" fmla="*/ 43 h 63"/>
                    <a:gd name="T32" fmla="*/ 0 w 63"/>
                    <a:gd name="T33" fmla="*/ 39 h 63"/>
                    <a:gd name="T34" fmla="*/ 0 w 63"/>
                    <a:gd name="T35" fmla="*/ 31 h 63"/>
                    <a:gd name="T36" fmla="*/ 0 w 63"/>
                    <a:gd name="T37" fmla="*/ 25 h 63"/>
                    <a:gd name="T38" fmla="*/ 2 w 63"/>
                    <a:gd name="T39" fmla="*/ 19 h 63"/>
                    <a:gd name="T40" fmla="*/ 4 w 63"/>
                    <a:gd name="T41" fmla="*/ 13 h 63"/>
                    <a:gd name="T42" fmla="*/ 8 w 63"/>
                    <a:gd name="T43" fmla="*/ 8 h 63"/>
                    <a:gd name="T44" fmla="*/ 14 w 63"/>
                    <a:gd name="T45" fmla="*/ 4 h 63"/>
                    <a:gd name="T46" fmla="*/ 20 w 63"/>
                    <a:gd name="T47" fmla="*/ 2 h 63"/>
                    <a:gd name="T48" fmla="*/ 26 w 63"/>
                    <a:gd name="T49" fmla="*/ 0 h 63"/>
                    <a:gd name="T50" fmla="*/ 31 w 63"/>
                    <a:gd name="T51" fmla="*/ 0 h 63"/>
                    <a:gd name="T52" fmla="*/ 37 w 63"/>
                    <a:gd name="T53" fmla="*/ 0 h 63"/>
                    <a:gd name="T54" fmla="*/ 43 w 63"/>
                    <a:gd name="T55" fmla="*/ 2 h 63"/>
                    <a:gd name="T56" fmla="*/ 49 w 63"/>
                    <a:gd name="T57" fmla="*/ 4 h 63"/>
                    <a:gd name="T58" fmla="*/ 53 w 63"/>
                    <a:gd name="T59" fmla="*/ 8 h 63"/>
                    <a:gd name="T60" fmla="*/ 59 w 63"/>
                    <a:gd name="T61" fmla="*/ 13 h 63"/>
                    <a:gd name="T62" fmla="*/ 61 w 63"/>
                    <a:gd name="T63" fmla="*/ 19 h 63"/>
                    <a:gd name="T64" fmla="*/ 63 w 63"/>
                    <a:gd name="T65" fmla="*/ 25 h 63"/>
                    <a:gd name="T66" fmla="*/ 63 w 63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63" y="31"/>
                      </a:move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3" y="8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7" name="Freeform 160"/>
                <p:cNvSpPr>
                  <a:spLocks/>
                </p:cNvSpPr>
                <p:nvPr/>
              </p:nvSpPr>
              <p:spPr bwMode="auto">
                <a:xfrm>
                  <a:off x="3384" y="1738"/>
                  <a:ext cx="65" cy="65"/>
                </a:xfrm>
                <a:custGeom>
                  <a:avLst/>
                  <a:gdLst>
                    <a:gd name="T0" fmla="*/ 0 w 65"/>
                    <a:gd name="T1" fmla="*/ 34 h 65"/>
                    <a:gd name="T2" fmla="*/ 2 w 65"/>
                    <a:gd name="T3" fmla="*/ 28 h 65"/>
                    <a:gd name="T4" fmla="*/ 4 w 65"/>
                    <a:gd name="T5" fmla="*/ 20 h 65"/>
                    <a:gd name="T6" fmla="*/ 6 w 65"/>
                    <a:gd name="T7" fmla="*/ 16 h 65"/>
                    <a:gd name="T8" fmla="*/ 10 w 65"/>
                    <a:gd name="T9" fmla="*/ 10 h 65"/>
                    <a:gd name="T10" fmla="*/ 16 w 65"/>
                    <a:gd name="T11" fmla="*/ 6 h 65"/>
                    <a:gd name="T12" fmla="*/ 20 w 65"/>
                    <a:gd name="T13" fmla="*/ 4 h 65"/>
                    <a:gd name="T14" fmla="*/ 26 w 65"/>
                    <a:gd name="T15" fmla="*/ 2 h 65"/>
                    <a:gd name="T16" fmla="*/ 33 w 65"/>
                    <a:gd name="T17" fmla="*/ 0 h 65"/>
                    <a:gd name="T18" fmla="*/ 39 w 65"/>
                    <a:gd name="T19" fmla="*/ 2 h 65"/>
                    <a:gd name="T20" fmla="*/ 45 w 65"/>
                    <a:gd name="T21" fmla="*/ 4 h 65"/>
                    <a:gd name="T22" fmla="*/ 51 w 65"/>
                    <a:gd name="T23" fmla="*/ 6 h 65"/>
                    <a:gd name="T24" fmla="*/ 55 w 65"/>
                    <a:gd name="T25" fmla="*/ 10 h 65"/>
                    <a:gd name="T26" fmla="*/ 59 w 65"/>
                    <a:gd name="T27" fmla="*/ 16 h 65"/>
                    <a:gd name="T28" fmla="*/ 63 w 65"/>
                    <a:gd name="T29" fmla="*/ 20 h 65"/>
                    <a:gd name="T30" fmla="*/ 65 w 65"/>
                    <a:gd name="T31" fmla="*/ 28 h 65"/>
                    <a:gd name="T32" fmla="*/ 65 w 65"/>
                    <a:gd name="T33" fmla="*/ 34 h 65"/>
                    <a:gd name="T34" fmla="*/ 65 w 65"/>
                    <a:gd name="T35" fmla="*/ 40 h 65"/>
                    <a:gd name="T36" fmla="*/ 63 w 65"/>
                    <a:gd name="T37" fmla="*/ 46 h 65"/>
                    <a:gd name="T38" fmla="*/ 59 w 65"/>
                    <a:gd name="T39" fmla="*/ 52 h 65"/>
                    <a:gd name="T40" fmla="*/ 55 w 65"/>
                    <a:gd name="T41" fmla="*/ 56 h 65"/>
                    <a:gd name="T42" fmla="*/ 51 w 65"/>
                    <a:gd name="T43" fmla="*/ 60 h 65"/>
                    <a:gd name="T44" fmla="*/ 45 w 65"/>
                    <a:gd name="T45" fmla="*/ 63 h 65"/>
                    <a:gd name="T46" fmla="*/ 39 w 65"/>
                    <a:gd name="T47" fmla="*/ 65 h 65"/>
                    <a:gd name="T48" fmla="*/ 33 w 65"/>
                    <a:gd name="T49" fmla="*/ 65 h 65"/>
                    <a:gd name="T50" fmla="*/ 26 w 65"/>
                    <a:gd name="T51" fmla="*/ 65 h 65"/>
                    <a:gd name="T52" fmla="*/ 20 w 65"/>
                    <a:gd name="T53" fmla="*/ 63 h 65"/>
                    <a:gd name="T54" fmla="*/ 16 w 65"/>
                    <a:gd name="T55" fmla="*/ 60 h 65"/>
                    <a:gd name="T56" fmla="*/ 10 w 65"/>
                    <a:gd name="T57" fmla="*/ 56 h 65"/>
                    <a:gd name="T58" fmla="*/ 6 w 65"/>
                    <a:gd name="T59" fmla="*/ 52 h 65"/>
                    <a:gd name="T60" fmla="*/ 4 w 65"/>
                    <a:gd name="T61" fmla="*/ 46 h 65"/>
                    <a:gd name="T62" fmla="*/ 2 w 65"/>
                    <a:gd name="T63" fmla="*/ 40 h 65"/>
                    <a:gd name="T64" fmla="*/ 0 w 65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4"/>
                      </a:moveTo>
                      <a:lnTo>
                        <a:pt x="2" y="28"/>
                      </a:lnTo>
                      <a:lnTo>
                        <a:pt x="4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5" y="28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8" name="Freeform 161"/>
                <p:cNvSpPr>
                  <a:spLocks/>
                </p:cNvSpPr>
                <p:nvPr/>
              </p:nvSpPr>
              <p:spPr bwMode="auto">
                <a:xfrm>
                  <a:off x="3384" y="1738"/>
                  <a:ext cx="65" cy="65"/>
                </a:xfrm>
                <a:custGeom>
                  <a:avLst/>
                  <a:gdLst>
                    <a:gd name="T0" fmla="*/ 0 w 65"/>
                    <a:gd name="T1" fmla="*/ 34 h 65"/>
                    <a:gd name="T2" fmla="*/ 0 w 65"/>
                    <a:gd name="T3" fmla="*/ 34 h 65"/>
                    <a:gd name="T4" fmla="*/ 2 w 65"/>
                    <a:gd name="T5" fmla="*/ 28 h 65"/>
                    <a:gd name="T6" fmla="*/ 4 w 65"/>
                    <a:gd name="T7" fmla="*/ 20 h 65"/>
                    <a:gd name="T8" fmla="*/ 6 w 65"/>
                    <a:gd name="T9" fmla="*/ 16 h 65"/>
                    <a:gd name="T10" fmla="*/ 10 w 65"/>
                    <a:gd name="T11" fmla="*/ 10 h 65"/>
                    <a:gd name="T12" fmla="*/ 16 w 65"/>
                    <a:gd name="T13" fmla="*/ 6 h 65"/>
                    <a:gd name="T14" fmla="*/ 20 w 65"/>
                    <a:gd name="T15" fmla="*/ 4 h 65"/>
                    <a:gd name="T16" fmla="*/ 26 w 65"/>
                    <a:gd name="T17" fmla="*/ 2 h 65"/>
                    <a:gd name="T18" fmla="*/ 33 w 65"/>
                    <a:gd name="T19" fmla="*/ 0 h 65"/>
                    <a:gd name="T20" fmla="*/ 39 w 65"/>
                    <a:gd name="T21" fmla="*/ 2 h 65"/>
                    <a:gd name="T22" fmla="*/ 45 w 65"/>
                    <a:gd name="T23" fmla="*/ 4 h 65"/>
                    <a:gd name="T24" fmla="*/ 51 w 65"/>
                    <a:gd name="T25" fmla="*/ 6 h 65"/>
                    <a:gd name="T26" fmla="*/ 55 w 65"/>
                    <a:gd name="T27" fmla="*/ 10 h 65"/>
                    <a:gd name="T28" fmla="*/ 59 w 65"/>
                    <a:gd name="T29" fmla="*/ 16 h 65"/>
                    <a:gd name="T30" fmla="*/ 63 w 65"/>
                    <a:gd name="T31" fmla="*/ 20 h 65"/>
                    <a:gd name="T32" fmla="*/ 65 w 65"/>
                    <a:gd name="T33" fmla="*/ 28 h 65"/>
                    <a:gd name="T34" fmla="*/ 65 w 65"/>
                    <a:gd name="T35" fmla="*/ 34 h 65"/>
                    <a:gd name="T36" fmla="*/ 65 w 65"/>
                    <a:gd name="T37" fmla="*/ 40 h 65"/>
                    <a:gd name="T38" fmla="*/ 63 w 65"/>
                    <a:gd name="T39" fmla="*/ 46 h 65"/>
                    <a:gd name="T40" fmla="*/ 59 w 65"/>
                    <a:gd name="T41" fmla="*/ 52 h 65"/>
                    <a:gd name="T42" fmla="*/ 55 w 65"/>
                    <a:gd name="T43" fmla="*/ 56 h 65"/>
                    <a:gd name="T44" fmla="*/ 51 w 65"/>
                    <a:gd name="T45" fmla="*/ 60 h 65"/>
                    <a:gd name="T46" fmla="*/ 45 w 65"/>
                    <a:gd name="T47" fmla="*/ 63 h 65"/>
                    <a:gd name="T48" fmla="*/ 39 w 65"/>
                    <a:gd name="T49" fmla="*/ 65 h 65"/>
                    <a:gd name="T50" fmla="*/ 33 w 65"/>
                    <a:gd name="T51" fmla="*/ 65 h 65"/>
                    <a:gd name="T52" fmla="*/ 26 w 65"/>
                    <a:gd name="T53" fmla="*/ 65 h 65"/>
                    <a:gd name="T54" fmla="*/ 20 w 65"/>
                    <a:gd name="T55" fmla="*/ 63 h 65"/>
                    <a:gd name="T56" fmla="*/ 16 w 65"/>
                    <a:gd name="T57" fmla="*/ 60 h 65"/>
                    <a:gd name="T58" fmla="*/ 10 w 65"/>
                    <a:gd name="T59" fmla="*/ 56 h 65"/>
                    <a:gd name="T60" fmla="*/ 6 w 65"/>
                    <a:gd name="T61" fmla="*/ 52 h 65"/>
                    <a:gd name="T62" fmla="*/ 4 w 65"/>
                    <a:gd name="T63" fmla="*/ 46 h 65"/>
                    <a:gd name="T64" fmla="*/ 2 w 65"/>
                    <a:gd name="T65" fmla="*/ 40 h 65"/>
                    <a:gd name="T66" fmla="*/ 0 w 65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4"/>
                      </a:moveTo>
                      <a:lnTo>
                        <a:pt x="0" y="34"/>
                      </a:lnTo>
                      <a:lnTo>
                        <a:pt x="2" y="28"/>
                      </a:lnTo>
                      <a:lnTo>
                        <a:pt x="4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5" y="28"/>
                      </a:ln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89" name="Freeform 162"/>
                <p:cNvSpPr>
                  <a:spLocks/>
                </p:cNvSpPr>
                <p:nvPr/>
              </p:nvSpPr>
              <p:spPr bwMode="auto">
                <a:xfrm>
                  <a:off x="3366" y="1784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9 h 65"/>
                    <a:gd name="T4" fmla="*/ 63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6 w 65"/>
                    <a:gd name="T13" fmla="*/ 63 h 65"/>
                    <a:gd name="T14" fmla="*/ 40 w 65"/>
                    <a:gd name="T15" fmla="*/ 65 h 65"/>
                    <a:gd name="T16" fmla="*/ 34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6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4 w 65"/>
                    <a:gd name="T29" fmla="*/ 45 h 65"/>
                    <a:gd name="T30" fmla="*/ 2 w 65"/>
                    <a:gd name="T31" fmla="*/ 39 h 65"/>
                    <a:gd name="T32" fmla="*/ 0 w 65"/>
                    <a:gd name="T33" fmla="*/ 33 h 65"/>
                    <a:gd name="T34" fmla="*/ 2 w 65"/>
                    <a:gd name="T35" fmla="*/ 27 h 65"/>
                    <a:gd name="T36" fmla="*/ 4 w 65"/>
                    <a:gd name="T37" fmla="*/ 19 h 65"/>
                    <a:gd name="T38" fmla="*/ 6 w 65"/>
                    <a:gd name="T39" fmla="*/ 15 h 65"/>
                    <a:gd name="T40" fmla="*/ 10 w 65"/>
                    <a:gd name="T41" fmla="*/ 10 h 65"/>
                    <a:gd name="T42" fmla="*/ 16 w 65"/>
                    <a:gd name="T43" fmla="*/ 6 h 65"/>
                    <a:gd name="T44" fmla="*/ 20 w 65"/>
                    <a:gd name="T45" fmla="*/ 4 h 65"/>
                    <a:gd name="T46" fmla="*/ 26 w 65"/>
                    <a:gd name="T47" fmla="*/ 2 h 65"/>
                    <a:gd name="T48" fmla="*/ 34 w 65"/>
                    <a:gd name="T49" fmla="*/ 0 h 65"/>
                    <a:gd name="T50" fmla="*/ 40 w 65"/>
                    <a:gd name="T51" fmla="*/ 2 h 65"/>
                    <a:gd name="T52" fmla="*/ 46 w 65"/>
                    <a:gd name="T53" fmla="*/ 4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5 h 65"/>
                    <a:gd name="T60" fmla="*/ 63 w 65"/>
                    <a:gd name="T61" fmla="*/ 19 h 65"/>
                    <a:gd name="T62" fmla="*/ 65 w 65"/>
                    <a:gd name="T63" fmla="*/ 27 h 65"/>
                    <a:gd name="T64" fmla="*/ 65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3"/>
                      </a:move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7"/>
                      </a:lnTo>
                      <a:lnTo>
                        <a:pt x="4" y="19"/>
                      </a:lnTo>
                      <a:lnTo>
                        <a:pt x="6" y="15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5"/>
                      </a:lnTo>
                      <a:lnTo>
                        <a:pt x="63" y="19"/>
                      </a:lnTo>
                      <a:lnTo>
                        <a:pt x="65" y="27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0" name="Freeform 163"/>
                <p:cNvSpPr>
                  <a:spLocks/>
                </p:cNvSpPr>
                <p:nvPr/>
              </p:nvSpPr>
              <p:spPr bwMode="auto">
                <a:xfrm>
                  <a:off x="3366" y="1784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3 h 65"/>
                    <a:gd name="T4" fmla="*/ 65 w 65"/>
                    <a:gd name="T5" fmla="*/ 39 h 65"/>
                    <a:gd name="T6" fmla="*/ 63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6 w 65"/>
                    <a:gd name="T15" fmla="*/ 63 h 65"/>
                    <a:gd name="T16" fmla="*/ 40 w 65"/>
                    <a:gd name="T17" fmla="*/ 65 h 65"/>
                    <a:gd name="T18" fmla="*/ 34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6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4 w 65"/>
                    <a:gd name="T31" fmla="*/ 45 h 65"/>
                    <a:gd name="T32" fmla="*/ 2 w 65"/>
                    <a:gd name="T33" fmla="*/ 39 h 65"/>
                    <a:gd name="T34" fmla="*/ 0 w 65"/>
                    <a:gd name="T35" fmla="*/ 33 h 65"/>
                    <a:gd name="T36" fmla="*/ 2 w 65"/>
                    <a:gd name="T37" fmla="*/ 27 h 65"/>
                    <a:gd name="T38" fmla="*/ 4 w 65"/>
                    <a:gd name="T39" fmla="*/ 19 h 65"/>
                    <a:gd name="T40" fmla="*/ 6 w 65"/>
                    <a:gd name="T41" fmla="*/ 15 h 65"/>
                    <a:gd name="T42" fmla="*/ 10 w 65"/>
                    <a:gd name="T43" fmla="*/ 10 h 65"/>
                    <a:gd name="T44" fmla="*/ 16 w 65"/>
                    <a:gd name="T45" fmla="*/ 6 h 65"/>
                    <a:gd name="T46" fmla="*/ 20 w 65"/>
                    <a:gd name="T47" fmla="*/ 4 h 65"/>
                    <a:gd name="T48" fmla="*/ 26 w 65"/>
                    <a:gd name="T49" fmla="*/ 2 h 65"/>
                    <a:gd name="T50" fmla="*/ 34 w 65"/>
                    <a:gd name="T51" fmla="*/ 0 h 65"/>
                    <a:gd name="T52" fmla="*/ 40 w 65"/>
                    <a:gd name="T53" fmla="*/ 2 h 65"/>
                    <a:gd name="T54" fmla="*/ 46 w 65"/>
                    <a:gd name="T55" fmla="*/ 4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5 h 65"/>
                    <a:gd name="T62" fmla="*/ 63 w 65"/>
                    <a:gd name="T63" fmla="*/ 19 h 65"/>
                    <a:gd name="T64" fmla="*/ 65 w 65"/>
                    <a:gd name="T65" fmla="*/ 27 h 65"/>
                    <a:gd name="T66" fmla="*/ 65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3"/>
                      </a:move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6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7"/>
                      </a:lnTo>
                      <a:lnTo>
                        <a:pt x="4" y="19"/>
                      </a:lnTo>
                      <a:lnTo>
                        <a:pt x="6" y="15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5"/>
                      </a:lnTo>
                      <a:lnTo>
                        <a:pt x="63" y="19"/>
                      </a:lnTo>
                      <a:lnTo>
                        <a:pt x="65" y="27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1" name="Freeform 164"/>
                <p:cNvSpPr>
                  <a:spLocks/>
                </p:cNvSpPr>
                <p:nvPr/>
              </p:nvSpPr>
              <p:spPr bwMode="auto">
                <a:xfrm>
                  <a:off x="3319" y="1746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39 w 65"/>
                    <a:gd name="T3" fmla="*/ 2 h 65"/>
                    <a:gd name="T4" fmla="*/ 43 w 65"/>
                    <a:gd name="T5" fmla="*/ 4 h 65"/>
                    <a:gd name="T6" fmla="*/ 49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6 h 65"/>
                    <a:gd name="T12" fmla="*/ 61 w 65"/>
                    <a:gd name="T13" fmla="*/ 22 h 65"/>
                    <a:gd name="T14" fmla="*/ 63 w 65"/>
                    <a:gd name="T15" fmla="*/ 28 h 65"/>
                    <a:gd name="T16" fmla="*/ 65 w 65"/>
                    <a:gd name="T17" fmla="*/ 34 h 65"/>
                    <a:gd name="T18" fmla="*/ 63 w 65"/>
                    <a:gd name="T19" fmla="*/ 40 h 65"/>
                    <a:gd name="T20" fmla="*/ 61 w 65"/>
                    <a:gd name="T21" fmla="*/ 46 h 65"/>
                    <a:gd name="T22" fmla="*/ 59 w 65"/>
                    <a:gd name="T23" fmla="*/ 52 h 65"/>
                    <a:gd name="T24" fmla="*/ 55 w 65"/>
                    <a:gd name="T25" fmla="*/ 55 h 65"/>
                    <a:gd name="T26" fmla="*/ 49 w 65"/>
                    <a:gd name="T27" fmla="*/ 59 h 65"/>
                    <a:gd name="T28" fmla="*/ 43 w 65"/>
                    <a:gd name="T29" fmla="*/ 63 h 65"/>
                    <a:gd name="T30" fmla="*/ 39 w 65"/>
                    <a:gd name="T31" fmla="*/ 65 h 65"/>
                    <a:gd name="T32" fmla="*/ 32 w 65"/>
                    <a:gd name="T33" fmla="*/ 65 h 65"/>
                    <a:gd name="T34" fmla="*/ 26 w 65"/>
                    <a:gd name="T35" fmla="*/ 65 h 65"/>
                    <a:gd name="T36" fmla="*/ 20 w 65"/>
                    <a:gd name="T37" fmla="*/ 63 h 65"/>
                    <a:gd name="T38" fmla="*/ 14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52 h 65"/>
                    <a:gd name="T44" fmla="*/ 2 w 65"/>
                    <a:gd name="T45" fmla="*/ 46 h 65"/>
                    <a:gd name="T46" fmla="*/ 0 w 65"/>
                    <a:gd name="T47" fmla="*/ 40 h 65"/>
                    <a:gd name="T48" fmla="*/ 0 w 65"/>
                    <a:gd name="T49" fmla="*/ 34 h 65"/>
                    <a:gd name="T50" fmla="*/ 0 w 65"/>
                    <a:gd name="T51" fmla="*/ 28 h 65"/>
                    <a:gd name="T52" fmla="*/ 2 w 65"/>
                    <a:gd name="T53" fmla="*/ 22 h 65"/>
                    <a:gd name="T54" fmla="*/ 6 w 65"/>
                    <a:gd name="T55" fmla="*/ 16 h 65"/>
                    <a:gd name="T56" fmla="*/ 10 w 65"/>
                    <a:gd name="T57" fmla="*/ 10 h 65"/>
                    <a:gd name="T58" fmla="*/ 14 w 65"/>
                    <a:gd name="T59" fmla="*/ 6 h 65"/>
                    <a:gd name="T60" fmla="*/ 20 w 65"/>
                    <a:gd name="T61" fmla="*/ 4 h 65"/>
                    <a:gd name="T62" fmla="*/ 26 w 65"/>
                    <a:gd name="T63" fmla="*/ 2 h 65"/>
                    <a:gd name="T64" fmla="*/ 32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2" y="0"/>
                      </a:moveTo>
                      <a:lnTo>
                        <a:pt x="39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9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2" name="Freeform 165"/>
                <p:cNvSpPr>
                  <a:spLocks/>
                </p:cNvSpPr>
                <p:nvPr/>
              </p:nvSpPr>
              <p:spPr bwMode="auto">
                <a:xfrm>
                  <a:off x="3319" y="1746"/>
                  <a:ext cx="65" cy="65"/>
                </a:xfrm>
                <a:custGeom>
                  <a:avLst/>
                  <a:gdLst>
                    <a:gd name="T0" fmla="*/ 32 w 65"/>
                    <a:gd name="T1" fmla="*/ 0 h 65"/>
                    <a:gd name="T2" fmla="*/ 32 w 65"/>
                    <a:gd name="T3" fmla="*/ 0 h 65"/>
                    <a:gd name="T4" fmla="*/ 39 w 65"/>
                    <a:gd name="T5" fmla="*/ 2 h 65"/>
                    <a:gd name="T6" fmla="*/ 43 w 65"/>
                    <a:gd name="T7" fmla="*/ 4 h 65"/>
                    <a:gd name="T8" fmla="*/ 49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6 h 65"/>
                    <a:gd name="T14" fmla="*/ 61 w 65"/>
                    <a:gd name="T15" fmla="*/ 22 h 65"/>
                    <a:gd name="T16" fmla="*/ 63 w 65"/>
                    <a:gd name="T17" fmla="*/ 28 h 65"/>
                    <a:gd name="T18" fmla="*/ 65 w 65"/>
                    <a:gd name="T19" fmla="*/ 34 h 65"/>
                    <a:gd name="T20" fmla="*/ 63 w 65"/>
                    <a:gd name="T21" fmla="*/ 40 h 65"/>
                    <a:gd name="T22" fmla="*/ 61 w 65"/>
                    <a:gd name="T23" fmla="*/ 46 h 65"/>
                    <a:gd name="T24" fmla="*/ 59 w 65"/>
                    <a:gd name="T25" fmla="*/ 52 h 65"/>
                    <a:gd name="T26" fmla="*/ 55 w 65"/>
                    <a:gd name="T27" fmla="*/ 55 h 65"/>
                    <a:gd name="T28" fmla="*/ 49 w 65"/>
                    <a:gd name="T29" fmla="*/ 59 h 65"/>
                    <a:gd name="T30" fmla="*/ 43 w 65"/>
                    <a:gd name="T31" fmla="*/ 63 h 65"/>
                    <a:gd name="T32" fmla="*/ 39 w 65"/>
                    <a:gd name="T33" fmla="*/ 65 h 65"/>
                    <a:gd name="T34" fmla="*/ 32 w 65"/>
                    <a:gd name="T35" fmla="*/ 65 h 65"/>
                    <a:gd name="T36" fmla="*/ 26 w 65"/>
                    <a:gd name="T37" fmla="*/ 65 h 65"/>
                    <a:gd name="T38" fmla="*/ 20 w 65"/>
                    <a:gd name="T39" fmla="*/ 63 h 65"/>
                    <a:gd name="T40" fmla="*/ 14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52 h 65"/>
                    <a:gd name="T46" fmla="*/ 2 w 65"/>
                    <a:gd name="T47" fmla="*/ 46 h 65"/>
                    <a:gd name="T48" fmla="*/ 0 w 65"/>
                    <a:gd name="T49" fmla="*/ 40 h 65"/>
                    <a:gd name="T50" fmla="*/ 0 w 65"/>
                    <a:gd name="T51" fmla="*/ 34 h 65"/>
                    <a:gd name="T52" fmla="*/ 0 w 65"/>
                    <a:gd name="T53" fmla="*/ 28 h 65"/>
                    <a:gd name="T54" fmla="*/ 2 w 65"/>
                    <a:gd name="T55" fmla="*/ 22 h 65"/>
                    <a:gd name="T56" fmla="*/ 6 w 65"/>
                    <a:gd name="T57" fmla="*/ 16 h 65"/>
                    <a:gd name="T58" fmla="*/ 10 w 65"/>
                    <a:gd name="T59" fmla="*/ 10 h 65"/>
                    <a:gd name="T60" fmla="*/ 14 w 65"/>
                    <a:gd name="T61" fmla="*/ 6 h 65"/>
                    <a:gd name="T62" fmla="*/ 20 w 65"/>
                    <a:gd name="T63" fmla="*/ 4 h 65"/>
                    <a:gd name="T64" fmla="*/ 26 w 65"/>
                    <a:gd name="T65" fmla="*/ 2 h 65"/>
                    <a:gd name="T66" fmla="*/ 32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9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9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3" name="Freeform 166"/>
                <p:cNvSpPr>
                  <a:spLocks/>
                </p:cNvSpPr>
                <p:nvPr/>
              </p:nvSpPr>
              <p:spPr bwMode="auto">
                <a:xfrm>
                  <a:off x="3376" y="1705"/>
                  <a:ext cx="65" cy="65"/>
                </a:xfrm>
                <a:custGeom>
                  <a:avLst/>
                  <a:gdLst>
                    <a:gd name="T0" fmla="*/ 65 w 65"/>
                    <a:gd name="T1" fmla="*/ 31 h 65"/>
                    <a:gd name="T2" fmla="*/ 63 w 65"/>
                    <a:gd name="T3" fmla="*/ 39 h 65"/>
                    <a:gd name="T4" fmla="*/ 63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49 w 65"/>
                    <a:gd name="T11" fmla="*/ 59 h 65"/>
                    <a:gd name="T12" fmla="*/ 45 w 65"/>
                    <a:gd name="T13" fmla="*/ 63 h 65"/>
                    <a:gd name="T14" fmla="*/ 40 w 65"/>
                    <a:gd name="T15" fmla="*/ 63 h 65"/>
                    <a:gd name="T16" fmla="*/ 32 w 65"/>
                    <a:gd name="T17" fmla="*/ 65 h 65"/>
                    <a:gd name="T18" fmla="*/ 26 w 65"/>
                    <a:gd name="T19" fmla="*/ 63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5 h 65"/>
                    <a:gd name="T30" fmla="*/ 0 w 65"/>
                    <a:gd name="T31" fmla="*/ 39 h 65"/>
                    <a:gd name="T32" fmla="*/ 0 w 65"/>
                    <a:gd name="T33" fmla="*/ 31 h 65"/>
                    <a:gd name="T34" fmla="*/ 0 w 65"/>
                    <a:gd name="T35" fmla="*/ 26 h 65"/>
                    <a:gd name="T36" fmla="*/ 2 w 65"/>
                    <a:gd name="T37" fmla="*/ 20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2 h 65"/>
                    <a:gd name="T46" fmla="*/ 26 w 65"/>
                    <a:gd name="T47" fmla="*/ 2 h 65"/>
                    <a:gd name="T48" fmla="*/ 32 w 65"/>
                    <a:gd name="T49" fmla="*/ 0 h 65"/>
                    <a:gd name="T50" fmla="*/ 40 w 65"/>
                    <a:gd name="T51" fmla="*/ 2 h 65"/>
                    <a:gd name="T52" fmla="*/ 45 w 65"/>
                    <a:gd name="T53" fmla="*/ 2 h 65"/>
                    <a:gd name="T54" fmla="*/ 49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3 w 65"/>
                    <a:gd name="T61" fmla="*/ 20 h 65"/>
                    <a:gd name="T62" fmla="*/ 63 w 65"/>
                    <a:gd name="T63" fmla="*/ 26 h 65"/>
                    <a:gd name="T64" fmla="*/ 65 w 65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1"/>
                      </a:move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5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4" name="Freeform 167"/>
                <p:cNvSpPr>
                  <a:spLocks/>
                </p:cNvSpPr>
                <p:nvPr/>
              </p:nvSpPr>
              <p:spPr bwMode="auto">
                <a:xfrm>
                  <a:off x="3376" y="1705"/>
                  <a:ext cx="65" cy="65"/>
                </a:xfrm>
                <a:custGeom>
                  <a:avLst/>
                  <a:gdLst>
                    <a:gd name="T0" fmla="*/ 65 w 65"/>
                    <a:gd name="T1" fmla="*/ 31 h 65"/>
                    <a:gd name="T2" fmla="*/ 65 w 65"/>
                    <a:gd name="T3" fmla="*/ 31 h 65"/>
                    <a:gd name="T4" fmla="*/ 63 w 65"/>
                    <a:gd name="T5" fmla="*/ 39 h 65"/>
                    <a:gd name="T6" fmla="*/ 63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49 w 65"/>
                    <a:gd name="T13" fmla="*/ 59 h 65"/>
                    <a:gd name="T14" fmla="*/ 45 w 65"/>
                    <a:gd name="T15" fmla="*/ 63 h 65"/>
                    <a:gd name="T16" fmla="*/ 40 w 65"/>
                    <a:gd name="T17" fmla="*/ 63 h 65"/>
                    <a:gd name="T18" fmla="*/ 32 w 65"/>
                    <a:gd name="T19" fmla="*/ 65 h 65"/>
                    <a:gd name="T20" fmla="*/ 26 w 65"/>
                    <a:gd name="T21" fmla="*/ 63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5 h 65"/>
                    <a:gd name="T32" fmla="*/ 0 w 65"/>
                    <a:gd name="T33" fmla="*/ 39 h 65"/>
                    <a:gd name="T34" fmla="*/ 0 w 65"/>
                    <a:gd name="T35" fmla="*/ 31 h 65"/>
                    <a:gd name="T36" fmla="*/ 0 w 65"/>
                    <a:gd name="T37" fmla="*/ 26 h 65"/>
                    <a:gd name="T38" fmla="*/ 2 w 65"/>
                    <a:gd name="T39" fmla="*/ 20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2 h 65"/>
                    <a:gd name="T48" fmla="*/ 26 w 65"/>
                    <a:gd name="T49" fmla="*/ 2 h 65"/>
                    <a:gd name="T50" fmla="*/ 32 w 65"/>
                    <a:gd name="T51" fmla="*/ 0 h 65"/>
                    <a:gd name="T52" fmla="*/ 40 w 65"/>
                    <a:gd name="T53" fmla="*/ 2 h 65"/>
                    <a:gd name="T54" fmla="*/ 45 w 65"/>
                    <a:gd name="T55" fmla="*/ 2 h 65"/>
                    <a:gd name="T56" fmla="*/ 49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3 w 65"/>
                    <a:gd name="T63" fmla="*/ 20 h 65"/>
                    <a:gd name="T64" fmla="*/ 63 w 65"/>
                    <a:gd name="T65" fmla="*/ 26 h 65"/>
                    <a:gd name="T66" fmla="*/ 65 w 65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1"/>
                      </a:move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3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5" y="2"/>
                      </a:lnTo>
                      <a:lnTo>
                        <a:pt x="49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5" name="Freeform 168"/>
                <p:cNvSpPr>
                  <a:spLocks/>
                </p:cNvSpPr>
                <p:nvPr/>
              </p:nvSpPr>
              <p:spPr bwMode="auto">
                <a:xfrm>
                  <a:off x="3488" y="1705"/>
                  <a:ext cx="63" cy="65"/>
                </a:xfrm>
                <a:custGeom>
                  <a:avLst/>
                  <a:gdLst>
                    <a:gd name="T0" fmla="*/ 0 w 63"/>
                    <a:gd name="T1" fmla="*/ 31 h 65"/>
                    <a:gd name="T2" fmla="*/ 0 w 63"/>
                    <a:gd name="T3" fmla="*/ 26 h 65"/>
                    <a:gd name="T4" fmla="*/ 2 w 63"/>
                    <a:gd name="T5" fmla="*/ 20 h 65"/>
                    <a:gd name="T6" fmla="*/ 6 w 63"/>
                    <a:gd name="T7" fmla="*/ 14 h 65"/>
                    <a:gd name="T8" fmla="*/ 10 w 63"/>
                    <a:gd name="T9" fmla="*/ 10 h 65"/>
                    <a:gd name="T10" fmla="*/ 14 w 63"/>
                    <a:gd name="T11" fmla="*/ 6 h 65"/>
                    <a:gd name="T12" fmla="*/ 20 w 63"/>
                    <a:gd name="T13" fmla="*/ 2 h 65"/>
                    <a:gd name="T14" fmla="*/ 26 w 63"/>
                    <a:gd name="T15" fmla="*/ 0 h 65"/>
                    <a:gd name="T16" fmla="*/ 32 w 63"/>
                    <a:gd name="T17" fmla="*/ 0 h 65"/>
                    <a:gd name="T18" fmla="*/ 40 w 63"/>
                    <a:gd name="T19" fmla="*/ 0 h 65"/>
                    <a:gd name="T20" fmla="*/ 46 w 63"/>
                    <a:gd name="T21" fmla="*/ 2 h 65"/>
                    <a:gd name="T22" fmla="*/ 50 w 63"/>
                    <a:gd name="T23" fmla="*/ 6 h 65"/>
                    <a:gd name="T24" fmla="*/ 55 w 63"/>
                    <a:gd name="T25" fmla="*/ 10 h 65"/>
                    <a:gd name="T26" fmla="*/ 59 w 63"/>
                    <a:gd name="T27" fmla="*/ 14 h 65"/>
                    <a:gd name="T28" fmla="*/ 61 w 63"/>
                    <a:gd name="T29" fmla="*/ 20 h 65"/>
                    <a:gd name="T30" fmla="*/ 63 w 63"/>
                    <a:gd name="T31" fmla="*/ 26 h 65"/>
                    <a:gd name="T32" fmla="*/ 63 w 63"/>
                    <a:gd name="T33" fmla="*/ 31 h 65"/>
                    <a:gd name="T34" fmla="*/ 63 w 63"/>
                    <a:gd name="T35" fmla="*/ 39 h 65"/>
                    <a:gd name="T36" fmla="*/ 61 w 63"/>
                    <a:gd name="T37" fmla="*/ 45 h 65"/>
                    <a:gd name="T38" fmla="*/ 59 w 63"/>
                    <a:gd name="T39" fmla="*/ 51 h 65"/>
                    <a:gd name="T40" fmla="*/ 55 w 63"/>
                    <a:gd name="T41" fmla="*/ 55 h 65"/>
                    <a:gd name="T42" fmla="*/ 50 w 63"/>
                    <a:gd name="T43" fmla="*/ 59 h 65"/>
                    <a:gd name="T44" fmla="*/ 46 w 63"/>
                    <a:gd name="T45" fmla="*/ 61 h 65"/>
                    <a:gd name="T46" fmla="*/ 40 w 63"/>
                    <a:gd name="T47" fmla="*/ 63 h 65"/>
                    <a:gd name="T48" fmla="*/ 32 w 63"/>
                    <a:gd name="T49" fmla="*/ 65 h 65"/>
                    <a:gd name="T50" fmla="*/ 26 w 63"/>
                    <a:gd name="T51" fmla="*/ 63 h 65"/>
                    <a:gd name="T52" fmla="*/ 20 w 63"/>
                    <a:gd name="T53" fmla="*/ 61 h 65"/>
                    <a:gd name="T54" fmla="*/ 14 w 63"/>
                    <a:gd name="T55" fmla="*/ 59 h 65"/>
                    <a:gd name="T56" fmla="*/ 10 w 63"/>
                    <a:gd name="T57" fmla="*/ 55 h 65"/>
                    <a:gd name="T58" fmla="*/ 6 w 63"/>
                    <a:gd name="T59" fmla="*/ 51 h 65"/>
                    <a:gd name="T60" fmla="*/ 2 w 63"/>
                    <a:gd name="T61" fmla="*/ 45 h 65"/>
                    <a:gd name="T62" fmla="*/ 0 w 63"/>
                    <a:gd name="T63" fmla="*/ 39 h 65"/>
                    <a:gd name="T64" fmla="*/ 0 w 63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0" y="31"/>
                      </a:move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0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6" name="Freeform 169"/>
                <p:cNvSpPr>
                  <a:spLocks/>
                </p:cNvSpPr>
                <p:nvPr/>
              </p:nvSpPr>
              <p:spPr bwMode="auto">
                <a:xfrm>
                  <a:off x="3488" y="1705"/>
                  <a:ext cx="63" cy="65"/>
                </a:xfrm>
                <a:custGeom>
                  <a:avLst/>
                  <a:gdLst>
                    <a:gd name="T0" fmla="*/ 0 w 63"/>
                    <a:gd name="T1" fmla="*/ 31 h 65"/>
                    <a:gd name="T2" fmla="*/ 0 w 63"/>
                    <a:gd name="T3" fmla="*/ 31 h 65"/>
                    <a:gd name="T4" fmla="*/ 0 w 63"/>
                    <a:gd name="T5" fmla="*/ 26 h 65"/>
                    <a:gd name="T6" fmla="*/ 2 w 63"/>
                    <a:gd name="T7" fmla="*/ 20 h 65"/>
                    <a:gd name="T8" fmla="*/ 6 w 63"/>
                    <a:gd name="T9" fmla="*/ 14 h 65"/>
                    <a:gd name="T10" fmla="*/ 10 w 63"/>
                    <a:gd name="T11" fmla="*/ 10 h 65"/>
                    <a:gd name="T12" fmla="*/ 14 w 63"/>
                    <a:gd name="T13" fmla="*/ 6 h 65"/>
                    <a:gd name="T14" fmla="*/ 20 w 63"/>
                    <a:gd name="T15" fmla="*/ 2 h 65"/>
                    <a:gd name="T16" fmla="*/ 26 w 63"/>
                    <a:gd name="T17" fmla="*/ 0 h 65"/>
                    <a:gd name="T18" fmla="*/ 32 w 63"/>
                    <a:gd name="T19" fmla="*/ 0 h 65"/>
                    <a:gd name="T20" fmla="*/ 40 w 63"/>
                    <a:gd name="T21" fmla="*/ 0 h 65"/>
                    <a:gd name="T22" fmla="*/ 46 w 63"/>
                    <a:gd name="T23" fmla="*/ 2 h 65"/>
                    <a:gd name="T24" fmla="*/ 50 w 63"/>
                    <a:gd name="T25" fmla="*/ 6 h 65"/>
                    <a:gd name="T26" fmla="*/ 55 w 63"/>
                    <a:gd name="T27" fmla="*/ 10 h 65"/>
                    <a:gd name="T28" fmla="*/ 59 w 63"/>
                    <a:gd name="T29" fmla="*/ 14 h 65"/>
                    <a:gd name="T30" fmla="*/ 61 w 63"/>
                    <a:gd name="T31" fmla="*/ 20 h 65"/>
                    <a:gd name="T32" fmla="*/ 63 w 63"/>
                    <a:gd name="T33" fmla="*/ 26 h 65"/>
                    <a:gd name="T34" fmla="*/ 63 w 63"/>
                    <a:gd name="T35" fmla="*/ 31 h 65"/>
                    <a:gd name="T36" fmla="*/ 63 w 63"/>
                    <a:gd name="T37" fmla="*/ 39 h 65"/>
                    <a:gd name="T38" fmla="*/ 61 w 63"/>
                    <a:gd name="T39" fmla="*/ 45 h 65"/>
                    <a:gd name="T40" fmla="*/ 59 w 63"/>
                    <a:gd name="T41" fmla="*/ 51 h 65"/>
                    <a:gd name="T42" fmla="*/ 55 w 63"/>
                    <a:gd name="T43" fmla="*/ 55 h 65"/>
                    <a:gd name="T44" fmla="*/ 50 w 63"/>
                    <a:gd name="T45" fmla="*/ 59 h 65"/>
                    <a:gd name="T46" fmla="*/ 46 w 63"/>
                    <a:gd name="T47" fmla="*/ 61 h 65"/>
                    <a:gd name="T48" fmla="*/ 40 w 63"/>
                    <a:gd name="T49" fmla="*/ 63 h 65"/>
                    <a:gd name="T50" fmla="*/ 32 w 63"/>
                    <a:gd name="T51" fmla="*/ 65 h 65"/>
                    <a:gd name="T52" fmla="*/ 26 w 63"/>
                    <a:gd name="T53" fmla="*/ 63 h 65"/>
                    <a:gd name="T54" fmla="*/ 20 w 63"/>
                    <a:gd name="T55" fmla="*/ 61 h 65"/>
                    <a:gd name="T56" fmla="*/ 14 w 63"/>
                    <a:gd name="T57" fmla="*/ 59 h 65"/>
                    <a:gd name="T58" fmla="*/ 10 w 63"/>
                    <a:gd name="T59" fmla="*/ 55 h 65"/>
                    <a:gd name="T60" fmla="*/ 6 w 63"/>
                    <a:gd name="T61" fmla="*/ 51 h 65"/>
                    <a:gd name="T62" fmla="*/ 2 w 63"/>
                    <a:gd name="T63" fmla="*/ 45 h 65"/>
                    <a:gd name="T64" fmla="*/ 0 w 63"/>
                    <a:gd name="T65" fmla="*/ 39 h 65"/>
                    <a:gd name="T66" fmla="*/ 0 w 63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0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0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7" name="Freeform 170"/>
                <p:cNvSpPr>
                  <a:spLocks/>
                </p:cNvSpPr>
                <p:nvPr/>
              </p:nvSpPr>
              <p:spPr bwMode="auto">
                <a:xfrm>
                  <a:off x="3439" y="1784"/>
                  <a:ext cx="63" cy="63"/>
                </a:xfrm>
                <a:custGeom>
                  <a:avLst/>
                  <a:gdLst>
                    <a:gd name="T0" fmla="*/ 63 w 63"/>
                    <a:gd name="T1" fmla="*/ 31 h 63"/>
                    <a:gd name="T2" fmla="*/ 63 w 63"/>
                    <a:gd name="T3" fmla="*/ 39 h 63"/>
                    <a:gd name="T4" fmla="*/ 61 w 63"/>
                    <a:gd name="T5" fmla="*/ 43 h 63"/>
                    <a:gd name="T6" fmla="*/ 59 w 63"/>
                    <a:gd name="T7" fmla="*/ 49 h 63"/>
                    <a:gd name="T8" fmla="*/ 53 w 63"/>
                    <a:gd name="T9" fmla="*/ 55 h 63"/>
                    <a:gd name="T10" fmla="*/ 49 w 63"/>
                    <a:gd name="T11" fmla="*/ 59 h 63"/>
                    <a:gd name="T12" fmla="*/ 43 w 63"/>
                    <a:gd name="T13" fmla="*/ 61 h 63"/>
                    <a:gd name="T14" fmla="*/ 38 w 63"/>
                    <a:gd name="T15" fmla="*/ 63 h 63"/>
                    <a:gd name="T16" fmla="*/ 32 w 63"/>
                    <a:gd name="T17" fmla="*/ 63 h 63"/>
                    <a:gd name="T18" fmla="*/ 26 w 63"/>
                    <a:gd name="T19" fmla="*/ 63 h 63"/>
                    <a:gd name="T20" fmla="*/ 20 w 63"/>
                    <a:gd name="T21" fmla="*/ 61 h 63"/>
                    <a:gd name="T22" fmla="*/ 14 w 63"/>
                    <a:gd name="T23" fmla="*/ 59 h 63"/>
                    <a:gd name="T24" fmla="*/ 8 w 63"/>
                    <a:gd name="T25" fmla="*/ 55 h 63"/>
                    <a:gd name="T26" fmla="*/ 4 w 63"/>
                    <a:gd name="T27" fmla="*/ 49 h 63"/>
                    <a:gd name="T28" fmla="*/ 2 w 63"/>
                    <a:gd name="T29" fmla="*/ 43 h 63"/>
                    <a:gd name="T30" fmla="*/ 0 w 63"/>
                    <a:gd name="T31" fmla="*/ 39 h 63"/>
                    <a:gd name="T32" fmla="*/ 0 w 63"/>
                    <a:gd name="T33" fmla="*/ 31 h 63"/>
                    <a:gd name="T34" fmla="*/ 0 w 63"/>
                    <a:gd name="T35" fmla="*/ 25 h 63"/>
                    <a:gd name="T36" fmla="*/ 2 w 63"/>
                    <a:gd name="T37" fmla="*/ 19 h 63"/>
                    <a:gd name="T38" fmla="*/ 4 w 63"/>
                    <a:gd name="T39" fmla="*/ 14 h 63"/>
                    <a:gd name="T40" fmla="*/ 8 w 63"/>
                    <a:gd name="T41" fmla="*/ 10 h 63"/>
                    <a:gd name="T42" fmla="*/ 14 w 63"/>
                    <a:gd name="T43" fmla="*/ 6 h 63"/>
                    <a:gd name="T44" fmla="*/ 20 w 63"/>
                    <a:gd name="T45" fmla="*/ 2 h 63"/>
                    <a:gd name="T46" fmla="*/ 26 w 63"/>
                    <a:gd name="T47" fmla="*/ 0 h 63"/>
                    <a:gd name="T48" fmla="*/ 32 w 63"/>
                    <a:gd name="T49" fmla="*/ 0 h 63"/>
                    <a:gd name="T50" fmla="*/ 38 w 63"/>
                    <a:gd name="T51" fmla="*/ 0 h 63"/>
                    <a:gd name="T52" fmla="*/ 43 w 63"/>
                    <a:gd name="T53" fmla="*/ 2 h 63"/>
                    <a:gd name="T54" fmla="*/ 49 w 63"/>
                    <a:gd name="T55" fmla="*/ 6 h 63"/>
                    <a:gd name="T56" fmla="*/ 53 w 63"/>
                    <a:gd name="T57" fmla="*/ 10 h 63"/>
                    <a:gd name="T58" fmla="*/ 59 w 63"/>
                    <a:gd name="T59" fmla="*/ 14 h 63"/>
                    <a:gd name="T60" fmla="*/ 61 w 63"/>
                    <a:gd name="T61" fmla="*/ 19 h 63"/>
                    <a:gd name="T62" fmla="*/ 63 w 63"/>
                    <a:gd name="T63" fmla="*/ 25 h 63"/>
                    <a:gd name="T64" fmla="*/ 63 w 63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63" y="31"/>
                      </a:move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8" name="Freeform 171"/>
                <p:cNvSpPr>
                  <a:spLocks/>
                </p:cNvSpPr>
                <p:nvPr/>
              </p:nvSpPr>
              <p:spPr bwMode="auto">
                <a:xfrm>
                  <a:off x="3439" y="1784"/>
                  <a:ext cx="63" cy="63"/>
                </a:xfrm>
                <a:custGeom>
                  <a:avLst/>
                  <a:gdLst>
                    <a:gd name="T0" fmla="*/ 63 w 63"/>
                    <a:gd name="T1" fmla="*/ 31 h 63"/>
                    <a:gd name="T2" fmla="*/ 63 w 63"/>
                    <a:gd name="T3" fmla="*/ 31 h 63"/>
                    <a:gd name="T4" fmla="*/ 63 w 63"/>
                    <a:gd name="T5" fmla="*/ 39 h 63"/>
                    <a:gd name="T6" fmla="*/ 61 w 63"/>
                    <a:gd name="T7" fmla="*/ 43 h 63"/>
                    <a:gd name="T8" fmla="*/ 59 w 63"/>
                    <a:gd name="T9" fmla="*/ 49 h 63"/>
                    <a:gd name="T10" fmla="*/ 53 w 63"/>
                    <a:gd name="T11" fmla="*/ 55 h 63"/>
                    <a:gd name="T12" fmla="*/ 49 w 63"/>
                    <a:gd name="T13" fmla="*/ 59 h 63"/>
                    <a:gd name="T14" fmla="*/ 43 w 63"/>
                    <a:gd name="T15" fmla="*/ 61 h 63"/>
                    <a:gd name="T16" fmla="*/ 38 w 63"/>
                    <a:gd name="T17" fmla="*/ 63 h 63"/>
                    <a:gd name="T18" fmla="*/ 32 w 63"/>
                    <a:gd name="T19" fmla="*/ 63 h 63"/>
                    <a:gd name="T20" fmla="*/ 26 w 63"/>
                    <a:gd name="T21" fmla="*/ 63 h 63"/>
                    <a:gd name="T22" fmla="*/ 20 w 63"/>
                    <a:gd name="T23" fmla="*/ 61 h 63"/>
                    <a:gd name="T24" fmla="*/ 14 w 63"/>
                    <a:gd name="T25" fmla="*/ 59 h 63"/>
                    <a:gd name="T26" fmla="*/ 8 w 63"/>
                    <a:gd name="T27" fmla="*/ 55 h 63"/>
                    <a:gd name="T28" fmla="*/ 4 w 63"/>
                    <a:gd name="T29" fmla="*/ 49 h 63"/>
                    <a:gd name="T30" fmla="*/ 2 w 63"/>
                    <a:gd name="T31" fmla="*/ 43 h 63"/>
                    <a:gd name="T32" fmla="*/ 0 w 63"/>
                    <a:gd name="T33" fmla="*/ 39 h 63"/>
                    <a:gd name="T34" fmla="*/ 0 w 63"/>
                    <a:gd name="T35" fmla="*/ 31 h 63"/>
                    <a:gd name="T36" fmla="*/ 0 w 63"/>
                    <a:gd name="T37" fmla="*/ 25 h 63"/>
                    <a:gd name="T38" fmla="*/ 2 w 63"/>
                    <a:gd name="T39" fmla="*/ 19 h 63"/>
                    <a:gd name="T40" fmla="*/ 4 w 63"/>
                    <a:gd name="T41" fmla="*/ 14 h 63"/>
                    <a:gd name="T42" fmla="*/ 8 w 63"/>
                    <a:gd name="T43" fmla="*/ 10 h 63"/>
                    <a:gd name="T44" fmla="*/ 14 w 63"/>
                    <a:gd name="T45" fmla="*/ 6 h 63"/>
                    <a:gd name="T46" fmla="*/ 20 w 63"/>
                    <a:gd name="T47" fmla="*/ 2 h 63"/>
                    <a:gd name="T48" fmla="*/ 26 w 63"/>
                    <a:gd name="T49" fmla="*/ 0 h 63"/>
                    <a:gd name="T50" fmla="*/ 32 w 63"/>
                    <a:gd name="T51" fmla="*/ 0 h 63"/>
                    <a:gd name="T52" fmla="*/ 38 w 63"/>
                    <a:gd name="T53" fmla="*/ 0 h 63"/>
                    <a:gd name="T54" fmla="*/ 43 w 63"/>
                    <a:gd name="T55" fmla="*/ 2 h 63"/>
                    <a:gd name="T56" fmla="*/ 49 w 63"/>
                    <a:gd name="T57" fmla="*/ 6 h 63"/>
                    <a:gd name="T58" fmla="*/ 53 w 63"/>
                    <a:gd name="T59" fmla="*/ 10 h 63"/>
                    <a:gd name="T60" fmla="*/ 59 w 63"/>
                    <a:gd name="T61" fmla="*/ 14 h 63"/>
                    <a:gd name="T62" fmla="*/ 61 w 63"/>
                    <a:gd name="T63" fmla="*/ 19 h 63"/>
                    <a:gd name="T64" fmla="*/ 63 w 63"/>
                    <a:gd name="T65" fmla="*/ 25 h 63"/>
                    <a:gd name="T66" fmla="*/ 63 w 63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63" y="31"/>
                      </a:move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4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099" name="Freeform 172"/>
                <p:cNvSpPr>
                  <a:spLocks/>
                </p:cNvSpPr>
                <p:nvPr/>
              </p:nvSpPr>
              <p:spPr bwMode="auto">
                <a:xfrm>
                  <a:off x="3414" y="1778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25 h 63"/>
                    <a:gd name="T4" fmla="*/ 2 w 65"/>
                    <a:gd name="T5" fmla="*/ 18 h 63"/>
                    <a:gd name="T6" fmla="*/ 5 w 65"/>
                    <a:gd name="T7" fmla="*/ 14 h 63"/>
                    <a:gd name="T8" fmla="*/ 9 w 65"/>
                    <a:gd name="T9" fmla="*/ 8 h 63"/>
                    <a:gd name="T10" fmla="*/ 13 w 65"/>
                    <a:gd name="T11" fmla="*/ 4 h 63"/>
                    <a:gd name="T12" fmla="*/ 19 w 65"/>
                    <a:gd name="T13" fmla="*/ 2 h 63"/>
                    <a:gd name="T14" fmla="*/ 25 w 65"/>
                    <a:gd name="T15" fmla="*/ 0 h 63"/>
                    <a:gd name="T16" fmla="*/ 31 w 65"/>
                    <a:gd name="T17" fmla="*/ 0 h 63"/>
                    <a:gd name="T18" fmla="*/ 39 w 65"/>
                    <a:gd name="T19" fmla="*/ 0 h 63"/>
                    <a:gd name="T20" fmla="*/ 45 w 65"/>
                    <a:gd name="T21" fmla="*/ 2 h 63"/>
                    <a:gd name="T22" fmla="*/ 49 w 65"/>
                    <a:gd name="T23" fmla="*/ 4 h 63"/>
                    <a:gd name="T24" fmla="*/ 55 w 65"/>
                    <a:gd name="T25" fmla="*/ 8 h 63"/>
                    <a:gd name="T26" fmla="*/ 59 w 65"/>
                    <a:gd name="T27" fmla="*/ 14 h 63"/>
                    <a:gd name="T28" fmla="*/ 61 w 65"/>
                    <a:gd name="T29" fmla="*/ 18 h 63"/>
                    <a:gd name="T30" fmla="*/ 63 w 65"/>
                    <a:gd name="T31" fmla="*/ 25 h 63"/>
                    <a:gd name="T32" fmla="*/ 65 w 65"/>
                    <a:gd name="T33" fmla="*/ 31 h 63"/>
                    <a:gd name="T34" fmla="*/ 63 w 65"/>
                    <a:gd name="T35" fmla="*/ 37 h 63"/>
                    <a:gd name="T36" fmla="*/ 61 w 65"/>
                    <a:gd name="T37" fmla="*/ 43 h 63"/>
                    <a:gd name="T38" fmla="*/ 59 w 65"/>
                    <a:gd name="T39" fmla="*/ 49 h 63"/>
                    <a:gd name="T40" fmla="*/ 55 w 65"/>
                    <a:gd name="T41" fmla="*/ 55 h 63"/>
                    <a:gd name="T42" fmla="*/ 49 w 65"/>
                    <a:gd name="T43" fmla="*/ 57 h 63"/>
                    <a:gd name="T44" fmla="*/ 45 w 65"/>
                    <a:gd name="T45" fmla="*/ 61 h 63"/>
                    <a:gd name="T46" fmla="*/ 39 w 65"/>
                    <a:gd name="T47" fmla="*/ 63 h 63"/>
                    <a:gd name="T48" fmla="*/ 31 w 65"/>
                    <a:gd name="T49" fmla="*/ 63 h 63"/>
                    <a:gd name="T50" fmla="*/ 25 w 65"/>
                    <a:gd name="T51" fmla="*/ 63 h 63"/>
                    <a:gd name="T52" fmla="*/ 19 w 65"/>
                    <a:gd name="T53" fmla="*/ 61 h 63"/>
                    <a:gd name="T54" fmla="*/ 13 w 65"/>
                    <a:gd name="T55" fmla="*/ 57 h 63"/>
                    <a:gd name="T56" fmla="*/ 9 w 65"/>
                    <a:gd name="T57" fmla="*/ 55 h 63"/>
                    <a:gd name="T58" fmla="*/ 5 w 65"/>
                    <a:gd name="T59" fmla="*/ 49 h 63"/>
                    <a:gd name="T60" fmla="*/ 2 w 65"/>
                    <a:gd name="T61" fmla="*/ 43 h 63"/>
                    <a:gd name="T62" fmla="*/ 0 w 65"/>
                    <a:gd name="T63" fmla="*/ 37 h 63"/>
                    <a:gd name="T64" fmla="*/ 0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0" y="31"/>
                      </a:moveTo>
                      <a:lnTo>
                        <a:pt x="0" y="25"/>
                      </a:lnTo>
                      <a:lnTo>
                        <a:pt x="2" y="18"/>
                      </a:lnTo>
                      <a:lnTo>
                        <a:pt x="5" y="14"/>
                      </a:lnTo>
                      <a:lnTo>
                        <a:pt x="9" y="8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18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7"/>
                      </a:lnTo>
                      <a:lnTo>
                        <a:pt x="9" y="55"/>
                      </a:lnTo>
                      <a:lnTo>
                        <a:pt x="5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0" name="Freeform 173"/>
                <p:cNvSpPr>
                  <a:spLocks/>
                </p:cNvSpPr>
                <p:nvPr/>
              </p:nvSpPr>
              <p:spPr bwMode="auto">
                <a:xfrm>
                  <a:off x="3414" y="1778"/>
                  <a:ext cx="65" cy="63"/>
                </a:xfrm>
                <a:custGeom>
                  <a:avLst/>
                  <a:gdLst>
                    <a:gd name="T0" fmla="*/ 0 w 65"/>
                    <a:gd name="T1" fmla="*/ 31 h 63"/>
                    <a:gd name="T2" fmla="*/ 0 w 65"/>
                    <a:gd name="T3" fmla="*/ 31 h 63"/>
                    <a:gd name="T4" fmla="*/ 0 w 65"/>
                    <a:gd name="T5" fmla="*/ 25 h 63"/>
                    <a:gd name="T6" fmla="*/ 2 w 65"/>
                    <a:gd name="T7" fmla="*/ 18 h 63"/>
                    <a:gd name="T8" fmla="*/ 5 w 65"/>
                    <a:gd name="T9" fmla="*/ 14 h 63"/>
                    <a:gd name="T10" fmla="*/ 9 w 65"/>
                    <a:gd name="T11" fmla="*/ 8 h 63"/>
                    <a:gd name="T12" fmla="*/ 13 w 65"/>
                    <a:gd name="T13" fmla="*/ 4 h 63"/>
                    <a:gd name="T14" fmla="*/ 19 w 65"/>
                    <a:gd name="T15" fmla="*/ 2 h 63"/>
                    <a:gd name="T16" fmla="*/ 25 w 65"/>
                    <a:gd name="T17" fmla="*/ 0 h 63"/>
                    <a:gd name="T18" fmla="*/ 31 w 65"/>
                    <a:gd name="T19" fmla="*/ 0 h 63"/>
                    <a:gd name="T20" fmla="*/ 39 w 65"/>
                    <a:gd name="T21" fmla="*/ 0 h 63"/>
                    <a:gd name="T22" fmla="*/ 45 w 65"/>
                    <a:gd name="T23" fmla="*/ 2 h 63"/>
                    <a:gd name="T24" fmla="*/ 49 w 65"/>
                    <a:gd name="T25" fmla="*/ 4 h 63"/>
                    <a:gd name="T26" fmla="*/ 55 w 65"/>
                    <a:gd name="T27" fmla="*/ 8 h 63"/>
                    <a:gd name="T28" fmla="*/ 59 w 65"/>
                    <a:gd name="T29" fmla="*/ 14 h 63"/>
                    <a:gd name="T30" fmla="*/ 61 w 65"/>
                    <a:gd name="T31" fmla="*/ 18 h 63"/>
                    <a:gd name="T32" fmla="*/ 63 w 65"/>
                    <a:gd name="T33" fmla="*/ 25 h 63"/>
                    <a:gd name="T34" fmla="*/ 65 w 65"/>
                    <a:gd name="T35" fmla="*/ 31 h 63"/>
                    <a:gd name="T36" fmla="*/ 63 w 65"/>
                    <a:gd name="T37" fmla="*/ 37 h 63"/>
                    <a:gd name="T38" fmla="*/ 61 w 65"/>
                    <a:gd name="T39" fmla="*/ 43 h 63"/>
                    <a:gd name="T40" fmla="*/ 59 w 65"/>
                    <a:gd name="T41" fmla="*/ 49 h 63"/>
                    <a:gd name="T42" fmla="*/ 55 w 65"/>
                    <a:gd name="T43" fmla="*/ 55 h 63"/>
                    <a:gd name="T44" fmla="*/ 49 w 65"/>
                    <a:gd name="T45" fmla="*/ 57 h 63"/>
                    <a:gd name="T46" fmla="*/ 45 w 65"/>
                    <a:gd name="T47" fmla="*/ 61 h 63"/>
                    <a:gd name="T48" fmla="*/ 39 w 65"/>
                    <a:gd name="T49" fmla="*/ 63 h 63"/>
                    <a:gd name="T50" fmla="*/ 31 w 65"/>
                    <a:gd name="T51" fmla="*/ 63 h 63"/>
                    <a:gd name="T52" fmla="*/ 25 w 65"/>
                    <a:gd name="T53" fmla="*/ 63 h 63"/>
                    <a:gd name="T54" fmla="*/ 19 w 65"/>
                    <a:gd name="T55" fmla="*/ 61 h 63"/>
                    <a:gd name="T56" fmla="*/ 13 w 65"/>
                    <a:gd name="T57" fmla="*/ 57 h 63"/>
                    <a:gd name="T58" fmla="*/ 9 w 65"/>
                    <a:gd name="T59" fmla="*/ 55 h 63"/>
                    <a:gd name="T60" fmla="*/ 5 w 65"/>
                    <a:gd name="T61" fmla="*/ 49 h 63"/>
                    <a:gd name="T62" fmla="*/ 2 w 65"/>
                    <a:gd name="T63" fmla="*/ 43 h 63"/>
                    <a:gd name="T64" fmla="*/ 0 w 65"/>
                    <a:gd name="T65" fmla="*/ 37 h 63"/>
                    <a:gd name="T66" fmla="*/ 0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8"/>
                      </a:lnTo>
                      <a:lnTo>
                        <a:pt x="5" y="14"/>
                      </a:lnTo>
                      <a:lnTo>
                        <a:pt x="9" y="8"/>
                      </a:lnTo>
                      <a:lnTo>
                        <a:pt x="13" y="4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18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7"/>
                      </a:lnTo>
                      <a:lnTo>
                        <a:pt x="9" y="55"/>
                      </a:lnTo>
                      <a:lnTo>
                        <a:pt x="5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1" name="Freeform 174"/>
                <p:cNvSpPr>
                  <a:spLocks/>
                </p:cNvSpPr>
                <p:nvPr/>
              </p:nvSpPr>
              <p:spPr bwMode="auto">
                <a:xfrm>
                  <a:off x="3469" y="1750"/>
                  <a:ext cx="65" cy="63"/>
                </a:xfrm>
                <a:custGeom>
                  <a:avLst/>
                  <a:gdLst>
                    <a:gd name="T0" fmla="*/ 65 w 65"/>
                    <a:gd name="T1" fmla="*/ 32 h 63"/>
                    <a:gd name="T2" fmla="*/ 65 w 65"/>
                    <a:gd name="T3" fmla="*/ 38 h 63"/>
                    <a:gd name="T4" fmla="*/ 63 w 65"/>
                    <a:gd name="T5" fmla="*/ 44 h 63"/>
                    <a:gd name="T6" fmla="*/ 59 w 65"/>
                    <a:gd name="T7" fmla="*/ 49 h 63"/>
                    <a:gd name="T8" fmla="*/ 55 w 65"/>
                    <a:gd name="T9" fmla="*/ 55 h 63"/>
                    <a:gd name="T10" fmla="*/ 51 w 65"/>
                    <a:gd name="T11" fmla="*/ 57 h 63"/>
                    <a:gd name="T12" fmla="*/ 45 w 65"/>
                    <a:gd name="T13" fmla="*/ 61 h 63"/>
                    <a:gd name="T14" fmla="*/ 39 w 65"/>
                    <a:gd name="T15" fmla="*/ 63 h 63"/>
                    <a:gd name="T16" fmla="*/ 33 w 65"/>
                    <a:gd name="T17" fmla="*/ 63 h 63"/>
                    <a:gd name="T18" fmla="*/ 25 w 65"/>
                    <a:gd name="T19" fmla="*/ 63 h 63"/>
                    <a:gd name="T20" fmla="*/ 19 w 65"/>
                    <a:gd name="T21" fmla="*/ 61 h 63"/>
                    <a:gd name="T22" fmla="*/ 13 w 65"/>
                    <a:gd name="T23" fmla="*/ 57 h 63"/>
                    <a:gd name="T24" fmla="*/ 10 w 65"/>
                    <a:gd name="T25" fmla="*/ 55 h 63"/>
                    <a:gd name="T26" fmla="*/ 6 w 65"/>
                    <a:gd name="T27" fmla="*/ 49 h 63"/>
                    <a:gd name="T28" fmla="*/ 2 w 65"/>
                    <a:gd name="T29" fmla="*/ 44 h 63"/>
                    <a:gd name="T30" fmla="*/ 2 w 65"/>
                    <a:gd name="T31" fmla="*/ 38 h 63"/>
                    <a:gd name="T32" fmla="*/ 0 w 65"/>
                    <a:gd name="T33" fmla="*/ 32 h 63"/>
                    <a:gd name="T34" fmla="*/ 2 w 65"/>
                    <a:gd name="T35" fmla="*/ 26 h 63"/>
                    <a:gd name="T36" fmla="*/ 2 w 65"/>
                    <a:gd name="T37" fmla="*/ 20 h 63"/>
                    <a:gd name="T38" fmla="*/ 6 w 65"/>
                    <a:gd name="T39" fmla="*/ 14 h 63"/>
                    <a:gd name="T40" fmla="*/ 10 w 65"/>
                    <a:gd name="T41" fmla="*/ 8 h 63"/>
                    <a:gd name="T42" fmla="*/ 13 w 65"/>
                    <a:gd name="T43" fmla="*/ 6 h 63"/>
                    <a:gd name="T44" fmla="*/ 19 w 65"/>
                    <a:gd name="T45" fmla="*/ 2 h 63"/>
                    <a:gd name="T46" fmla="*/ 25 w 65"/>
                    <a:gd name="T47" fmla="*/ 0 h 63"/>
                    <a:gd name="T48" fmla="*/ 33 w 65"/>
                    <a:gd name="T49" fmla="*/ 0 h 63"/>
                    <a:gd name="T50" fmla="*/ 39 w 65"/>
                    <a:gd name="T51" fmla="*/ 0 h 63"/>
                    <a:gd name="T52" fmla="*/ 45 w 65"/>
                    <a:gd name="T53" fmla="*/ 2 h 63"/>
                    <a:gd name="T54" fmla="*/ 51 w 65"/>
                    <a:gd name="T55" fmla="*/ 6 h 63"/>
                    <a:gd name="T56" fmla="*/ 55 w 65"/>
                    <a:gd name="T57" fmla="*/ 8 h 63"/>
                    <a:gd name="T58" fmla="*/ 59 w 65"/>
                    <a:gd name="T59" fmla="*/ 14 h 63"/>
                    <a:gd name="T60" fmla="*/ 63 w 65"/>
                    <a:gd name="T61" fmla="*/ 20 h 63"/>
                    <a:gd name="T62" fmla="*/ 65 w 65"/>
                    <a:gd name="T63" fmla="*/ 26 h 63"/>
                    <a:gd name="T64" fmla="*/ 65 w 65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65" y="32"/>
                      </a:moveTo>
                      <a:lnTo>
                        <a:pt x="65" y="38"/>
                      </a:lnTo>
                      <a:lnTo>
                        <a:pt x="63" y="44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2" name="Freeform 175"/>
                <p:cNvSpPr>
                  <a:spLocks/>
                </p:cNvSpPr>
                <p:nvPr/>
              </p:nvSpPr>
              <p:spPr bwMode="auto">
                <a:xfrm>
                  <a:off x="3469" y="1750"/>
                  <a:ext cx="65" cy="63"/>
                </a:xfrm>
                <a:custGeom>
                  <a:avLst/>
                  <a:gdLst>
                    <a:gd name="T0" fmla="*/ 65 w 65"/>
                    <a:gd name="T1" fmla="*/ 32 h 63"/>
                    <a:gd name="T2" fmla="*/ 65 w 65"/>
                    <a:gd name="T3" fmla="*/ 32 h 63"/>
                    <a:gd name="T4" fmla="*/ 65 w 65"/>
                    <a:gd name="T5" fmla="*/ 38 h 63"/>
                    <a:gd name="T6" fmla="*/ 63 w 65"/>
                    <a:gd name="T7" fmla="*/ 44 h 63"/>
                    <a:gd name="T8" fmla="*/ 59 w 65"/>
                    <a:gd name="T9" fmla="*/ 49 h 63"/>
                    <a:gd name="T10" fmla="*/ 55 w 65"/>
                    <a:gd name="T11" fmla="*/ 55 h 63"/>
                    <a:gd name="T12" fmla="*/ 51 w 65"/>
                    <a:gd name="T13" fmla="*/ 57 h 63"/>
                    <a:gd name="T14" fmla="*/ 45 w 65"/>
                    <a:gd name="T15" fmla="*/ 61 h 63"/>
                    <a:gd name="T16" fmla="*/ 39 w 65"/>
                    <a:gd name="T17" fmla="*/ 63 h 63"/>
                    <a:gd name="T18" fmla="*/ 33 w 65"/>
                    <a:gd name="T19" fmla="*/ 63 h 63"/>
                    <a:gd name="T20" fmla="*/ 25 w 65"/>
                    <a:gd name="T21" fmla="*/ 63 h 63"/>
                    <a:gd name="T22" fmla="*/ 19 w 65"/>
                    <a:gd name="T23" fmla="*/ 61 h 63"/>
                    <a:gd name="T24" fmla="*/ 13 w 65"/>
                    <a:gd name="T25" fmla="*/ 57 h 63"/>
                    <a:gd name="T26" fmla="*/ 10 w 65"/>
                    <a:gd name="T27" fmla="*/ 55 h 63"/>
                    <a:gd name="T28" fmla="*/ 6 w 65"/>
                    <a:gd name="T29" fmla="*/ 49 h 63"/>
                    <a:gd name="T30" fmla="*/ 2 w 65"/>
                    <a:gd name="T31" fmla="*/ 44 h 63"/>
                    <a:gd name="T32" fmla="*/ 2 w 65"/>
                    <a:gd name="T33" fmla="*/ 38 h 63"/>
                    <a:gd name="T34" fmla="*/ 0 w 65"/>
                    <a:gd name="T35" fmla="*/ 32 h 63"/>
                    <a:gd name="T36" fmla="*/ 2 w 65"/>
                    <a:gd name="T37" fmla="*/ 26 h 63"/>
                    <a:gd name="T38" fmla="*/ 2 w 65"/>
                    <a:gd name="T39" fmla="*/ 20 h 63"/>
                    <a:gd name="T40" fmla="*/ 6 w 65"/>
                    <a:gd name="T41" fmla="*/ 14 h 63"/>
                    <a:gd name="T42" fmla="*/ 10 w 65"/>
                    <a:gd name="T43" fmla="*/ 8 h 63"/>
                    <a:gd name="T44" fmla="*/ 13 w 65"/>
                    <a:gd name="T45" fmla="*/ 6 h 63"/>
                    <a:gd name="T46" fmla="*/ 19 w 65"/>
                    <a:gd name="T47" fmla="*/ 2 h 63"/>
                    <a:gd name="T48" fmla="*/ 25 w 65"/>
                    <a:gd name="T49" fmla="*/ 0 h 63"/>
                    <a:gd name="T50" fmla="*/ 33 w 65"/>
                    <a:gd name="T51" fmla="*/ 0 h 63"/>
                    <a:gd name="T52" fmla="*/ 39 w 65"/>
                    <a:gd name="T53" fmla="*/ 0 h 63"/>
                    <a:gd name="T54" fmla="*/ 45 w 65"/>
                    <a:gd name="T55" fmla="*/ 2 h 63"/>
                    <a:gd name="T56" fmla="*/ 51 w 65"/>
                    <a:gd name="T57" fmla="*/ 6 h 63"/>
                    <a:gd name="T58" fmla="*/ 55 w 65"/>
                    <a:gd name="T59" fmla="*/ 8 h 63"/>
                    <a:gd name="T60" fmla="*/ 59 w 65"/>
                    <a:gd name="T61" fmla="*/ 14 h 63"/>
                    <a:gd name="T62" fmla="*/ 63 w 65"/>
                    <a:gd name="T63" fmla="*/ 20 h 63"/>
                    <a:gd name="T64" fmla="*/ 65 w 65"/>
                    <a:gd name="T65" fmla="*/ 26 h 63"/>
                    <a:gd name="T66" fmla="*/ 65 w 65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65" y="32"/>
                      </a:move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4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3" name="Freeform 176"/>
                <p:cNvSpPr>
                  <a:spLocks/>
                </p:cNvSpPr>
                <p:nvPr/>
              </p:nvSpPr>
              <p:spPr bwMode="auto">
                <a:xfrm>
                  <a:off x="3372" y="1736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3 w 65"/>
                    <a:gd name="T3" fmla="*/ 40 h 65"/>
                    <a:gd name="T4" fmla="*/ 61 w 65"/>
                    <a:gd name="T5" fmla="*/ 46 h 65"/>
                    <a:gd name="T6" fmla="*/ 59 w 65"/>
                    <a:gd name="T7" fmla="*/ 52 h 65"/>
                    <a:gd name="T8" fmla="*/ 55 w 65"/>
                    <a:gd name="T9" fmla="*/ 56 h 65"/>
                    <a:gd name="T10" fmla="*/ 51 w 65"/>
                    <a:gd name="T11" fmla="*/ 60 h 65"/>
                    <a:gd name="T12" fmla="*/ 45 w 65"/>
                    <a:gd name="T13" fmla="*/ 63 h 65"/>
                    <a:gd name="T14" fmla="*/ 40 w 65"/>
                    <a:gd name="T15" fmla="*/ 65 h 65"/>
                    <a:gd name="T16" fmla="*/ 32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4 w 65"/>
                    <a:gd name="T23" fmla="*/ 60 h 65"/>
                    <a:gd name="T24" fmla="*/ 10 w 65"/>
                    <a:gd name="T25" fmla="*/ 56 h 65"/>
                    <a:gd name="T26" fmla="*/ 6 w 65"/>
                    <a:gd name="T27" fmla="*/ 52 h 65"/>
                    <a:gd name="T28" fmla="*/ 2 w 65"/>
                    <a:gd name="T29" fmla="*/ 46 h 65"/>
                    <a:gd name="T30" fmla="*/ 0 w 65"/>
                    <a:gd name="T31" fmla="*/ 40 h 65"/>
                    <a:gd name="T32" fmla="*/ 0 w 65"/>
                    <a:gd name="T33" fmla="*/ 34 h 65"/>
                    <a:gd name="T34" fmla="*/ 0 w 65"/>
                    <a:gd name="T35" fmla="*/ 28 h 65"/>
                    <a:gd name="T36" fmla="*/ 2 w 65"/>
                    <a:gd name="T37" fmla="*/ 22 h 65"/>
                    <a:gd name="T38" fmla="*/ 6 w 65"/>
                    <a:gd name="T39" fmla="*/ 16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4 h 65"/>
                    <a:gd name="T46" fmla="*/ 26 w 65"/>
                    <a:gd name="T47" fmla="*/ 2 h 65"/>
                    <a:gd name="T48" fmla="*/ 32 w 65"/>
                    <a:gd name="T49" fmla="*/ 0 h 65"/>
                    <a:gd name="T50" fmla="*/ 40 w 65"/>
                    <a:gd name="T51" fmla="*/ 2 h 65"/>
                    <a:gd name="T52" fmla="*/ 45 w 65"/>
                    <a:gd name="T53" fmla="*/ 4 h 65"/>
                    <a:gd name="T54" fmla="*/ 51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6 h 65"/>
                    <a:gd name="T60" fmla="*/ 61 w 65"/>
                    <a:gd name="T61" fmla="*/ 22 h 65"/>
                    <a:gd name="T62" fmla="*/ 63 w 65"/>
                    <a:gd name="T63" fmla="*/ 28 h 65"/>
                    <a:gd name="T64" fmla="*/ 65 w 65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4"/>
                      </a:move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4" name="Freeform 177"/>
                <p:cNvSpPr>
                  <a:spLocks/>
                </p:cNvSpPr>
                <p:nvPr/>
              </p:nvSpPr>
              <p:spPr bwMode="auto">
                <a:xfrm>
                  <a:off x="3372" y="1736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5 w 65"/>
                    <a:gd name="T3" fmla="*/ 34 h 65"/>
                    <a:gd name="T4" fmla="*/ 63 w 65"/>
                    <a:gd name="T5" fmla="*/ 40 h 65"/>
                    <a:gd name="T6" fmla="*/ 61 w 65"/>
                    <a:gd name="T7" fmla="*/ 46 h 65"/>
                    <a:gd name="T8" fmla="*/ 59 w 65"/>
                    <a:gd name="T9" fmla="*/ 52 h 65"/>
                    <a:gd name="T10" fmla="*/ 55 w 65"/>
                    <a:gd name="T11" fmla="*/ 56 h 65"/>
                    <a:gd name="T12" fmla="*/ 51 w 65"/>
                    <a:gd name="T13" fmla="*/ 60 h 65"/>
                    <a:gd name="T14" fmla="*/ 45 w 65"/>
                    <a:gd name="T15" fmla="*/ 63 h 65"/>
                    <a:gd name="T16" fmla="*/ 40 w 65"/>
                    <a:gd name="T17" fmla="*/ 65 h 65"/>
                    <a:gd name="T18" fmla="*/ 32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4 w 65"/>
                    <a:gd name="T25" fmla="*/ 60 h 65"/>
                    <a:gd name="T26" fmla="*/ 10 w 65"/>
                    <a:gd name="T27" fmla="*/ 56 h 65"/>
                    <a:gd name="T28" fmla="*/ 6 w 65"/>
                    <a:gd name="T29" fmla="*/ 52 h 65"/>
                    <a:gd name="T30" fmla="*/ 2 w 65"/>
                    <a:gd name="T31" fmla="*/ 46 h 65"/>
                    <a:gd name="T32" fmla="*/ 0 w 65"/>
                    <a:gd name="T33" fmla="*/ 40 h 65"/>
                    <a:gd name="T34" fmla="*/ 0 w 65"/>
                    <a:gd name="T35" fmla="*/ 34 h 65"/>
                    <a:gd name="T36" fmla="*/ 0 w 65"/>
                    <a:gd name="T37" fmla="*/ 28 h 65"/>
                    <a:gd name="T38" fmla="*/ 2 w 65"/>
                    <a:gd name="T39" fmla="*/ 22 h 65"/>
                    <a:gd name="T40" fmla="*/ 6 w 65"/>
                    <a:gd name="T41" fmla="*/ 16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4 h 65"/>
                    <a:gd name="T48" fmla="*/ 26 w 65"/>
                    <a:gd name="T49" fmla="*/ 2 h 65"/>
                    <a:gd name="T50" fmla="*/ 32 w 65"/>
                    <a:gd name="T51" fmla="*/ 0 h 65"/>
                    <a:gd name="T52" fmla="*/ 40 w 65"/>
                    <a:gd name="T53" fmla="*/ 2 h 65"/>
                    <a:gd name="T54" fmla="*/ 45 w 65"/>
                    <a:gd name="T55" fmla="*/ 4 h 65"/>
                    <a:gd name="T56" fmla="*/ 51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6 h 65"/>
                    <a:gd name="T62" fmla="*/ 61 w 65"/>
                    <a:gd name="T63" fmla="*/ 22 h 65"/>
                    <a:gd name="T64" fmla="*/ 63 w 65"/>
                    <a:gd name="T65" fmla="*/ 28 h 65"/>
                    <a:gd name="T66" fmla="*/ 65 w 65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4"/>
                      </a:move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5" y="56"/>
                      </a:lnTo>
                      <a:lnTo>
                        <a:pt x="51" y="60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2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1" y="22"/>
                      </a:lnTo>
                      <a:lnTo>
                        <a:pt x="63" y="28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5" name="Freeform 178"/>
                <p:cNvSpPr>
                  <a:spLocks/>
                </p:cNvSpPr>
                <p:nvPr/>
              </p:nvSpPr>
              <p:spPr bwMode="auto">
                <a:xfrm>
                  <a:off x="3372" y="1705"/>
                  <a:ext cx="65" cy="65"/>
                </a:xfrm>
                <a:custGeom>
                  <a:avLst/>
                  <a:gdLst>
                    <a:gd name="T0" fmla="*/ 0 w 65"/>
                    <a:gd name="T1" fmla="*/ 31 h 65"/>
                    <a:gd name="T2" fmla="*/ 2 w 65"/>
                    <a:gd name="T3" fmla="*/ 26 h 65"/>
                    <a:gd name="T4" fmla="*/ 2 w 65"/>
                    <a:gd name="T5" fmla="*/ 20 h 65"/>
                    <a:gd name="T6" fmla="*/ 6 w 65"/>
                    <a:gd name="T7" fmla="*/ 14 h 65"/>
                    <a:gd name="T8" fmla="*/ 10 w 65"/>
                    <a:gd name="T9" fmla="*/ 10 h 65"/>
                    <a:gd name="T10" fmla="*/ 14 w 65"/>
                    <a:gd name="T11" fmla="*/ 6 h 65"/>
                    <a:gd name="T12" fmla="*/ 20 w 65"/>
                    <a:gd name="T13" fmla="*/ 2 h 65"/>
                    <a:gd name="T14" fmla="*/ 26 w 65"/>
                    <a:gd name="T15" fmla="*/ 0 h 65"/>
                    <a:gd name="T16" fmla="*/ 34 w 65"/>
                    <a:gd name="T17" fmla="*/ 0 h 65"/>
                    <a:gd name="T18" fmla="*/ 40 w 65"/>
                    <a:gd name="T19" fmla="*/ 0 h 65"/>
                    <a:gd name="T20" fmla="*/ 45 w 65"/>
                    <a:gd name="T21" fmla="*/ 2 h 65"/>
                    <a:gd name="T22" fmla="*/ 51 w 65"/>
                    <a:gd name="T23" fmla="*/ 6 h 65"/>
                    <a:gd name="T24" fmla="*/ 55 w 65"/>
                    <a:gd name="T25" fmla="*/ 10 h 65"/>
                    <a:gd name="T26" fmla="*/ 59 w 65"/>
                    <a:gd name="T27" fmla="*/ 14 h 65"/>
                    <a:gd name="T28" fmla="*/ 63 w 65"/>
                    <a:gd name="T29" fmla="*/ 20 h 65"/>
                    <a:gd name="T30" fmla="*/ 63 w 65"/>
                    <a:gd name="T31" fmla="*/ 26 h 65"/>
                    <a:gd name="T32" fmla="*/ 65 w 65"/>
                    <a:gd name="T33" fmla="*/ 31 h 65"/>
                    <a:gd name="T34" fmla="*/ 63 w 65"/>
                    <a:gd name="T35" fmla="*/ 39 h 65"/>
                    <a:gd name="T36" fmla="*/ 63 w 65"/>
                    <a:gd name="T37" fmla="*/ 45 h 65"/>
                    <a:gd name="T38" fmla="*/ 59 w 65"/>
                    <a:gd name="T39" fmla="*/ 51 h 65"/>
                    <a:gd name="T40" fmla="*/ 55 w 65"/>
                    <a:gd name="T41" fmla="*/ 55 h 65"/>
                    <a:gd name="T42" fmla="*/ 51 w 65"/>
                    <a:gd name="T43" fmla="*/ 59 h 65"/>
                    <a:gd name="T44" fmla="*/ 45 w 65"/>
                    <a:gd name="T45" fmla="*/ 61 h 65"/>
                    <a:gd name="T46" fmla="*/ 40 w 65"/>
                    <a:gd name="T47" fmla="*/ 63 h 65"/>
                    <a:gd name="T48" fmla="*/ 34 w 65"/>
                    <a:gd name="T49" fmla="*/ 65 h 65"/>
                    <a:gd name="T50" fmla="*/ 26 w 65"/>
                    <a:gd name="T51" fmla="*/ 63 h 65"/>
                    <a:gd name="T52" fmla="*/ 20 w 65"/>
                    <a:gd name="T53" fmla="*/ 61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2 w 65"/>
                    <a:gd name="T61" fmla="*/ 45 h 65"/>
                    <a:gd name="T62" fmla="*/ 2 w 65"/>
                    <a:gd name="T63" fmla="*/ 39 h 65"/>
                    <a:gd name="T64" fmla="*/ 0 w 65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1"/>
                      </a:move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6" name="Freeform 179"/>
                <p:cNvSpPr>
                  <a:spLocks/>
                </p:cNvSpPr>
                <p:nvPr/>
              </p:nvSpPr>
              <p:spPr bwMode="auto">
                <a:xfrm>
                  <a:off x="3372" y="1705"/>
                  <a:ext cx="65" cy="65"/>
                </a:xfrm>
                <a:custGeom>
                  <a:avLst/>
                  <a:gdLst>
                    <a:gd name="T0" fmla="*/ 0 w 65"/>
                    <a:gd name="T1" fmla="*/ 31 h 65"/>
                    <a:gd name="T2" fmla="*/ 0 w 65"/>
                    <a:gd name="T3" fmla="*/ 31 h 65"/>
                    <a:gd name="T4" fmla="*/ 2 w 65"/>
                    <a:gd name="T5" fmla="*/ 26 h 65"/>
                    <a:gd name="T6" fmla="*/ 2 w 65"/>
                    <a:gd name="T7" fmla="*/ 20 h 65"/>
                    <a:gd name="T8" fmla="*/ 6 w 65"/>
                    <a:gd name="T9" fmla="*/ 14 h 65"/>
                    <a:gd name="T10" fmla="*/ 10 w 65"/>
                    <a:gd name="T11" fmla="*/ 10 h 65"/>
                    <a:gd name="T12" fmla="*/ 14 w 65"/>
                    <a:gd name="T13" fmla="*/ 6 h 65"/>
                    <a:gd name="T14" fmla="*/ 20 w 65"/>
                    <a:gd name="T15" fmla="*/ 2 h 65"/>
                    <a:gd name="T16" fmla="*/ 26 w 65"/>
                    <a:gd name="T17" fmla="*/ 0 h 65"/>
                    <a:gd name="T18" fmla="*/ 34 w 65"/>
                    <a:gd name="T19" fmla="*/ 0 h 65"/>
                    <a:gd name="T20" fmla="*/ 40 w 65"/>
                    <a:gd name="T21" fmla="*/ 0 h 65"/>
                    <a:gd name="T22" fmla="*/ 45 w 65"/>
                    <a:gd name="T23" fmla="*/ 2 h 65"/>
                    <a:gd name="T24" fmla="*/ 51 w 65"/>
                    <a:gd name="T25" fmla="*/ 6 h 65"/>
                    <a:gd name="T26" fmla="*/ 55 w 65"/>
                    <a:gd name="T27" fmla="*/ 10 h 65"/>
                    <a:gd name="T28" fmla="*/ 59 w 65"/>
                    <a:gd name="T29" fmla="*/ 14 h 65"/>
                    <a:gd name="T30" fmla="*/ 63 w 65"/>
                    <a:gd name="T31" fmla="*/ 20 h 65"/>
                    <a:gd name="T32" fmla="*/ 63 w 65"/>
                    <a:gd name="T33" fmla="*/ 26 h 65"/>
                    <a:gd name="T34" fmla="*/ 65 w 65"/>
                    <a:gd name="T35" fmla="*/ 31 h 65"/>
                    <a:gd name="T36" fmla="*/ 63 w 65"/>
                    <a:gd name="T37" fmla="*/ 39 h 65"/>
                    <a:gd name="T38" fmla="*/ 63 w 65"/>
                    <a:gd name="T39" fmla="*/ 45 h 65"/>
                    <a:gd name="T40" fmla="*/ 59 w 65"/>
                    <a:gd name="T41" fmla="*/ 51 h 65"/>
                    <a:gd name="T42" fmla="*/ 55 w 65"/>
                    <a:gd name="T43" fmla="*/ 55 h 65"/>
                    <a:gd name="T44" fmla="*/ 51 w 65"/>
                    <a:gd name="T45" fmla="*/ 59 h 65"/>
                    <a:gd name="T46" fmla="*/ 45 w 65"/>
                    <a:gd name="T47" fmla="*/ 61 h 65"/>
                    <a:gd name="T48" fmla="*/ 40 w 65"/>
                    <a:gd name="T49" fmla="*/ 63 h 65"/>
                    <a:gd name="T50" fmla="*/ 34 w 65"/>
                    <a:gd name="T51" fmla="*/ 65 h 65"/>
                    <a:gd name="T52" fmla="*/ 26 w 65"/>
                    <a:gd name="T53" fmla="*/ 63 h 65"/>
                    <a:gd name="T54" fmla="*/ 20 w 65"/>
                    <a:gd name="T55" fmla="*/ 61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2 w 65"/>
                    <a:gd name="T63" fmla="*/ 45 h 65"/>
                    <a:gd name="T64" fmla="*/ 2 w 65"/>
                    <a:gd name="T65" fmla="*/ 39 h 65"/>
                    <a:gd name="T66" fmla="*/ 0 w 65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7" name="Freeform 180"/>
                <p:cNvSpPr>
                  <a:spLocks/>
                </p:cNvSpPr>
                <p:nvPr/>
              </p:nvSpPr>
              <p:spPr bwMode="auto">
                <a:xfrm>
                  <a:off x="3402" y="1662"/>
                  <a:ext cx="65" cy="65"/>
                </a:xfrm>
                <a:custGeom>
                  <a:avLst/>
                  <a:gdLst>
                    <a:gd name="T0" fmla="*/ 0 w 65"/>
                    <a:gd name="T1" fmla="*/ 31 h 65"/>
                    <a:gd name="T2" fmla="*/ 0 w 65"/>
                    <a:gd name="T3" fmla="*/ 25 h 65"/>
                    <a:gd name="T4" fmla="*/ 2 w 65"/>
                    <a:gd name="T5" fmla="*/ 19 h 65"/>
                    <a:gd name="T6" fmla="*/ 6 w 65"/>
                    <a:gd name="T7" fmla="*/ 13 h 65"/>
                    <a:gd name="T8" fmla="*/ 10 w 65"/>
                    <a:gd name="T9" fmla="*/ 9 h 65"/>
                    <a:gd name="T10" fmla="*/ 14 w 65"/>
                    <a:gd name="T11" fmla="*/ 6 h 65"/>
                    <a:gd name="T12" fmla="*/ 19 w 65"/>
                    <a:gd name="T13" fmla="*/ 2 h 65"/>
                    <a:gd name="T14" fmla="*/ 25 w 65"/>
                    <a:gd name="T15" fmla="*/ 0 h 65"/>
                    <a:gd name="T16" fmla="*/ 31 w 65"/>
                    <a:gd name="T17" fmla="*/ 0 h 65"/>
                    <a:gd name="T18" fmla="*/ 39 w 65"/>
                    <a:gd name="T19" fmla="*/ 0 h 65"/>
                    <a:gd name="T20" fmla="*/ 45 w 65"/>
                    <a:gd name="T21" fmla="*/ 2 h 65"/>
                    <a:gd name="T22" fmla="*/ 51 w 65"/>
                    <a:gd name="T23" fmla="*/ 6 h 65"/>
                    <a:gd name="T24" fmla="*/ 55 w 65"/>
                    <a:gd name="T25" fmla="*/ 9 h 65"/>
                    <a:gd name="T26" fmla="*/ 59 w 65"/>
                    <a:gd name="T27" fmla="*/ 13 h 65"/>
                    <a:gd name="T28" fmla="*/ 61 w 65"/>
                    <a:gd name="T29" fmla="*/ 19 h 65"/>
                    <a:gd name="T30" fmla="*/ 63 w 65"/>
                    <a:gd name="T31" fmla="*/ 25 h 65"/>
                    <a:gd name="T32" fmla="*/ 65 w 65"/>
                    <a:gd name="T33" fmla="*/ 31 h 65"/>
                    <a:gd name="T34" fmla="*/ 63 w 65"/>
                    <a:gd name="T35" fmla="*/ 39 h 65"/>
                    <a:gd name="T36" fmla="*/ 61 w 65"/>
                    <a:gd name="T37" fmla="*/ 45 h 65"/>
                    <a:gd name="T38" fmla="*/ 59 w 65"/>
                    <a:gd name="T39" fmla="*/ 51 h 65"/>
                    <a:gd name="T40" fmla="*/ 55 w 65"/>
                    <a:gd name="T41" fmla="*/ 55 h 65"/>
                    <a:gd name="T42" fmla="*/ 51 w 65"/>
                    <a:gd name="T43" fmla="*/ 59 h 65"/>
                    <a:gd name="T44" fmla="*/ 45 w 65"/>
                    <a:gd name="T45" fmla="*/ 61 h 65"/>
                    <a:gd name="T46" fmla="*/ 39 w 65"/>
                    <a:gd name="T47" fmla="*/ 63 h 65"/>
                    <a:gd name="T48" fmla="*/ 31 w 65"/>
                    <a:gd name="T49" fmla="*/ 65 h 65"/>
                    <a:gd name="T50" fmla="*/ 25 w 65"/>
                    <a:gd name="T51" fmla="*/ 63 h 65"/>
                    <a:gd name="T52" fmla="*/ 19 w 65"/>
                    <a:gd name="T53" fmla="*/ 61 h 65"/>
                    <a:gd name="T54" fmla="*/ 14 w 65"/>
                    <a:gd name="T55" fmla="*/ 59 h 65"/>
                    <a:gd name="T56" fmla="*/ 10 w 65"/>
                    <a:gd name="T57" fmla="*/ 55 h 65"/>
                    <a:gd name="T58" fmla="*/ 6 w 65"/>
                    <a:gd name="T59" fmla="*/ 51 h 65"/>
                    <a:gd name="T60" fmla="*/ 2 w 65"/>
                    <a:gd name="T61" fmla="*/ 45 h 65"/>
                    <a:gd name="T62" fmla="*/ 0 w 65"/>
                    <a:gd name="T63" fmla="*/ 39 h 65"/>
                    <a:gd name="T64" fmla="*/ 0 w 65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0" y="31"/>
                      </a:move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8" name="Freeform 181"/>
                <p:cNvSpPr>
                  <a:spLocks/>
                </p:cNvSpPr>
                <p:nvPr/>
              </p:nvSpPr>
              <p:spPr bwMode="auto">
                <a:xfrm>
                  <a:off x="3402" y="1662"/>
                  <a:ext cx="65" cy="65"/>
                </a:xfrm>
                <a:custGeom>
                  <a:avLst/>
                  <a:gdLst>
                    <a:gd name="T0" fmla="*/ 0 w 65"/>
                    <a:gd name="T1" fmla="*/ 31 h 65"/>
                    <a:gd name="T2" fmla="*/ 0 w 65"/>
                    <a:gd name="T3" fmla="*/ 31 h 65"/>
                    <a:gd name="T4" fmla="*/ 0 w 65"/>
                    <a:gd name="T5" fmla="*/ 25 h 65"/>
                    <a:gd name="T6" fmla="*/ 2 w 65"/>
                    <a:gd name="T7" fmla="*/ 19 h 65"/>
                    <a:gd name="T8" fmla="*/ 6 w 65"/>
                    <a:gd name="T9" fmla="*/ 13 h 65"/>
                    <a:gd name="T10" fmla="*/ 10 w 65"/>
                    <a:gd name="T11" fmla="*/ 9 h 65"/>
                    <a:gd name="T12" fmla="*/ 14 w 65"/>
                    <a:gd name="T13" fmla="*/ 6 h 65"/>
                    <a:gd name="T14" fmla="*/ 19 w 65"/>
                    <a:gd name="T15" fmla="*/ 2 h 65"/>
                    <a:gd name="T16" fmla="*/ 25 w 65"/>
                    <a:gd name="T17" fmla="*/ 0 h 65"/>
                    <a:gd name="T18" fmla="*/ 31 w 65"/>
                    <a:gd name="T19" fmla="*/ 0 h 65"/>
                    <a:gd name="T20" fmla="*/ 39 w 65"/>
                    <a:gd name="T21" fmla="*/ 0 h 65"/>
                    <a:gd name="T22" fmla="*/ 45 w 65"/>
                    <a:gd name="T23" fmla="*/ 2 h 65"/>
                    <a:gd name="T24" fmla="*/ 51 w 65"/>
                    <a:gd name="T25" fmla="*/ 6 h 65"/>
                    <a:gd name="T26" fmla="*/ 55 w 65"/>
                    <a:gd name="T27" fmla="*/ 9 h 65"/>
                    <a:gd name="T28" fmla="*/ 59 w 65"/>
                    <a:gd name="T29" fmla="*/ 13 h 65"/>
                    <a:gd name="T30" fmla="*/ 61 w 65"/>
                    <a:gd name="T31" fmla="*/ 19 h 65"/>
                    <a:gd name="T32" fmla="*/ 63 w 65"/>
                    <a:gd name="T33" fmla="*/ 25 h 65"/>
                    <a:gd name="T34" fmla="*/ 65 w 65"/>
                    <a:gd name="T35" fmla="*/ 31 h 65"/>
                    <a:gd name="T36" fmla="*/ 63 w 65"/>
                    <a:gd name="T37" fmla="*/ 39 h 65"/>
                    <a:gd name="T38" fmla="*/ 61 w 65"/>
                    <a:gd name="T39" fmla="*/ 45 h 65"/>
                    <a:gd name="T40" fmla="*/ 59 w 65"/>
                    <a:gd name="T41" fmla="*/ 51 h 65"/>
                    <a:gd name="T42" fmla="*/ 55 w 65"/>
                    <a:gd name="T43" fmla="*/ 55 h 65"/>
                    <a:gd name="T44" fmla="*/ 51 w 65"/>
                    <a:gd name="T45" fmla="*/ 59 h 65"/>
                    <a:gd name="T46" fmla="*/ 45 w 65"/>
                    <a:gd name="T47" fmla="*/ 61 h 65"/>
                    <a:gd name="T48" fmla="*/ 39 w 65"/>
                    <a:gd name="T49" fmla="*/ 63 h 65"/>
                    <a:gd name="T50" fmla="*/ 31 w 65"/>
                    <a:gd name="T51" fmla="*/ 65 h 65"/>
                    <a:gd name="T52" fmla="*/ 25 w 65"/>
                    <a:gd name="T53" fmla="*/ 63 h 65"/>
                    <a:gd name="T54" fmla="*/ 19 w 65"/>
                    <a:gd name="T55" fmla="*/ 61 h 65"/>
                    <a:gd name="T56" fmla="*/ 14 w 65"/>
                    <a:gd name="T57" fmla="*/ 59 h 65"/>
                    <a:gd name="T58" fmla="*/ 10 w 65"/>
                    <a:gd name="T59" fmla="*/ 55 h 65"/>
                    <a:gd name="T60" fmla="*/ 6 w 65"/>
                    <a:gd name="T61" fmla="*/ 51 h 65"/>
                    <a:gd name="T62" fmla="*/ 2 w 65"/>
                    <a:gd name="T63" fmla="*/ 45 h 65"/>
                    <a:gd name="T64" fmla="*/ 0 w 65"/>
                    <a:gd name="T65" fmla="*/ 39 h 65"/>
                    <a:gd name="T66" fmla="*/ 0 w 65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0" y="31"/>
                      </a:move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09" name="Freeform 182"/>
                <p:cNvSpPr>
                  <a:spLocks/>
                </p:cNvSpPr>
                <p:nvPr/>
              </p:nvSpPr>
              <p:spPr bwMode="auto">
                <a:xfrm>
                  <a:off x="3445" y="1691"/>
                  <a:ext cx="63" cy="63"/>
                </a:xfrm>
                <a:custGeom>
                  <a:avLst/>
                  <a:gdLst>
                    <a:gd name="T0" fmla="*/ 63 w 63"/>
                    <a:gd name="T1" fmla="*/ 32 h 63"/>
                    <a:gd name="T2" fmla="*/ 63 w 63"/>
                    <a:gd name="T3" fmla="*/ 38 h 63"/>
                    <a:gd name="T4" fmla="*/ 61 w 63"/>
                    <a:gd name="T5" fmla="*/ 44 h 63"/>
                    <a:gd name="T6" fmla="*/ 57 w 63"/>
                    <a:gd name="T7" fmla="*/ 49 h 63"/>
                    <a:gd name="T8" fmla="*/ 55 w 63"/>
                    <a:gd name="T9" fmla="*/ 55 h 63"/>
                    <a:gd name="T10" fmla="*/ 49 w 63"/>
                    <a:gd name="T11" fmla="*/ 57 h 63"/>
                    <a:gd name="T12" fmla="*/ 43 w 63"/>
                    <a:gd name="T13" fmla="*/ 61 h 63"/>
                    <a:gd name="T14" fmla="*/ 37 w 63"/>
                    <a:gd name="T15" fmla="*/ 63 h 63"/>
                    <a:gd name="T16" fmla="*/ 32 w 63"/>
                    <a:gd name="T17" fmla="*/ 63 h 63"/>
                    <a:gd name="T18" fmla="*/ 26 w 63"/>
                    <a:gd name="T19" fmla="*/ 63 h 63"/>
                    <a:gd name="T20" fmla="*/ 20 w 63"/>
                    <a:gd name="T21" fmla="*/ 61 h 63"/>
                    <a:gd name="T22" fmla="*/ 14 w 63"/>
                    <a:gd name="T23" fmla="*/ 57 h 63"/>
                    <a:gd name="T24" fmla="*/ 8 w 63"/>
                    <a:gd name="T25" fmla="*/ 55 h 63"/>
                    <a:gd name="T26" fmla="*/ 6 w 63"/>
                    <a:gd name="T27" fmla="*/ 49 h 63"/>
                    <a:gd name="T28" fmla="*/ 2 w 63"/>
                    <a:gd name="T29" fmla="*/ 44 h 63"/>
                    <a:gd name="T30" fmla="*/ 0 w 63"/>
                    <a:gd name="T31" fmla="*/ 38 h 63"/>
                    <a:gd name="T32" fmla="*/ 0 w 63"/>
                    <a:gd name="T33" fmla="*/ 32 h 63"/>
                    <a:gd name="T34" fmla="*/ 0 w 63"/>
                    <a:gd name="T35" fmla="*/ 26 h 63"/>
                    <a:gd name="T36" fmla="*/ 2 w 63"/>
                    <a:gd name="T37" fmla="*/ 20 h 63"/>
                    <a:gd name="T38" fmla="*/ 6 w 63"/>
                    <a:gd name="T39" fmla="*/ 14 h 63"/>
                    <a:gd name="T40" fmla="*/ 8 w 63"/>
                    <a:gd name="T41" fmla="*/ 8 h 63"/>
                    <a:gd name="T42" fmla="*/ 14 w 63"/>
                    <a:gd name="T43" fmla="*/ 6 h 63"/>
                    <a:gd name="T44" fmla="*/ 20 w 63"/>
                    <a:gd name="T45" fmla="*/ 2 h 63"/>
                    <a:gd name="T46" fmla="*/ 26 w 63"/>
                    <a:gd name="T47" fmla="*/ 0 h 63"/>
                    <a:gd name="T48" fmla="*/ 32 w 63"/>
                    <a:gd name="T49" fmla="*/ 0 h 63"/>
                    <a:gd name="T50" fmla="*/ 37 w 63"/>
                    <a:gd name="T51" fmla="*/ 0 h 63"/>
                    <a:gd name="T52" fmla="*/ 43 w 63"/>
                    <a:gd name="T53" fmla="*/ 2 h 63"/>
                    <a:gd name="T54" fmla="*/ 49 w 63"/>
                    <a:gd name="T55" fmla="*/ 6 h 63"/>
                    <a:gd name="T56" fmla="*/ 55 w 63"/>
                    <a:gd name="T57" fmla="*/ 8 h 63"/>
                    <a:gd name="T58" fmla="*/ 57 w 63"/>
                    <a:gd name="T59" fmla="*/ 14 h 63"/>
                    <a:gd name="T60" fmla="*/ 61 w 63"/>
                    <a:gd name="T61" fmla="*/ 20 h 63"/>
                    <a:gd name="T62" fmla="*/ 63 w 63"/>
                    <a:gd name="T63" fmla="*/ 26 h 63"/>
                    <a:gd name="T64" fmla="*/ 63 w 63"/>
                    <a:gd name="T65" fmla="*/ 32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63" y="32"/>
                      </a:move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7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0" name="Freeform 183"/>
                <p:cNvSpPr>
                  <a:spLocks/>
                </p:cNvSpPr>
                <p:nvPr/>
              </p:nvSpPr>
              <p:spPr bwMode="auto">
                <a:xfrm>
                  <a:off x="3445" y="1691"/>
                  <a:ext cx="63" cy="63"/>
                </a:xfrm>
                <a:custGeom>
                  <a:avLst/>
                  <a:gdLst>
                    <a:gd name="T0" fmla="*/ 63 w 63"/>
                    <a:gd name="T1" fmla="*/ 32 h 63"/>
                    <a:gd name="T2" fmla="*/ 63 w 63"/>
                    <a:gd name="T3" fmla="*/ 32 h 63"/>
                    <a:gd name="T4" fmla="*/ 63 w 63"/>
                    <a:gd name="T5" fmla="*/ 38 h 63"/>
                    <a:gd name="T6" fmla="*/ 61 w 63"/>
                    <a:gd name="T7" fmla="*/ 44 h 63"/>
                    <a:gd name="T8" fmla="*/ 57 w 63"/>
                    <a:gd name="T9" fmla="*/ 49 h 63"/>
                    <a:gd name="T10" fmla="*/ 55 w 63"/>
                    <a:gd name="T11" fmla="*/ 55 h 63"/>
                    <a:gd name="T12" fmla="*/ 49 w 63"/>
                    <a:gd name="T13" fmla="*/ 57 h 63"/>
                    <a:gd name="T14" fmla="*/ 43 w 63"/>
                    <a:gd name="T15" fmla="*/ 61 h 63"/>
                    <a:gd name="T16" fmla="*/ 37 w 63"/>
                    <a:gd name="T17" fmla="*/ 63 h 63"/>
                    <a:gd name="T18" fmla="*/ 32 w 63"/>
                    <a:gd name="T19" fmla="*/ 63 h 63"/>
                    <a:gd name="T20" fmla="*/ 26 w 63"/>
                    <a:gd name="T21" fmla="*/ 63 h 63"/>
                    <a:gd name="T22" fmla="*/ 20 w 63"/>
                    <a:gd name="T23" fmla="*/ 61 h 63"/>
                    <a:gd name="T24" fmla="*/ 14 w 63"/>
                    <a:gd name="T25" fmla="*/ 57 h 63"/>
                    <a:gd name="T26" fmla="*/ 8 w 63"/>
                    <a:gd name="T27" fmla="*/ 55 h 63"/>
                    <a:gd name="T28" fmla="*/ 6 w 63"/>
                    <a:gd name="T29" fmla="*/ 49 h 63"/>
                    <a:gd name="T30" fmla="*/ 2 w 63"/>
                    <a:gd name="T31" fmla="*/ 44 h 63"/>
                    <a:gd name="T32" fmla="*/ 0 w 63"/>
                    <a:gd name="T33" fmla="*/ 38 h 63"/>
                    <a:gd name="T34" fmla="*/ 0 w 63"/>
                    <a:gd name="T35" fmla="*/ 32 h 63"/>
                    <a:gd name="T36" fmla="*/ 0 w 63"/>
                    <a:gd name="T37" fmla="*/ 26 h 63"/>
                    <a:gd name="T38" fmla="*/ 2 w 63"/>
                    <a:gd name="T39" fmla="*/ 20 h 63"/>
                    <a:gd name="T40" fmla="*/ 6 w 63"/>
                    <a:gd name="T41" fmla="*/ 14 h 63"/>
                    <a:gd name="T42" fmla="*/ 8 w 63"/>
                    <a:gd name="T43" fmla="*/ 8 h 63"/>
                    <a:gd name="T44" fmla="*/ 14 w 63"/>
                    <a:gd name="T45" fmla="*/ 6 h 63"/>
                    <a:gd name="T46" fmla="*/ 20 w 63"/>
                    <a:gd name="T47" fmla="*/ 2 h 63"/>
                    <a:gd name="T48" fmla="*/ 26 w 63"/>
                    <a:gd name="T49" fmla="*/ 0 h 63"/>
                    <a:gd name="T50" fmla="*/ 32 w 63"/>
                    <a:gd name="T51" fmla="*/ 0 h 63"/>
                    <a:gd name="T52" fmla="*/ 37 w 63"/>
                    <a:gd name="T53" fmla="*/ 0 h 63"/>
                    <a:gd name="T54" fmla="*/ 43 w 63"/>
                    <a:gd name="T55" fmla="*/ 2 h 63"/>
                    <a:gd name="T56" fmla="*/ 49 w 63"/>
                    <a:gd name="T57" fmla="*/ 6 h 63"/>
                    <a:gd name="T58" fmla="*/ 55 w 63"/>
                    <a:gd name="T59" fmla="*/ 8 h 63"/>
                    <a:gd name="T60" fmla="*/ 57 w 63"/>
                    <a:gd name="T61" fmla="*/ 14 h 63"/>
                    <a:gd name="T62" fmla="*/ 61 w 63"/>
                    <a:gd name="T63" fmla="*/ 20 h 63"/>
                    <a:gd name="T64" fmla="*/ 63 w 63"/>
                    <a:gd name="T65" fmla="*/ 26 h 63"/>
                    <a:gd name="T66" fmla="*/ 63 w 63"/>
                    <a:gd name="T67" fmla="*/ 32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63" y="32"/>
                      </a:moveTo>
                      <a:lnTo>
                        <a:pt x="63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7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1" name="Freeform 184"/>
                <p:cNvSpPr>
                  <a:spLocks/>
                </p:cNvSpPr>
                <p:nvPr/>
              </p:nvSpPr>
              <p:spPr bwMode="auto">
                <a:xfrm>
                  <a:off x="3352" y="1675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5 w 65"/>
                    <a:gd name="T3" fmla="*/ 40 h 65"/>
                    <a:gd name="T4" fmla="*/ 64 w 65"/>
                    <a:gd name="T5" fmla="*/ 46 h 65"/>
                    <a:gd name="T6" fmla="*/ 60 w 65"/>
                    <a:gd name="T7" fmla="*/ 52 h 65"/>
                    <a:gd name="T8" fmla="*/ 56 w 65"/>
                    <a:gd name="T9" fmla="*/ 56 h 65"/>
                    <a:gd name="T10" fmla="*/ 52 w 65"/>
                    <a:gd name="T11" fmla="*/ 60 h 65"/>
                    <a:gd name="T12" fmla="*/ 46 w 65"/>
                    <a:gd name="T13" fmla="*/ 63 h 65"/>
                    <a:gd name="T14" fmla="*/ 40 w 65"/>
                    <a:gd name="T15" fmla="*/ 63 h 65"/>
                    <a:gd name="T16" fmla="*/ 34 w 65"/>
                    <a:gd name="T17" fmla="*/ 65 h 65"/>
                    <a:gd name="T18" fmla="*/ 26 w 65"/>
                    <a:gd name="T19" fmla="*/ 63 h 65"/>
                    <a:gd name="T20" fmla="*/ 20 w 65"/>
                    <a:gd name="T21" fmla="*/ 63 h 65"/>
                    <a:gd name="T22" fmla="*/ 16 w 65"/>
                    <a:gd name="T23" fmla="*/ 60 h 65"/>
                    <a:gd name="T24" fmla="*/ 10 w 65"/>
                    <a:gd name="T25" fmla="*/ 56 h 65"/>
                    <a:gd name="T26" fmla="*/ 6 w 65"/>
                    <a:gd name="T27" fmla="*/ 52 h 65"/>
                    <a:gd name="T28" fmla="*/ 4 w 65"/>
                    <a:gd name="T29" fmla="*/ 46 h 65"/>
                    <a:gd name="T30" fmla="*/ 2 w 65"/>
                    <a:gd name="T31" fmla="*/ 40 h 65"/>
                    <a:gd name="T32" fmla="*/ 0 w 65"/>
                    <a:gd name="T33" fmla="*/ 34 h 65"/>
                    <a:gd name="T34" fmla="*/ 2 w 65"/>
                    <a:gd name="T35" fmla="*/ 26 h 65"/>
                    <a:gd name="T36" fmla="*/ 4 w 65"/>
                    <a:gd name="T37" fmla="*/ 20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6 w 65"/>
                    <a:gd name="T43" fmla="*/ 6 h 65"/>
                    <a:gd name="T44" fmla="*/ 20 w 65"/>
                    <a:gd name="T45" fmla="*/ 2 h 65"/>
                    <a:gd name="T46" fmla="*/ 26 w 65"/>
                    <a:gd name="T47" fmla="*/ 2 h 65"/>
                    <a:gd name="T48" fmla="*/ 34 w 65"/>
                    <a:gd name="T49" fmla="*/ 0 h 65"/>
                    <a:gd name="T50" fmla="*/ 40 w 65"/>
                    <a:gd name="T51" fmla="*/ 2 h 65"/>
                    <a:gd name="T52" fmla="*/ 46 w 65"/>
                    <a:gd name="T53" fmla="*/ 2 h 65"/>
                    <a:gd name="T54" fmla="*/ 52 w 65"/>
                    <a:gd name="T55" fmla="*/ 6 h 65"/>
                    <a:gd name="T56" fmla="*/ 56 w 65"/>
                    <a:gd name="T57" fmla="*/ 10 h 65"/>
                    <a:gd name="T58" fmla="*/ 60 w 65"/>
                    <a:gd name="T59" fmla="*/ 14 h 65"/>
                    <a:gd name="T60" fmla="*/ 64 w 65"/>
                    <a:gd name="T61" fmla="*/ 20 h 65"/>
                    <a:gd name="T62" fmla="*/ 65 w 65"/>
                    <a:gd name="T63" fmla="*/ 26 h 65"/>
                    <a:gd name="T64" fmla="*/ 65 w 65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4"/>
                      </a:moveTo>
                      <a:lnTo>
                        <a:pt x="65" y="40"/>
                      </a:lnTo>
                      <a:lnTo>
                        <a:pt x="64" y="46"/>
                      </a:lnTo>
                      <a:lnTo>
                        <a:pt x="60" y="52"/>
                      </a:lnTo>
                      <a:lnTo>
                        <a:pt x="56" y="56"/>
                      </a:lnTo>
                      <a:lnTo>
                        <a:pt x="52" y="60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6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4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2" name="Freeform 185"/>
                <p:cNvSpPr>
                  <a:spLocks/>
                </p:cNvSpPr>
                <p:nvPr/>
              </p:nvSpPr>
              <p:spPr bwMode="auto">
                <a:xfrm>
                  <a:off x="3352" y="1675"/>
                  <a:ext cx="65" cy="65"/>
                </a:xfrm>
                <a:custGeom>
                  <a:avLst/>
                  <a:gdLst>
                    <a:gd name="T0" fmla="*/ 65 w 65"/>
                    <a:gd name="T1" fmla="*/ 34 h 65"/>
                    <a:gd name="T2" fmla="*/ 65 w 65"/>
                    <a:gd name="T3" fmla="*/ 34 h 65"/>
                    <a:gd name="T4" fmla="*/ 65 w 65"/>
                    <a:gd name="T5" fmla="*/ 40 h 65"/>
                    <a:gd name="T6" fmla="*/ 64 w 65"/>
                    <a:gd name="T7" fmla="*/ 46 h 65"/>
                    <a:gd name="T8" fmla="*/ 60 w 65"/>
                    <a:gd name="T9" fmla="*/ 52 h 65"/>
                    <a:gd name="T10" fmla="*/ 56 w 65"/>
                    <a:gd name="T11" fmla="*/ 56 h 65"/>
                    <a:gd name="T12" fmla="*/ 52 w 65"/>
                    <a:gd name="T13" fmla="*/ 60 h 65"/>
                    <a:gd name="T14" fmla="*/ 46 w 65"/>
                    <a:gd name="T15" fmla="*/ 63 h 65"/>
                    <a:gd name="T16" fmla="*/ 40 w 65"/>
                    <a:gd name="T17" fmla="*/ 63 h 65"/>
                    <a:gd name="T18" fmla="*/ 34 w 65"/>
                    <a:gd name="T19" fmla="*/ 65 h 65"/>
                    <a:gd name="T20" fmla="*/ 26 w 65"/>
                    <a:gd name="T21" fmla="*/ 63 h 65"/>
                    <a:gd name="T22" fmla="*/ 20 w 65"/>
                    <a:gd name="T23" fmla="*/ 63 h 65"/>
                    <a:gd name="T24" fmla="*/ 16 w 65"/>
                    <a:gd name="T25" fmla="*/ 60 h 65"/>
                    <a:gd name="T26" fmla="*/ 10 w 65"/>
                    <a:gd name="T27" fmla="*/ 56 h 65"/>
                    <a:gd name="T28" fmla="*/ 6 w 65"/>
                    <a:gd name="T29" fmla="*/ 52 h 65"/>
                    <a:gd name="T30" fmla="*/ 4 w 65"/>
                    <a:gd name="T31" fmla="*/ 46 h 65"/>
                    <a:gd name="T32" fmla="*/ 2 w 65"/>
                    <a:gd name="T33" fmla="*/ 40 h 65"/>
                    <a:gd name="T34" fmla="*/ 0 w 65"/>
                    <a:gd name="T35" fmla="*/ 34 h 65"/>
                    <a:gd name="T36" fmla="*/ 2 w 65"/>
                    <a:gd name="T37" fmla="*/ 26 h 65"/>
                    <a:gd name="T38" fmla="*/ 4 w 65"/>
                    <a:gd name="T39" fmla="*/ 20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6 w 65"/>
                    <a:gd name="T45" fmla="*/ 6 h 65"/>
                    <a:gd name="T46" fmla="*/ 20 w 65"/>
                    <a:gd name="T47" fmla="*/ 2 h 65"/>
                    <a:gd name="T48" fmla="*/ 26 w 65"/>
                    <a:gd name="T49" fmla="*/ 2 h 65"/>
                    <a:gd name="T50" fmla="*/ 34 w 65"/>
                    <a:gd name="T51" fmla="*/ 0 h 65"/>
                    <a:gd name="T52" fmla="*/ 40 w 65"/>
                    <a:gd name="T53" fmla="*/ 2 h 65"/>
                    <a:gd name="T54" fmla="*/ 46 w 65"/>
                    <a:gd name="T55" fmla="*/ 2 h 65"/>
                    <a:gd name="T56" fmla="*/ 52 w 65"/>
                    <a:gd name="T57" fmla="*/ 6 h 65"/>
                    <a:gd name="T58" fmla="*/ 56 w 65"/>
                    <a:gd name="T59" fmla="*/ 10 h 65"/>
                    <a:gd name="T60" fmla="*/ 60 w 65"/>
                    <a:gd name="T61" fmla="*/ 14 h 65"/>
                    <a:gd name="T62" fmla="*/ 64 w 65"/>
                    <a:gd name="T63" fmla="*/ 20 h 65"/>
                    <a:gd name="T64" fmla="*/ 65 w 65"/>
                    <a:gd name="T65" fmla="*/ 26 h 65"/>
                    <a:gd name="T66" fmla="*/ 65 w 65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4"/>
                      </a:moveTo>
                      <a:lnTo>
                        <a:pt x="65" y="34"/>
                      </a:lnTo>
                      <a:lnTo>
                        <a:pt x="65" y="40"/>
                      </a:lnTo>
                      <a:lnTo>
                        <a:pt x="64" y="46"/>
                      </a:lnTo>
                      <a:lnTo>
                        <a:pt x="60" y="52"/>
                      </a:lnTo>
                      <a:lnTo>
                        <a:pt x="56" y="56"/>
                      </a:lnTo>
                      <a:lnTo>
                        <a:pt x="52" y="60"/>
                      </a:lnTo>
                      <a:lnTo>
                        <a:pt x="46" y="63"/>
                      </a:lnTo>
                      <a:lnTo>
                        <a:pt x="40" y="63"/>
                      </a:lnTo>
                      <a:lnTo>
                        <a:pt x="34" y="65"/>
                      </a:lnTo>
                      <a:lnTo>
                        <a:pt x="26" y="63"/>
                      </a:lnTo>
                      <a:lnTo>
                        <a:pt x="20" y="63"/>
                      </a:lnTo>
                      <a:lnTo>
                        <a:pt x="16" y="60"/>
                      </a:lnTo>
                      <a:lnTo>
                        <a:pt x="10" y="56"/>
                      </a:lnTo>
                      <a:lnTo>
                        <a:pt x="6" y="52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6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4"/>
                      </a:lnTo>
                      <a:lnTo>
                        <a:pt x="64" y="20"/>
                      </a:lnTo>
                      <a:lnTo>
                        <a:pt x="65" y="26"/>
                      </a:lnTo>
                      <a:lnTo>
                        <a:pt x="65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3" name="Freeform 186"/>
                <p:cNvSpPr>
                  <a:spLocks/>
                </p:cNvSpPr>
                <p:nvPr/>
              </p:nvSpPr>
              <p:spPr bwMode="auto">
                <a:xfrm>
                  <a:off x="3427" y="1719"/>
                  <a:ext cx="65" cy="65"/>
                </a:xfrm>
                <a:custGeom>
                  <a:avLst/>
                  <a:gdLst>
                    <a:gd name="T0" fmla="*/ 65 w 65"/>
                    <a:gd name="T1" fmla="*/ 31 h 65"/>
                    <a:gd name="T2" fmla="*/ 63 w 65"/>
                    <a:gd name="T3" fmla="*/ 39 h 65"/>
                    <a:gd name="T4" fmla="*/ 63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2 w 65"/>
                    <a:gd name="T11" fmla="*/ 59 h 65"/>
                    <a:gd name="T12" fmla="*/ 46 w 65"/>
                    <a:gd name="T13" fmla="*/ 63 h 65"/>
                    <a:gd name="T14" fmla="*/ 40 w 65"/>
                    <a:gd name="T15" fmla="*/ 65 h 65"/>
                    <a:gd name="T16" fmla="*/ 32 w 65"/>
                    <a:gd name="T17" fmla="*/ 65 h 65"/>
                    <a:gd name="T18" fmla="*/ 26 w 65"/>
                    <a:gd name="T19" fmla="*/ 65 h 65"/>
                    <a:gd name="T20" fmla="*/ 20 w 65"/>
                    <a:gd name="T21" fmla="*/ 63 h 65"/>
                    <a:gd name="T22" fmla="*/ 14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5 h 65"/>
                    <a:gd name="T30" fmla="*/ 2 w 65"/>
                    <a:gd name="T31" fmla="*/ 39 h 65"/>
                    <a:gd name="T32" fmla="*/ 0 w 65"/>
                    <a:gd name="T33" fmla="*/ 31 h 65"/>
                    <a:gd name="T34" fmla="*/ 2 w 65"/>
                    <a:gd name="T35" fmla="*/ 25 h 65"/>
                    <a:gd name="T36" fmla="*/ 2 w 65"/>
                    <a:gd name="T37" fmla="*/ 19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4 w 65"/>
                    <a:gd name="T43" fmla="*/ 6 h 65"/>
                    <a:gd name="T44" fmla="*/ 20 w 65"/>
                    <a:gd name="T45" fmla="*/ 2 h 65"/>
                    <a:gd name="T46" fmla="*/ 26 w 65"/>
                    <a:gd name="T47" fmla="*/ 2 h 65"/>
                    <a:gd name="T48" fmla="*/ 32 w 65"/>
                    <a:gd name="T49" fmla="*/ 0 h 65"/>
                    <a:gd name="T50" fmla="*/ 40 w 65"/>
                    <a:gd name="T51" fmla="*/ 2 h 65"/>
                    <a:gd name="T52" fmla="*/ 46 w 65"/>
                    <a:gd name="T53" fmla="*/ 2 h 65"/>
                    <a:gd name="T54" fmla="*/ 52 w 65"/>
                    <a:gd name="T55" fmla="*/ 6 h 65"/>
                    <a:gd name="T56" fmla="*/ 55 w 65"/>
                    <a:gd name="T57" fmla="*/ 10 h 65"/>
                    <a:gd name="T58" fmla="*/ 59 w 65"/>
                    <a:gd name="T59" fmla="*/ 14 h 65"/>
                    <a:gd name="T60" fmla="*/ 63 w 65"/>
                    <a:gd name="T61" fmla="*/ 19 h 65"/>
                    <a:gd name="T62" fmla="*/ 63 w 65"/>
                    <a:gd name="T63" fmla="*/ 25 h 65"/>
                    <a:gd name="T64" fmla="*/ 65 w 65"/>
                    <a:gd name="T65" fmla="*/ 31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1"/>
                      </a:move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4" name="Freeform 187"/>
                <p:cNvSpPr>
                  <a:spLocks/>
                </p:cNvSpPr>
                <p:nvPr/>
              </p:nvSpPr>
              <p:spPr bwMode="auto">
                <a:xfrm>
                  <a:off x="3427" y="1719"/>
                  <a:ext cx="65" cy="65"/>
                </a:xfrm>
                <a:custGeom>
                  <a:avLst/>
                  <a:gdLst>
                    <a:gd name="T0" fmla="*/ 65 w 65"/>
                    <a:gd name="T1" fmla="*/ 31 h 65"/>
                    <a:gd name="T2" fmla="*/ 65 w 65"/>
                    <a:gd name="T3" fmla="*/ 31 h 65"/>
                    <a:gd name="T4" fmla="*/ 63 w 65"/>
                    <a:gd name="T5" fmla="*/ 39 h 65"/>
                    <a:gd name="T6" fmla="*/ 63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2 w 65"/>
                    <a:gd name="T13" fmla="*/ 59 h 65"/>
                    <a:gd name="T14" fmla="*/ 46 w 65"/>
                    <a:gd name="T15" fmla="*/ 63 h 65"/>
                    <a:gd name="T16" fmla="*/ 40 w 65"/>
                    <a:gd name="T17" fmla="*/ 65 h 65"/>
                    <a:gd name="T18" fmla="*/ 32 w 65"/>
                    <a:gd name="T19" fmla="*/ 65 h 65"/>
                    <a:gd name="T20" fmla="*/ 26 w 65"/>
                    <a:gd name="T21" fmla="*/ 65 h 65"/>
                    <a:gd name="T22" fmla="*/ 20 w 65"/>
                    <a:gd name="T23" fmla="*/ 63 h 65"/>
                    <a:gd name="T24" fmla="*/ 14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5 h 65"/>
                    <a:gd name="T32" fmla="*/ 2 w 65"/>
                    <a:gd name="T33" fmla="*/ 39 h 65"/>
                    <a:gd name="T34" fmla="*/ 0 w 65"/>
                    <a:gd name="T35" fmla="*/ 31 h 65"/>
                    <a:gd name="T36" fmla="*/ 2 w 65"/>
                    <a:gd name="T37" fmla="*/ 25 h 65"/>
                    <a:gd name="T38" fmla="*/ 2 w 65"/>
                    <a:gd name="T39" fmla="*/ 19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4 w 65"/>
                    <a:gd name="T45" fmla="*/ 6 h 65"/>
                    <a:gd name="T46" fmla="*/ 20 w 65"/>
                    <a:gd name="T47" fmla="*/ 2 h 65"/>
                    <a:gd name="T48" fmla="*/ 26 w 65"/>
                    <a:gd name="T49" fmla="*/ 2 h 65"/>
                    <a:gd name="T50" fmla="*/ 32 w 65"/>
                    <a:gd name="T51" fmla="*/ 0 h 65"/>
                    <a:gd name="T52" fmla="*/ 40 w 65"/>
                    <a:gd name="T53" fmla="*/ 2 h 65"/>
                    <a:gd name="T54" fmla="*/ 46 w 65"/>
                    <a:gd name="T55" fmla="*/ 2 h 65"/>
                    <a:gd name="T56" fmla="*/ 52 w 65"/>
                    <a:gd name="T57" fmla="*/ 6 h 65"/>
                    <a:gd name="T58" fmla="*/ 55 w 65"/>
                    <a:gd name="T59" fmla="*/ 10 h 65"/>
                    <a:gd name="T60" fmla="*/ 59 w 65"/>
                    <a:gd name="T61" fmla="*/ 14 h 65"/>
                    <a:gd name="T62" fmla="*/ 63 w 65"/>
                    <a:gd name="T63" fmla="*/ 19 h 65"/>
                    <a:gd name="T64" fmla="*/ 63 w 65"/>
                    <a:gd name="T65" fmla="*/ 25 h 65"/>
                    <a:gd name="T66" fmla="*/ 65 w 65"/>
                    <a:gd name="T67" fmla="*/ 31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1"/>
                      </a:move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19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2"/>
                      </a:lnTo>
                      <a:lnTo>
                        <a:pt x="52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5" name="Freeform 188"/>
                <p:cNvSpPr>
                  <a:spLocks/>
                </p:cNvSpPr>
                <p:nvPr/>
              </p:nvSpPr>
              <p:spPr bwMode="auto">
                <a:xfrm>
                  <a:off x="3408" y="1662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3 w 65"/>
                    <a:gd name="T3" fmla="*/ 39 h 65"/>
                    <a:gd name="T4" fmla="*/ 61 w 65"/>
                    <a:gd name="T5" fmla="*/ 45 h 65"/>
                    <a:gd name="T6" fmla="*/ 59 w 65"/>
                    <a:gd name="T7" fmla="*/ 51 h 65"/>
                    <a:gd name="T8" fmla="*/ 55 w 65"/>
                    <a:gd name="T9" fmla="*/ 55 h 65"/>
                    <a:gd name="T10" fmla="*/ 51 w 65"/>
                    <a:gd name="T11" fmla="*/ 59 h 65"/>
                    <a:gd name="T12" fmla="*/ 45 w 65"/>
                    <a:gd name="T13" fmla="*/ 63 h 65"/>
                    <a:gd name="T14" fmla="*/ 39 w 65"/>
                    <a:gd name="T15" fmla="*/ 63 h 65"/>
                    <a:gd name="T16" fmla="*/ 31 w 65"/>
                    <a:gd name="T17" fmla="*/ 65 h 65"/>
                    <a:gd name="T18" fmla="*/ 25 w 65"/>
                    <a:gd name="T19" fmla="*/ 63 h 65"/>
                    <a:gd name="T20" fmla="*/ 19 w 65"/>
                    <a:gd name="T21" fmla="*/ 63 h 65"/>
                    <a:gd name="T22" fmla="*/ 13 w 65"/>
                    <a:gd name="T23" fmla="*/ 59 h 65"/>
                    <a:gd name="T24" fmla="*/ 9 w 65"/>
                    <a:gd name="T25" fmla="*/ 55 h 65"/>
                    <a:gd name="T26" fmla="*/ 6 w 65"/>
                    <a:gd name="T27" fmla="*/ 51 h 65"/>
                    <a:gd name="T28" fmla="*/ 2 w 65"/>
                    <a:gd name="T29" fmla="*/ 45 h 65"/>
                    <a:gd name="T30" fmla="*/ 0 w 65"/>
                    <a:gd name="T31" fmla="*/ 39 h 65"/>
                    <a:gd name="T32" fmla="*/ 0 w 65"/>
                    <a:gd name="T33" fmla="*/ 33 h 65"/>
                    <a:gd name="T34" fmla="*/ 0 w 65"/>
                    <a:gd name="T35" fmla="*/ 25 h 65"/>
                    <a:gd name="T36" fmla="*/ 2 w 65"/>
                    <a:gd name="T37" fmla="*/ 19 h 65"/>
                    <a:gd name="T38" fmla="*/ 6 w 65"/>
                    <a:gd name="T39" fmla="*/ 13 h 65"/>
                    <a:gd name="T40" fmla="*/ 9 w 65"/>
                    <a:gd name="T41" fmla="*/ 9 h 65"/>
                    <a:gd name="T42" fmla="*/ 13 w 65"/>
                    <a:gd name="T43" fmla="*/ 6 h 65"/>
                    <a:gd name="T44" fmla="*/ 19 w 65"/>
                    <a:gd name="T45" fmla="*/ 2 h 65"/>
                    <a:gd name="T46" fmla="*/ 25 w 65"/>
                    <a:gd name="T47" fmla="*/ 0 h 65"/>
                    <a:gd name="T48" fmla="*/ 31 w 65"/>
                    <a:gd name="T49" fmla="*/ 0 h 65"/>
                    <a:gd name="T50" fmla="*/ 39 w 65"/>
                    <a:gd name="T51" fmla="*/ 0 h 65"/>
                    <a:gd name="T52" fmla="*/ 45 w 65"/>
                    <a:gd name="T53" fmla="*/ 2 h 65"/>
                    <a:gd name="T54" fmla="*/ 51 w 65"/>
                    <a:gd name="T55" fmla="*/ 6 h 65"/>
                    <a:gd name="T56" fmla="*/ 55 w 65"/>
                    <a:gd name="T57" fmla="*/ 9 h 65"/>
                    <a:gd name="T58" fmla="*/ 59 w 65"/>
                    <a:gd name="T59" fmla="*/ 13 h 65"/>
                    <a:gd name="T60" fmla="*/ 61 w 65"/>
                    <a:gd name="T61" fmla="*/ 19 h 65"/>
                    <a:gd name="T62" fmla="*/ 63 w 65"/>
                    <a:gd name="T63" fmla="*/ 25 h 65"/>
                    <a:gd name="T64" fmla="*/ 65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3"/>
                      </a:move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6" name="Freeform 189"/>
                <p:cNvSpPr>
                  <a:spLocks/>
                </p:cNvSpPr>
                <p:nvPr/>
              </p:nvSpPr>
              <p:spPr bwMode="auto">
                <a:xfrm>
                  <a:off x="3408" y="1662"/>
                  <a:ext cx="65" cy="65"/>
                </a:xfrm>
                <a:custGeom>
                  <a:avLst/>
                  <a:gdLst>
                    <a:gd name="T0" fmla="*/ 65 w 65"/>
                    <a:gd name="T1" fmla="*/ 33 h 65"/>
                    <a:gd name="T2" fmla="*/ 65 w 65"/>
                    <a:gd name="T3" fmla="*/ 33 h 65"/>
                    <a:gd name="T4" fmla="*/ 63 w 65"/>
                    <a:gd name="T5" fmla="*/ 39 h 65"/>
                    <a:gd name="T6" fmla="*/ 61 w 65"/>
                    <a:gd name="T7" fmla="*/ 45 h 65"/>
                    <a:gd name="T8" fmla="*/ 59 w 65"/>
                    <a:gd name="T9" fmla="*/ 51 h 65"/>
                    <a:gd name="T10" fmla="*/ 55 w 65"/>
                    <a:gd name="T11" fmla="*/ 55 h 65"/>
                    <a:gd name="T12" fmla="*/ 51 w 65"/>
                    <a:gd name="T13" fmla="*/ 59 h 65"/>
                    <a:gd name="T14" fmla="*/ 45 w 65"/>
                    <a:gd name="T15" fmla="*/ 63 h 65"/>
                    <a:gd name="T16" fmla="*/ 39 w 65"/>
                    <a:gd name="T17" fmla="*/ 63 h 65"/>
                    <a:gd name="T18" fmla="*/ 31 w 65"/>
                    <a:gd name="T19" fmla="*/ 65 h 65"/>
                    <a:gd name="T20" fmla="*/ 25 w 65"/>
                    <a:gd name="T21" fmla="*/ 63 h 65"/>
                    <a:gd name="T22" fmla="*/ 19 w 65"/>
                    <a:gd name="T23" fmla="*/ 63 h 65"/>
                    <a:gd name="T24" fmla="*/ 13 w 65"/>
                    <a:gd name="T25" fmla="*/ 59 h 65"/>
                    <a:gd name="T26" fmla="*/ 9 w 65"/>
                    <a:gd name="T27" fmla="*/ 55 h 65"/>
                    <a:gd name="T28" fmla="*/ 6 w 65"/>
                    <a:gd name="T29" fmla="*/ 51 h 65"/>
                    <a:gd name="T30" fmla="*/ 2 w 65"/>
                    <a:gd name="T31" fmla="*/ 45 h 65"/>
                    <a:gd name="T32" fmla="*/ 0 w 65"/>
                    <a:gd name="T33" fmla="*/ 39 h 65"/>
                    <a:gd name="T34" fmla="*/ 0 w 65"/>
                    <a:gd name="T35" fmla="*/ 33 h 65"/>
                    <a:gd name="T36" fmla="*/ 0 w 65"/>
                    <a:gd name="T37" fmla="*/ 25 h 65"/>
                    <a:gd name="T38" fmla="*/ 2 w 65"/>
                    <a:gd name="T39" fmla="*/ 19 h 65"/>
                    <a:gd name="T40" fmla="*/ 6 w 65"/>
                    <a:gd name="T41" fmla="*/ 13 h 65"/>
                    <a:gd name="T42" fmla="*/ 9 w 65"/>
                    <a:gd name="T43" fmla="*/ 9 h 65"/>
                    <a:gd name="T44" fmla="*/ 13 w 65"/>
                    <a:gd name="T45" fmla="*/ 6 h 65"/>
                    <a:gd name="T46" fmla="*/ 19 w 65"/>
                    <a:gd name="T47" fmla="*/ 2 h 65"/>
                    <a:gd name="T48" fmla="*/ 25 w 65"/>
                    <a:gd name="T49" fmla="*/ 0 h 65"/>
                    <a:gd name="T50" fmla="*/ 31 w 65"/>
                    <a:gd name="T51" fmla="*/ 0 h 65"/>
                    <a:gd name="T52" fmla="*/ 39 w 65"/>
                    <a:gd name="T53" fmla="*/ 0 h 65"/>
                    <a:gd name="T54" fmla="*/ 45 w 65"/>
                    <a:gd name="T55" fmla="*/ 2 h 65"/>
                    <a:gd name="T56" fmla="*/ 51 w 65"/>
                    <a:gd name="T57" fmla="*/ 6 h 65"/>
                    <a:gd name="T58" fmla="*/ 55 w 65"/>
                    <a:gd name="T59" fmla="*/ 9 h 65"/>
                    <a:gd name="T60" fmla="*/ 59 w 65"/>
                    <a:gd name="T61" fmla="*/ 13 h 65"/>
                    <a:gd name="T62" fmla="*/ 61 w 65"/>
                    <a:gd name="T63" fmla="*/ 19 h 65"/>
                    <a:gd name="T64" fmla="*/ 63 w 65"/>
                    <a:gd name="T65" fmla="*/ 25 h 65"/>
                    <a:gd name="T66" fmla="*/ 65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3"/>
                      </a:moveTo>
                      <a:lnTo>
                        <a:pt x="65" y="33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3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9" y="9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7" name="Freeform 190"/>
                <p:cNvSpPr>
                  <a:spLocks/>
                </p:cNvSpPr>
                <p:nvPr/>
              </p:nvSpPr>
              <p:spPr bwMode="auto">
                <a:xfrm>
                  <a:off x="3540" y="1555"/>
                  <a:ext cx="65" cy="63"/>
                </a:xfrm>
                <a:custGeom>
                  <a:avLst/>
                  <a:gdLst>
                    <a:gd name="T0" fmla="*/ 33 w 65"/>
                    <a:gd name="T1" fmla="*/ 0 h 63"/>
                    <a:gd name="T2" fmla="*/ 39 w 65"/>
                    <a:gd name="T3" fmla="*/ 0 h 63"/>
                    <a:gd name="T4" fmla="*/ 45 w 65"/>
                    <a:gd name="T5" fmla="*/ 2 h 63"/>
                    <a:gd name="T6" fmla="*/ 51 w 65"/>
                    <a:gd name="T7" fmla="*/ 6 h 63"/>
                    <a:gd name="T8" fmla="*/ 55 w 65"/>
                    <a:gd name="T9" fmla="*/ 10 h 63"/>
                    <a:gd name="T10" fmla="*/ 59 w 65"/>
                    <a:gd name="T11" fmla="*/ 14 h 63"/>
                    <a:gd name="T12" fmla="*/ 63 w 65"/>
                    <a:gd name="T13" fmla="*/ 20 h 63"/>
                    <a:gd name="T14" fmla="*/ 65 w 65"/>
                    <a:gd name="T15" fmla="*/ 26 h 63"/>
                    <a:gd name="T16" fmla="*/ 65 w 65"/>
                    <a:gd name="T17" fmla="*/ 32 h 63"/>
                    <a:gd name="T18" fmla="*/ 65 w 65"/>
                    <a:gd name="T19" fmla="*/ 40 h 63"/>
                    <a:gd name="T20" fmla="*/ 63 w 65"/>
                    <a:gd name="T21" fmla="*/ 44 h 63"/>
                    <a:gd name="T22" fmla="*/ 59 w 65"/>
                    <a:gd name="T23" fmla="*/ 50 h 63"/>
                    <a:gd name="T24" fmla="*/ 55 w 65"/>
                    <a:gd name="T25" fmla="*/ 55 h 63"/>
                    <a:gd name="T26" fmla="*/ 51 w 65"/>
                    <a:gd name="T27" fmla="*/ 57 h 63"/>
                    <a:gd name="T28" fmla="*/ 45 w 65"/>
                    <a:gd name="T29" fmla="*/ 61 h 63"/>
                    <a:gd name="T30" fmla="*/ 39 w 65"/>
                    <a:gd name="T31" fmla="*/ 63 h 63"/>
                    <a:gd name="T32" fmla="*/ 33 w 65"/>
                    <a:gd name="T33" fmla="*/ 63 h 63"/>
                    <a:gd name="T34" fmla="*/ 25 w 65"/>
                    <a:gd name="T35" fmla="*/ 63 h 63"/>
                    <a:gd name="T36" fmla="*/ 19 w 65"/>
                    <a:gd name="T37" fmla="*/ 61 h 63"/>
                    <a:gd name="T38" fmla="*/ 13 w 65"/>
                    <a:gd name="T39" fmla="*/ 57 h 63"/>
                    <a:gd name="T40" fmla="*/ 9 w 65"/>
                    <a:gd name="T41" fmla="*/ 55 h 63"/>
                    <a:gd name="T42" fmla="*/ 5 w 65"/>
                    <a:gd name="T43" fmla="*/ 50 h 63"/>
                    <a:gd name="T44" fmla="*/ 3 w 65"/>
                    <a:gd name="T45" fmla="*/ 44 h 63"/>
                    <a:gd name="T46" fmla="*/ 2 w 65"/>
                    <a:gd name="T47" fmla="*/ 40 h 63"/>
                    <a:gd name="T48" fmla="*/ 0 w 65"/>
                    <a:gd name="T49" fmla="*/ 32 h 63"/>
                    <a:gd name="T50" fmla="*/ 2 w 65"/>
                    <a:gd name="T51" fmla="*/ 26 h 63"/>
                    <a:gd name="T52" fmla="*/ 3 w 65"/>
                    <a:gd name="T53" fmla="*/ 20 h 63"/>
                    <a:gd name="T54" fmla="*/ 5 w 65"/>
                    <a:gd name="T55" fmla="*/ 14 h 63"/>
                    <a:gd name="T56" fmla="*/ 9 w 65"/>
                    <a:gd name="T57" fmla="*/ 10 h 63"/>
                    <a:gd name="T58" fmla="*/ 13 w 65"/>
                    <a:gd name="T59" fmla="*/ 6 h 63"/>
                    <a:gd name="T60" fmla="*/ 19 w 65"/>
                    <a:gd name="T61" fmla="*/ 2 h 63"/>
                    <a:gd name="T62" fmla="*/ 25 w 65"/>
                    <a:gd name="T63" fmla="*/ 0 h 63"/>
                    <a:gd name="T64" fmla="*/ 33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3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4"/>
                      </a:lnTo>
                      <a:lnTo>
                        <a:pt x="59" y="50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7"/>
                      </a:lnTo>
                      <a:lnTo>
                        <a:pt x="9" y="55"/>
                      </a:lnTo>
                      <a:lnTo>
                        <a:pt x="5" y="50"/>
                      </a:lnTo>
                      <a:lnTo>
                        <a:pt x="3" y="44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5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8" name="Freeform 191"/>
                <p:cNvSpPr>
                  <a:spLocks/>
                </p:cNvSpPr>
                <p:nvPr/>
              </p:nvSpPr>
              <p:spPr bwMode="auto">
                <a:xfrm>
                  <a:off x="3540" y="1555"/>
                  <a:ext cx="65" cy="63"/>
                </a:xfrm>
                <a:custGeom>
                  <a:avLst/>
                  <a:gdLst>
                    <a:gd name="T0" fmla="*/ 33 w 65"/>
                    <a:gd name="T1" fmla="*/ 0 h 63"/>
                    <a:gd name="T2" fmla="*/ 33 w 65"/>
                    <a:gd name="T3" fmla="*/ 0 h 63"/>
                    <a:gd name="T4" fmla="*/ 39 w 65"/>
                    <a:gd name="T5" fmla="*/ 0 h 63"/>
                    <a:gd name="T6" fmla="*/ 45 w 65"/>
                    <a:gd name="T7" fmla="*/ 2 h 63"/>
                    <a:gd name="T8" fmla="*/ 51 w 65"/>
                    <a:gd name="T9" fmla="*/ 6 h 63"/>
                    <a:gd name="T10" fmla="*/ 55 w 65"/>
                    <a:gd name="T11" fmla="*/ 10 h 63"/>
                    <a:gd name="T12" fmla="*/ 59 w 65"/>
                    <a:gd name="T13" fmla="*/ 14 h 63"/>
                    <a:gd name="T14" fmla="*/ 63 w 65"/>
                    <a:gd name="T15" fmla="*/ 20 h 63"/>
                    <a:gd name="T16" fmla="*/ 65 w 65"/>
                    <a:gd name="T17" fmla="*/ 26 h 63"/>
                    <a:gd name="T18" fmla="*/ 65 w 65"/>
                    <a:gd name="T19" fmla="*/ 32 h 63"/>
                    <a:gd name="T20" fmla="*/ 65 w 65"/>
                    <a:gd name="T21" fmla="*/ 40 h 63"/>
                    <a:gd name="T22" fmla="*/ 63 w 65"/>
                    <a:gd name="T23" fmla="*/ 44 h 63"/>
                    <a:gd name="T24" fmla="*/ 59 w 65"/>
                    <a:gd name="T25" fmla="*/ 50 h 63"/>
                    <a:gd name="T26" fmla="*/ 55 w 65"/>
                    <a:gd name="T27" fmla="*/ 55 h 63"/>
                    <a:gd name="T28" fmla="*/ 51 w 65"/>
                    <a:gd name="T29" fmla="*/ 57 h 63"/>
                    <a:gd name="T30" fmla="*/ 45 w 65"/>
                    <a:gd name="T31" fmla="*/ 61 h 63"/>
                    <a:gd name="T32" fmla="*/ 39 w 65"/>
                    <a:gd name="T33" fmla="*/ 63 h 63"/>
                    <a:gd name="T34" fmla="*/ 33 w 65"/>
                    <a:gd name="T35" fmla="*/ 63 h 63"/>
                    <a:gd name="T36" fmla="*/ 25 w 65"/>
                    <a:gd name="T37" fmla="*/ 63 h 63"/>
                    <a:gd name="T38" fmla="*/ 19 w 65"/>
                    <a:gd name="T39" fmla="*/ 61 h 63"/>
                    <a:gd name="T40" fmla="*/ 13 w 65"/>
                    <a:gd name="T41" fmla="*/ 57 h 63"/>
                    <a:gd name="T42" fmla="*/ 9 w 65"/>
                    <a:gd name="T43" fmla="*/ 55 h 63"/>
                    <a:gd name="T44" fmla="*/ 5 w 65"/>
                    <a:gd name="T45" fmla="*/ 50 h 63"/>
                    <a:gd name="T46" fmla="*/ 3 w 65"/>
                    <a:gd name="T47" fmla="*/ 44 h 63"/>
                    <a:gd name="T48" fmla="*/ 2 w 65"/>
                    <a:gd name="T49" fmla="*/ 40 h 63"/>
                    <a:gd name="T50" fmla="*/ 0 w 65"/>
                    <a:gd name="T51" fmla="*/ 32 h 63"/>
                    <a:gd name="T52" fmla="*/ 2 w 65"/>
                    <a:gd name="T53" fmla="*/ 26 h 63"/>
                    <a:gd name="T54" fmla="*/ 3 w 65"/>
                    <a:gd name="T55" fmla="*/ 20 h 63"/>
                    <a:gd name="T56" fmla="*/ 5 w 65"/>
                    <a:gd name="T57" fmla="*/ 14 h 63"/>
                    <a:gd name="T58" fmla="*/ 9 w 65"/>
                    <a:gd name="T59" fmla="*/ 10 h 63"/>
                    <a:gd name="T60" fmla="*/ 13 w 65"/>
                    <a:gd name="T61" fmla="*/ 6 h 63"/>
                    <a:gd name="T62" fmla="*/ 19 w 65"/>
                    <a:gd name="T63" fmla="*/ 2 h 63"/>
                    <a:gd name="T64" fmla="*/ 25 w 65"/>
                    <a:gd name="T65" fmla="*/ 0 h 63"/>
                    <a:gd name="T66" fmla="*/ 33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4"/>
                      </a:lnTo>
                      <a:lnTo>
                        <a:pt x="59" y="50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7"/>
                      </a:lnTo>
                      <a:lnTo>
                        <a:pt x="9" y="55"/>
                      </a:lnTo>
                      <a:lnTo>
                        <a:pt x="5" y="50"/>
                      </a:lnTo>
                      <a:lnTo>
                        <a:pt x="3" y="44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3" y="20"/>
                      </a:lnTo>
                      <a:lnTo>
                        <a:pt x="5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19" name="Freeform 192"/>
                <p:cNvSpPr>
                  <a:spLocks/>
                </p:cNvSpPr>
                <p:nvPr/>
              </p:nvSpPr>
              <p:spPr bwMode="auto">
                <a:xfrm>
                  <a:off x="3514" y="1504"/>
                  <a:ext cx="63" cy="63"/>
                </a:xfrm>
                <a:custGeom>
                  <a:avLst/>
                  <a:gdLst>
                    <a:gd name="T0" fmla="*/ 31 w 63"/>
                    <a:gd name="T1" fmla="*/ 63 h 63"/>
                    <a:gd name="T2" fmla="*/ 26 w 63"/>
                    <a:gd name="T3" fmla="*/ 63 h 63"/>
                    <a:gd name="T4" fmla="*/ 20 w 63"/>
                    <a:gd name="T5" fmla="*/ 61 h 63"/>
                    <a:gd name="T6" fmla="*/ 14 w 63"/>
                    <a:gd name="T7" fmla="*/ 57 h 63"/>
                    <a:gd name="T8" fmla="*/ 8 w 63"/>
                    <a:gd name="T9" fmla="*/ 55 h 63"/>
                    <a:gd name="T10" fmla="*/ 6 w 63"/>
                    <a:gd name="T11" fmla="*/ 49 h 63"/>
                    <a:gd name="T12" fmla="*/ 2 w 63"/>
                    <a:gd name="T13" fmla="*/ 43 h 63"/>
                    <a:gd name="T14" fmla="*/ 0 w 63"/>
                    <a:gd name="T15" fmla="*/ 38 h 63"/>
                    <a:gd name="T16" fmla="*/ 0 w 63"/>
                    <a:gd name="T17" fmla="*/ 32 h 63"/>
                    <a:gd name="T18" fmla="*/ 0 w 63"/>
                    <a:gd name="T19" fmla="*/ 26 h 63"/>
                    <a:gd name="T20" fmla="*/ 2 w 63"/>
                    <a:gd name="T21" fmla="*/ 20 h 63"/>
                    <a:gd name="T22" fmla="*/ 6 w 63"/>
                    <a:gd name="T23" fmla="*/ 14 h 63"/>
                    <a:gd name="T24" fmla="*/ 8 w 63"/>
                    <a:gd name="T25" fmla="*/ 8 h 63"/>
                    <a:gd name="T26" fmla="*/ 14 w 63"/>
                    <a:gd name="T27" fmla="*/ 4 h 63"/>
                    <a:gd name="T28" fmla="*/ 20 w 63"/>
                    <a:gd name="T29" fmla="*/ 2 h 63"/>
                    <a:gd name="T30" fmla="*/ 26 w 63"/>
                    <a:gd name="T31" fmla="*/ 0 h 63"/>
                    <a:gd name="T32" fmla="*/ 31 w 63"/>
                    <a:gd name="T33" fmla="*/ 0 h 63"/>
                    <a:gd name="T34" fmla="*/ 37 w 63"/>
                    <a:gd name="T35" fmla="*/ 0 h 63"/>
                    <a:gd name="T36" fmla="*/ 43 w 63"/>
                    <a:gd name="T37" fmla="*/ 2 h 63"/>
                    <a:gd name="T38" fmla="*/ 49 w 63"/>
                    <a:gd name="T39" fmla="*/ 4 h 63"/>
                    <a:gd name="T40" fmla="*/ 55 w 63"/>
                    <a:gd name="T41" fmla="*/ 8 h 63"/>
                    <a:gd name="T42" fmla="*/ 57 w 63"/>
                    <a:gd name="T43" fmla="*/ 14 h 63"/>
                    <a:gd name="T44" fmla="*/ 61 w 63"/>
                    <a:gd name="T45" fmla="*/ 20 h 63"/>
                    <a:gd name="T46" fmla="*/ 63 w 63"/>
                    <a:gd name="T47" fmla="*/ 26 h 63"/>
                    <a:gd name="T48" fmla="*/ 63 w 63"/>
                    <a:gd name="T49" fmla="*/ 32 h 63"/>
                    <a:gd name="T50" fmla="*/ 63 w 63"/>
                    <a:gd name="T51" fmla="*/ 38 h 63"/>
                    <a:gd name="T52" fmla="*/ 61 w 63"/>
                    <a:gd name="T53" fmla="*/ 43 h 63"/>
                    <a:gd name="T54" fmla="*/ 57 w 63"/>
                    <a:gd name="T55" fmla="*/ 49 h 63"/>
                    <a:gd name="T56" fmla="*/ 55 w 63"/>
                    <a:gd name="T57" fmla="*/ 55 h 63"/>
                    <a:gd name="T58" fmla="*/ 49 w 63"/>
                    <a:gd name="T59" fmla="*/ 57 h 63"/>
                    <a:gd name="T60" fmla="*/ 43 w 63"/>
                    <a:gd name="T61" fmla="*/ 61 h 63"/>
                    <a:gd name="T62" fmla="*/ 37 w 63"/>
                    <a:gd name="T63" fmla="*/ 63 h 63"/>
                    <a:gd name="T64" fmla="*/ 31 w 63"/>
                    <a:gd name="T65" fmla="*/ 63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31" y="63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38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0" name="Freeform 193"/>
                <p:cNvSpPr>
                  <a:spLocks/>
                </p:cNvSpPr>
                <p:nvPr/>
              </p:nvSpPr>
              <p:spPr bwMode="auto">
                <a:xfrm>
                  <a:off x="3514" y="1504"/>
                  <a:ext cx="63" cy="63"/>
                </a:xfrm>
                <a:custGeom>
                  <a:avLst/>
                  <a:gdLst>
                    <a:gd name="T0" fmla="*/ 31 w 63"/>
                    <a:gd name="T1" fmla="*/ 63 h 63"/>
                    <a:gd name="T2" fmla="*/ 31 w 63"/>
                    <a:gd name="T3" fmla="*/ 63 h 63"/>
                    <a:gd name="T4" fmla="*/ 26 w 63"/>
                    <a:gd name="T5" fmla="*/ 63 h 63"/>
                    <a:gd name="T6" fmla="*/ 20 w 63"/>
                    <a:gd name="T7" fmla="*/ 61 h 63"/>
                    <a:gd name="T8" fmla="*/ 14 w 63"/>
                    <a:gd name="T9" fmla="*/ 57 h 63"/>
                    <a:gd name="T10" fmla="*/ 8 w 63"/>
                    <a:gd name="T11" fmla="*/ 55 h 63"/>
                    <a:gd name="T12" fmla="*/ 6 w 63"/>
                    <a:gd name="T13" fmla="*/ 49 h 63"/>
                    <a:gd name="T14" fmla="*/ 2 w 63"/>
                    <a:gd name="T15" fmla="*/ 43 h 63"/>
                    <a:gd name="T16" fmla="*/ 0 w 63"/>
                    <a:gd name="T17" fmla="*/ 38 h 63"/>
                    <a:gd name="T18" fmla="*/ 0 w 63"/>
                    <a:gd name="T19" fmla="*/ 32 h 63"/>
                    <a:gd name="T20" fmla="*/ 0 w 63"/>
                    <a:gd name="T21" fmla="*/ 26 h 63"/>
                    <a:gd name="T22" fmla="*/ 2 w 63"/>
                    <a:gd name="T23" fmla="*/ 20 h 63"/>
                    <a:gd name="T24" fmla="*/ 6 w 63"/>
                    <a:gd name="T25" fmla="*/ 14 h 63"/>
                    <a:gd name="T26" fmla="*/ 8 w 63"/>
                    <a:gd name="T27" fmla="*/ 8 h 63"/>
                    <a:gd name="T28" fmla="*/ 14 w 63"/>
                    <a:gd name="T29" fmla="*/ 4 h 63"/>
                    <a:gd name="T30" fmla="*/ 20 w 63"/>
                    <a:gd name="T31" fmla="*/ 2 h 63"/>
                    <a:gd name="T32" fmla="*/ 26 w 63"/>
                    <a:gd name="T33" fmla="*/ 0 h 63"/>
                    <a:gd name="T34" fmla="*/ 31 w 63"/>
                    <a:gd name="T35" fmla="*/ 0 h 63"/>
                    <a:gd name="T36" fmla="*/ 37 w 63"/>
                    <a:gd name="T37" fmla="*/ 0 h 63"/>
                    <a:gd name="T38" fmla="*/ 43 w 63"/>
                    <a:gd name="T39" fmla="*/ 2 h 63"/>
                    <a:gd name="T40" fmla="*/ 49 w 63"/>
                    <a:gd name="T41" fmla="*/ 4 h 63"/>
                    <a:gd name="T42" fmla="*/ 55 w 63"/>
                    <a:gd name="T43" fmla="*/ 8 h 63"/>
                    <a:gd name="T44" fmla="*/ 57 w 63"/>
                    <a:gd name="T45" fmla="*/ 14 h 63"/>
                    <a:gd name="T46" fmla="*/ 61 w 63"/>
                    <a:gd name="T47" fmla="*/ 20 h 63"/>
                    <a:gd name="T48" fmla="*/ 63 w 63"/>
                    <a:gd name="T49" fmla="*/ 26 h 63"/>
                    <a:gd name="T50" fmla="*/ 63 w 63"/>
                    <a:gd name="T51" fmla="*/ 32 h 63"/>
                    <a:gd name="T52" fmla="*/ 63 w 63"/>
                    <a:gd name="T53" fmla="*/ 38 h 63"/>
                    <a:gd name="T54" fmla="*/ 61 w 63"/>
                    <a:gd name="T55" fmla="*/ 43 h 63"/>
                    <a:gd name="T56" fmla="*/ 57 w 63"/>
                    <a:gd name="T57" fmla="*/ 49 h 63"/>
                    <a:gd name="T58" fmla="*/ 55 w 63"/>
                    <a:gd name="T59" fmla="*/ 55 h 63"/>
                    <a:gd name="T60" fmla="*/ 49 w 63"/>
                    <a:gd name="T61" fmla="*/ 57 h 63"/>
                    <a:gd name="T62" fmla="*/ 43 w 63"/>
                    <a:gd name="T63" fmla="*/ 61 h 63"/>
                    <a:gd name="T64" fmla="*/ 37 w 63"/>
                    <a:gd name="T65" fmla="*/ 63 h 63"/>
                    <a:gd name="T66" fmla="*/ 31 w 63"/>
                    <a:gd name="T67" fmla="*/ 63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31" y="63"/>
                      </a:moveTo>
                      <a:lnTo>
                        <a:pt x="31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8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8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4"/>
                      </a:lnTo>
                      <a:lnTo>
                        <a:pt x="55" y="8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38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5" y="55"/>
                      </a:lnTo>
                      <a:lnTo>
                        <a:pt x="49" y="57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1" name="Freeform 194"/>
                <p:cNvSpPr>
                  <a:spLocks/>
                </p:cNvSpPr>
                <p:nvPr/>
              </p:nvSpPr>
              <p:spPr bwMode="auto">
                <a:xfrm>
                  <a:off x="3368" y="1477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40 w 65"/>
                    <a:gd name="T3" fmla="*/ 0 h 63"/>
                    <a:gd name="T4" fmla="*/ 46 w 65"/>
                    <a:gd name="T5" fmla="*/ 2 h 63"/>
                    <a:gd name="T6" fmla="*/ 51 w 65"/>
                    <a:gd name="T7" fmla="*/ 5 h 63"/>
                    <a:gd name="T8" fmla="*/ 55 w 65"/>
                    <a:gd name="T9" fmla="*/ 7 h 63"/>
                    <a:gd name="T10" fmla="*/ 59 w 65"/>
                    <a:gd name="T11" fmla="*/ 13 h 63"/>
                    <a:gd name="T12" fmla="*/ 61 w 65"/>
                    <a:gd name="T13" fmla="*/ 19 h 63"/>
                    <a:gd name="T14" fmla="*/ 63 w 65"/>
                    <a:gd name="T15" fmla="*/ 25 h 63"/>
                    <a:gd name="T16" fmla="*/ 65 w 65"/>
                    <a:gd name="T17" fmla="*/ 31 h 63"/>
                    <a:gd name="T18" fmla="*/ 63 w 65"/>
                    <a:gd name="T19" fmla="*/ 37 h 63"/>
                    <a:gd name="T20" fmla="*/ 61 w 65"/>
                    <a:gd name="T21" fmla="*/ 43 h 63"/>
                    <a:gd name="T22" fmla="*/ 59 w 65"/>
                    <a:gd name="T23" fmla="*/ 49 h 63"/>
                    <a:gd name="T24" fmla="*/ 55 w 65"/>
                    <a:gd name="T25" fmla="*/ 55 h 63"/>
                    <a:gd name="T26" fmla="*/ 51 w 65"/>
                    <a:gd name="T27" fmla="*/ 59 h 63"/>
                    <a:gd name="T28" fmla="*/ 46 w 65"/>
                    <a:gd name="T29" fmla="*/ 61 h 63"/>
                    <a:gd name="T30" fmla="*/ 40 w 65"/>
                    <a:gd name="T31" fmla="*/ 63 h 63"/>
                    <a:gd name="T32" fmla="*/ 32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1 h 63"/>
                    <a:gd name="T38" fmla="*/ 14 w 65"/>
                    <a:gd name="T39" fmla="*/ 59 h 63"/>
                    <a:gd name="T40" fmla="*/ 10 w 65"/>
                    <a:gd name="T41" fmla="*/ 55 h 63"/>
                    <a:gd name="T42" fmla="*/ 6 w 65"/>
                    <a:gd name="T43" fmla="*/ 49 h 63"/>
                    <a:gd name="T44" fmla="*/ 2 w 65"/>
                    <a:gd name="T45" fmla="*/ 43 h 63"/>
                    <a:gd name="T46" fmla="*/ 0 w 65"/>
                    <a:gd name="T47" fmla="*/ 37 h 63"/>
                    <a:gd name="T48" fmla="*/ 0 w 65"/>
                    <a:gd name="T49" fmla="*/ 31 h 63"/>
                    <a:gd name="T50" fmla="*/ 0 w 65"/>
                    <a:gd name="T51" fmla="*/ 25 h 63"/>
                    <a:gd name="T52" fmla="*/ 2 w 65"/>
                    <a:gd name="T53" fmla="*/ 19 h 63"/>
                    <a:gd name="T54" fmla="*/ 6 w 65"/>
                    <a:gd name="T55" fmla="*/ 13 h 63"/>
                    <a:gd name="T56" fmla="*/ 10 w 65"/>
                    <a:gd name="T57" fmla="*/ 7 h 63"/>
                    <a:gd name="T58" fmla="*/ 14 w 65"/>
                    <a:gd name="T59" fmla="*/ 5 h 63"/>
                    <a:gd name="T60" fmla="*/ 20 w 65"/>
                    <a:gd name="T61" fmla="*/ 2 h 63"/>
                    <a:gd name="T62" fmla="*/ 26 w 65"/>
                    <a:gd name="T63" fmla="*/ 0 h 63"/>
                    <a:gd name="T64" fmla="*/ 32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5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2" name="Freeform 195"/>
                <p:cNvSpPr>
                  <a:spLocks/>
                </p:cNvSpPr>
                <p:nvPr/>
              </p:nvSpPr>
              <p:spPr bwMode="auto">
                <a:xfrm>
                  <a:off x="3368" y="1477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32 w 65"/>
                    <a:gd name="T3" fmla="*/ 0 h 63"/>
                    <a:gd name="T4" fmla="*/ 40 w 65"/>
                    <a:gd name="T5" fmla="*/ 0 h 63"/>
                    <a:gd name="T6" fmla="*/ 46 w 65"/>
                    <a:gd name="T7" fmla="*/ 2 h 63"/>
                    <a:gd name="T8" fmla="*/ 51 w 65"/>
                    <a:gd name="T9" fmla="*/ 5 h 63"/>
                    <a:gd name="T10" fmla="*/ 55 w 65"/>
                    <a:gd name="T11" fmla="*/ 7 h 63"/>
                    <a:gd name="T12" fmla="*/ 59 w 65"/>
                    <a:gd name="T13" fmla="*/ 13 h 63"/>
                    <a:gd name="T14" fmla="*/ 61 w 65"/>
                    <a:gd name="T15" fmla="*/ 19 h 63"/>
                    <a:gd name="T16" fmla="*/ 63 w 65"/>
                    <a:gd name="T17" fmla="*/ 25 h 63"/>
                    <a:gd name="T18" fmla="*/ 65 w 65"/>
                    <a:gd name="T19" fmla="*/ 31 h 63"/>
                    <a:gd name="T20" fmla="*/ 63 w 65"/>
                    <a:gd name="T21" fmla="*/ 37 h 63"/>
                    <a:gd name="T22" fmla="*/ 61 w 65"/>
                    <a:gd name="T23" fmla="*/ 43 h 63"/>
                    <a:gd name="T24" fmla="*/ 59 w 65"/>
                    <a:gd name="T25" fmla="*/ 49 h 63"/>
                    <a:gd name="T26" fmla="*/ 55 w 65"/>
                    <a:gd name="T27" fmla="*/ 55 h 63"/>
                    <a:gd name="T28" fmla="*/ 51 w 65"/>
                    <a:gd name="T29" fmla="*/ 59 h 63"/>
                    <a:gd name="T30" fmla="*/ 46 w 65"/>
                    <a:gd name="T31" fmla="*/ 61 h 63"/>
                    <a:gd name="T32" fmla="*/ 40 w 65"/>
                    <a:gd name="T33" fmla="*/ 63 h 63"/>
                    <a:gd name="T34" fmla="*/ 32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1 h 63"/>
                    <a:gd name="T40" fmla="*/ 14 w 65"/>
                    <a:gd name="T41" fmla="*/ 59 h 63"/>
                    <a:gd name="T42" fmla="*/ 10 w 65"/>
                    <a:gd name="T43" fmla="*/ 55 h 63"/>
                    <a:gd name="T44" fmla="*/ 6 w 65"/>
                    <a:gd name="T45" fmla="*/ 49 h 63"/>
                    <a:gd name="T46" fmla="*/ 2 w 65"/>
                    <a:gd name="T47" fmla="*/ 43 h 63"/>
                    <a:gd name="T48" fmla="*/ 0 w 65"/>
                    <a:gd name="T49" fmla="*/ 37 h 63"/>
                    <a:gd name="T50" fmla="*/ 0 w 65"/>
                    <a:gd name="T51" fmla="*/ 31 h 63"/>
                    <a:gd name="T52" fmla="*/ 0 w 65"/>
                    <a:gd name="T53" fmla="*/ 25 h 63"/>
                    <a:gd name="T54" fmla="*/ 2 w 65"/>
                    <a:gd name="T55" fmla="*/ 19 h 63"/>
                    <a:gd name="T56" fmla="*/ 6 w 65"/>
                    <a:gd name="T57" fmla="*/ 13 h 63"/>
                    <a:gd name="T58" fmla="*/ 10 w 65"/>
                    <a:gd name="T59" fmla="*/ 7 h 63"/>
                    <a:gd name="T60" fmla="*/ 14 w 65"/>
                    <a:gd name="T61" fmla="*/ 5 h 63"/>
                    <a:gd name="T62" fmla="*/ 20 w 65"/>
                    <a:gd name="T63" fmla="*/ 2 h 63"/>
                    <a:gd name="T64" fmla="*/ 26 w 65"/>
                    <a:gd name="T65" fmla="*/ 0 h 63"/>
                    <a:gd name="T66" fmla="*/ 32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5"/>
                      </a:lnTo>
                      <a:lnTo>
                        <a:pt x="55" y="7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3" name="Freeform 196"/>
                <p:cNvSpPr>
                  <a:spLocks/>
                </p:cNvSpPr>
                <p:nvPr/>
              </p:nvSpPr>
              <p:spPr bwMode="auto">
                <a:xfrm>
                  <a:off x="3471" y="1465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9 w 65"/>
                    <a:gd name="T3" fmla="*/ 0 h 65"/>
                    <a:gd name="T4" fmla="*/ 45 w 65"/>
                    <a:gd name="T5" fmla="*/ 2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4 h 65"/>
                    <a:gd name="T12" fmla="*/ 63 w 65"/>
                    <a:gd name="T13" fmla="*/ 19 h 65"/>
                    <a:gd name="T14" fmla="*/ 65 w 65"/>
                    <a:gd name="T15" fmla="*/ 25 h 65"/>
                    <a:gd name="T16" fmla="*/ 65 w 65"/>
                    <a:gd name="T17" fmla="*/ 31 h 65"/>
                    <a:gd name="T18" fmla="*/ 65 w 65"/>
                    <a:gd name="T19" fmla="*/ 39 h 65"/>
                    <a:gd name="T20" fmla="*/ 63 w 65"/>
                    <a:gd name="T21" fmla="*/ 45 h 65"/>
                    <a:gd name="T22" fmla="*/ 59 w 65"/>
                    <a:gd name="T23" fmla="*/ 51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1 h 65"/>
                    <a:gd name="T30" fmla="*/ 39 w 65"/>
                    <a:gd name="T31" fmla="*/ 63 h 65"/>
                    <a:gd name="T32" fmla="*/ 33 w 65"/>
                    <a:gd name="T33" fmla="*/ 65 h 65"/>
                    <a:gd name="T34" fmla="*/ 25 w 65"/>
                    <a:gd name="T35" fmla="*/ 63 h 65"/>
                    <a:gd name="T36" fmla="*/ 19 w 65"/>
                    <a:gd name="T37" fmla="*/ 61 h 65"/>
                    <a:gd name="T38" fmla="*/ 13 w 65"/>
                    <a:gd name="T39" fmla="*/ 59 h 65"/>
                    <a:gd name="T40" fmla="*/ 9 w 65"/>
                    <a:gd name="T41" fmla="*/ 55 h 65"/>
                    <a:gd name="T42" fmla="*/ 6 w 65"/>
                    <a:gd name="T43" fmla="*/ 51 h 65"/>
                    <a:gd name="T44" fmla="*/ 4 w 65"/>
                    <a:gd name="T45" fmla="*/ 45 h 65"/>
                    <a:gd name="T46" fmla="*/ 2 w 65"/>
                    <a:gd name="T47" fmla="*/ 39 h 65"/>
                    <a:gd name="T48" fmla="*/ 0 w 65"/>
                    <a:gd name="T49" fmla="*/ 31 h 65"/>
                    <a:gd name="T50" fmla="*/ 2 w 65"/>
                    <a:gd name="T51" fmla="*/ 25 h 65"/>
                    <a:gd name="T52" fmla="*/ 4 w 65"/>
                    <a:gd name="T53" fmla="*/ 19 h 65"/>
                    <a:gd name="T54" fmla="*/ 6 w 65"/>
                    <a:gd name="T55" fmla="*/ 14 h 65"/>
                    <a:gd name="T56" fmla="*/ 9 w 65"/>
                    <a:gd name="T57" fmla="*/ 10 h 65"/>
                    <a:gd name="T58" fmla="*/ 13 w 65"/>
                    <a:gd name="T59" fmla="*/ 6 h 65"/>
                    <a:gd name="T60" fmla="*/ 19 w 65"/>
                    <a:gd name="T61" fmla="*/ 2 h 65"/>
                    <a:gd name="T62" fmla="*/ 25 w 65"/>
                    <a:gd name="T63" fmla="*/ 0 h 65"/>
                    <a:gd name="T64" fmla="*/ 33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4" name="Freeform 197"/>
                <p:cNvSpPr>
                  <a:spLocks/>
                </p:cNvSpPr>
                <p:nvPr/>
              </p:nvSpPr>
              <p:spPr bwMode="auto">
                <a:xfrm>
                  <a:off x="3471" y="1465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3 w 65"/>
                    <a:gd name="T3" fmla="*/ 0 h 65"/>
                    <a:gd name="T4" fmla="*/ 39 w 65"/>
                    <a:gd name="T5" fmla="*/ 0 h 65"/>
                    <a:gd name="T6" fmla="*/ 45 w 65"/>
                    <a:gd name="T7" fmla="*/ 2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4 h 65"/>
                    <a:gd name="T14" fmla="*/ 63 w 65"/>
                    <a:gd name="T15" fmla="*/ 19 h 65"/>
                    <a:gd name="T16" fmla="*/ 65 w 65"/>
                    <a:gd name="T17" fmla="*/ 25 h 65"/>
                    <a:gd name="T18" fmla="*/ 65 w 65"/>
                    <a:gd name="T19" fmla="*/ 31 h 65"/>
                    <a:gd name="T20" fmla="*/ 65 w 65"/>
                    <a:gd name="T21" fmla="*/ 39 h 65"/>
                    <a:gd name="T22" fmla="*/ 63 w 65"/>
                    <a:gd name="T23" fmla="*/ 45 h 65"/>
                    <a:gd name="T24" fmla="*/ 59 w 65"/>
                    <a:gd name="T25" fmla="*/ 51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1 h 65"/>
                    <a:gd name="T32" fmla="*/ 39 w 65"/>
                    <a:gd name="T33" fmla="*/ 63 h 65"/>
                    <a:gd name="T34" fmla="*/ 33 w 65"/>
                    <a:gd name="T35" fmla="*/ 65 h 65"/>
                    <a:gd name="T36" fmla="*/ 25 w 65"/>
                    <a:gd name="T37" fmla="*/ 63 h 65"/>
                    <a:gd name="T38" fmla="*/ 19 w 65"/>
                    <a:gd name="T39" fmla="*/ 61 h 65"/>
                    <a:gd name="T40" fmla="*/ 13 w 65"/>
                    <a:gd name="T41" fmla="*/ 59 h 65"/>
                    <a:gd name="T42" fmla="*/ 9 w 65"/>
                    <a:gd name="T43" fmla="*/ 55 h 65"/>
                    <a:gd name="T44" fmla="*/ 6 w 65"/>
                    <a:gd name="T45" fmla="*/ 51 h 65"/>
                    <a:gd name="T46" fmla="*/ 4 w 65"/>
                    <a:gd name="T47" fmla="*/ 45 h 65"/>
                    <a:gd name="T48" fmla="*/ 2 w 65"/>
                    <a:gd name="T49" fmla="*/ 39 h 65"/>
                    <a:gd name="T50" fmla="*/ 0 w 65"/>
                    <a:gd name="T51" fmla="*/ 31 h 65"/>
                    <a:gd name="T52" fmla="*/ 2 w 65"/>
                    <a:gd name="T53" fmla="*/ 25 h 65"/>
                    <a:gd name="T54" fmla="*/ 4 w 65"/>
                    <a:gd name="T55" fmla="*/ 19 h 65"/>
                    <a:gd name="T56" fmla="*/ 6 w 65"/>
                    <a:gd name="T57" fmla="*/ 14 h 65"/>
                    <a:gd name="T58" fmla="*/ 9 w 65"/>
                    <a:gd name="T59" fmla="*/ 10 h 65"/>
                    <a:gd name="T60" fmla="*/ 13 w 65"/>
                    <a:gd name="T61" fmla="*/ 6 h 65"/>
                    <a:gd name="T62" fmla="*/ 19 w 65"/>
                    <a:gd name="T63" fmla="*/ 2 h 65"/>
                    <a:gd name="T64" fmla="*/ 25 w 65"/>
                    <a:gd name="T65" fmla="*/ 0 h 65"/>
                    <a:gd name="T66" fmla="*/ 33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9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4" y="19"/>
                      </a:lnTo>
                      <a:lnTo>
                        <a:pt x="6" y="14"/>
                      </a:lnTo>
                      <a:lnTo>
                        <a:pt x="9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5" name="Freeform 198"/>
                <p:cNvSpPr>
                  <a:spLocks/>
                </p:cNvSpPr>
                <p:nvPr/>
              </p:nvSpPr>
              <p:spPr bwMode="auto">
                <a:xfrm>
                  <a:off x="3455" y="1593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25 w 65"/>
                    <a:gd name="T3" fmla="*/ 65 h 65"/>
                    <a:gd name="T4" fmla="*/ 20 w 65"/>
                    <a:gd name="T5" fmla="*/ 63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4 w 65"/>
                    <a:gd name="T13" fmla="*/ 45 h 65"/>
                    <a:gd name="T14" fmla="*/ 2 w 65"/>
                    <a:gd name="T15" fmla="*/ 39 h 65"/>
                    <a:gd name="T16" fmla="*/ 0 w 65"/>
                    <a:gd name="T17" fmla="*/ 33 h 65"/>
                    <a:gd name="T18" fmla="*/ 2 w 65"/>
                    <a:gd name="T19" fmla="*/ 25 h 65"/>
                    <a:gd name="T20" fmla="*/ 4 w 65"/>
                    <a:gd name="T21" fmla="*/ 21 h 65"/>
                    <a:gd name="T22" fmla="*/ 6 w 65"/>
                    <a:gd name="T23" fmla="*/ 15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4 h 65"/>
                    <a:gd name="T30" fmla="*/ 25 w 65"/>
                    <a:gd name="T31" fmla="*/ 2 h 65"/>
                    <a:gd name="T32" fmla="*/ 33 w 65"/>
                    <a:gd name="T33" fmla="*/ 0 h 65"/>
                    <a:gd name="T34" fmla="*/ 39 w 65"/>
                    <a:gd name="T35" fmla="*/ 2 h 65"/>
                    <a:gd name="T36" fmla="*/ 45 w 65"/>
                    <a:gd name="T37" fmla="*/ 4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5 h 65"/>
                    <a:gd name="T44" fmla="*/ 63 w 65"/>
                    <a:gd name="T45" fmla="*/ 21 h 65"/>
                    <a:gd name="T46" fmla="*/ 65 w 65"/>
                    <a:gd name="T47" fmla="*/ 25 h 65"/>
                    <a:gd name="T48" fmla="*/ 65 w 65"/>
                    <a:gd name="T49" fmla="*/ 33 h 65"/>
                    <a:gd name="T50" fmla="*/ 65 w 65"/>
                    <a:gd name="T51" fmla="*/ 39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3 h 65"/>
                    <a:gd name="T62" fmla="*/ 39 w 65"/>
                    <a:gd name="T63" fmla="*/ 65 h 65"/>
                    <a:gd name="T64" fmla="*/ 33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65"/>
                      </a:moveTo>
                      <a:lnTo>
                        <a:pt x="25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21"/>
                      </a:lnTo>
                      <a:lnTo>
                        <a:pt x="6" y="15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5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5"/>
                      </a:lnTo>
                      <a:lnTo>
                        <a:pt x="63" y="21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6" name="Freeform 199"/>
                <p:cNvSpPr>
                  <a:spLocks/>
                </p:cNvSpPr>
                <p:nvPr/>
              </p:nvSpPr>
              <p:spPr bwMode="auto">
                <a:xfrm>
                  <a:off x="3455" y="1593"/>
                  <a:ext cx="65" cy="65"/>
                </a:xfrm>
                <a:custGeom>
                  <a:avLst/>
                  <a:gdLst>
                    <a:gd name="T0" fmla="*/ 33 w 65"/>
                    <a:gd name="T1" fmla="*/ 65 h 65"/>
                    <a:gd name="T2" fmla="*/ 33 w 65"/>
                    <a:gd name="T3" fmla="*/ 65 h 65"/>
                    <a:gd name="T4" fmla="*/ 25 w 65"/>
                    <a:gd name="T5" fmla="*/ 65 h 65"/>
                    <a:gd name="T6" fmla="*/ 20 w 65"/>
                    <a:gd name="T7" fmla="*/ 63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4 w 65"/>
                    <a:gd name="T15" fmla="*/ 45 h 65"/>
                    <a:gd name="T16" fmla="*/ 2 w 65"/>
                    <a:gd name="T17" fmla="*/ 39 h 65"/>
                    <a:gd name="T18" fmla="*/ 0 w 65"/>
                    <a:gd name="T19" fmla="*/ 33 h 65"/>
                    <a:gd name="T20" fmla="*/ 2 w 65"/>
                    <a:gd name="T21" fmla="*/ 25 h 65"/>
                    <a:gd name="T22" fmla="*/ 4 w 65"/>
                    <a:gd name="T23" fmla="*/ 21 h 65"/>
                    <a:gd name="T24" fmla="*/ 6 w 65"/>
                    <a:gd name="T25" fmla="*/ 15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4 h 65"/>
                    <a:gd name="T32" fmla="*/ 25 w 65"/>
                    <a:gd name="T33" fmla="*/ 2 h 65"/>
                    <a:gd name="T34" fmla="*/ 33 w 65"/>
                    <a:gd name="T35" fmla="*/ 0 h 65"/>
                    <a:gd name="T36" fmla="*/ 39 w 65"/>
                    <a:gd name="T37" fmla="*/ 2 h 65"/>
                    <a:gd name="T38" fmla="*/ 45 w 65"/>
                    <a:gd name="T39" fmla="*/ 4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5 h 65"/>
                    <a:gd name="T46" fmla="*/ 63 w 65"/>
                    <a:gd name="T47" fmla="*/ 21 h 65"/>
                    <a:gd name="T48" fmla="*/ 65 w 65"/>
                    <a:gd name="T49" fmla="*/ 25 h 65"/>
                    <a:gd name="T50" fmla="*/ 65 w 65"/>
                    <a:gd name="T51" fmla="*/ 33 h 65"/>
                    <a:gd name="T52" fmla="*/ 65 w 65"/>
                    <a:gd name="T53" fmla="*/ 39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3 h 65"/>
                    <a:gd name="T64" fmla="*/ 39 w 65"/>
                    <a:gd name="T65" fmla="*/ 65 h 65"/>
                    <a:gd name="T66" fmla="*/ 33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65"/>
                      </a:moveTo>
                      <a:lnTo>
                        <a:pt x="33" y="65"/>
                      </a:lnTo>
                      <a:lnTo>
                        <a:pt x="25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21"/>
                      </a:lnTo>
                      <a:lnTo>
                        <a:pt x="6" y="15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5" y="2"/>
                      </a:lnTo>
                      <a:lnTo>
                        <a:pt x="33" y="0"/>
                      </a:lnTo>
                      <a:lnTo>
                        <a:pt x="39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5"/>
                      </a:lnTo>
                      <a:lnTo>
                        <a:pt x="63" y="21"/>
                      </a:lnTo>
                      <a:lnTo>
                        <a:pt x="65" y="25"/>
                      </a:ln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39" y="65"/>
                      </a:lnTo>
                      <a:lnTo>
                        <a:pt x="33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7" name="Freeform 200"/>
                <p:cNvSpPr>
                  <a:spLocks/>
                </p:cNvSpPr>
                <p:nvPr/>
              </p:nvSpPr>
              <p:spPr bwMode="auto">
                <a:xfrm>
                  <a:off x="3510" y="1608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39 w 65"/>
                    <a:gd name="T3" fmla="*/ 0 h 63"/>
                    <a:gd name="T4" fmla="*/ 45 w 65"/>
                    <a:gd name="T5" fmla="*/ 2 h 63"/>
                    <a:gd name="T6" fmla="*/ 51 w 65"/>
                    <a:gd name="T7" fmla="*/ 4 h 63"/>
                    <a:gd name="T8" fmla="*/ 55 w 65"/>
                    <a:gd name="T9" fmla="*/ 8 h 63"/>
                    <a:gd name="T10" fmla="*/ 59 w 65"/>
                    <a:gd name="T11" fmla="*/ 14 h 63"/>
                    <a:gd name="T12" fmla="*/ 61 w 65"/>
                    <a:gd name="T13" fmla="*/ 20 h 63"/>
                    <a:gd name="T14" fmla="*/ 63 w 65"/>
                    <a:gd name="T15" fmla="*/ 24 h 63"/>
                    <a:gd name="T16" fmla="*/ 65 w 65"/>
                    <a:gd name="T17" fmla="*/ 32 h 63"/>
                    <a:gd name="T18" fmla="*/ 63 w 65"/>
                    <a:gd name="T19" fmla="*/ 38 h 63"/>
                    <a:gd name="T20" fmla="*/ 61 w 65"/>
                    <a:gd name="T21" fmla="*/ 44 h 63"/>
                    <a:gd name="T22" fmla="*/ 59 w 65"/>
                    <a:gd name="T23" fmla="*/ 50 h 63"/>
                    <a:gd name="T24" fmla="*/ 55 w 65"/>
                    <a:gd name="T25" fmla="*/ 54 h 63"/>
                    <a:gd name="T26" fmla="*/ 51 w 65"/>
                    <a:gd name="T27" fmla="*/ 58 h 63"/>
                    <a:gd name="T28" fmla="*/ 45 w 65"/>
                    <a:gd name="T29" fmla="*/ 62 h 63"/>
                    <a:gd name="T30" fmla="*/ 39 w 65"/>
                    <a:gd name="T31" fmla="*/ 63 h 63"/>
                    <a:gd name="T32" fmla="*/ 32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2 h 63"/>
                    <a:gd name="T38" fmla="*/ 14 w 65"/>
                    <a:gd name="T39" fmla="*/ 58 h 63"/>
                    <a:gd name="T40" fmla="*/ 10 w 65"/>
                    <a:gd name="T41" fmla="*/ 54 h 63"/>
                    <a:gd name="T42" fmla="*/ 6 w 65"/>
                    <a:gd name="T43" fmla="*/ 50 h 63"/>
                    <a:gd name="T44" fmla="*/ 2 w 65"/>
                    <a:gd name="T45" fmla="*/ 44 h 63"/>
                    <a:gd name="T46" fmla="*/ 0 w 65"/>
                    <a:gd name="T47" fmla="*/ 38 h 63"/>
                    <a:gd name="T48" fmla="*/ 0 w 65"/>
                    <a:gd name="T49" fmla="*/ 32 h 63"/>
                    <a:gd name="T50" fmla="*/ 0 w 65"/>
                    <a:gd name="T51" fmla="*/ 24 h 63"/>
                    <a:gd name="T52" fmla="*/ 2 w 65"/>
                    <a:gd name="T53" fmla="*/ 20 h 63"/>
                    <a:gd name="T54" fmla="*/ 6 w 65"/>
                    <a:gd name="T55" fmla="*/ 14 h 63"/>
                    <a:gd name="T56" fmla="*/ 10 w 65"/>
                    <a:gd name="T57" fmla="*/ 8 h 63"/>
                    <a:gd name="T58" fmla="*/ 14 w 65"/>
                    <a:gd name="T59" fmla="*/ 4 h 63"/>
                    <a:gd name="T60" fmla="*/ 20 w 65"/>
                    <a:gd name="T61" fmla="*/ 2 h 63"/>
                    <a:gd name="T62" fmla="*/ 26 w 65"/>
                    <a:gd name="T63" fmla="*/ 0 h 63"/>
                    <a:gd name="T64" fmla="*/ 32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2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4"/>
                      </a:lnTo>
                      <a:lnTo>
                        <a:pt x="65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9" y="50"/>
                      </a:lnTo>
                      <a:lnTo>
                        <a:pt x="55" y="54"/>
                      </a:lnTo>
                      <a:lnTo>
                        <a:pt x="51" y="58"/>
                      </a:lnTo>
                      <a:lnTo>
                        <a:pt x="45" y="62"/>
                      </a:lnTo>
                      <a:lnTo>
                        <a:pt x="39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2"/>
                      </a:lnTo>
                      <a:lnTo>
                        <a:pt x="14" y="58"/>
                      </a:lnTo>
                      <a:lnTo>
                        <a:pt x="10" y="54"/>
                      </a:lnTo>
                      <a:lnTo>
                        <a:pt x="6" y="50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8" name="Freeform 201"/>
                <p:cNvSpPr>
                  <a:spLocks/>
                </p:cNvSpPr>
                <p:nvPr/>
              </p:nvSpPr>
              <p:spPr bwMode="auto">
                <a:xfrm>
                  <a:off x="3510" y="1608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32 w 65"/>
                    <a:gd name="T3" fmla="*/ 0 h 63"/>
                    <a:gd name="T4" fmla="*/ 39 w 65"/>
                    <a:gd name="T5" fmla="*/ 0 h 63"/>
                    <a:gd name="T6" fmla="*/ 45 w 65"/>
                    <a:gd name="T7" fmla="*/ 2 h 63"/>
                    <a:gd name="T8" fmla="*/ 51 w 65"/>
                    <a:gd name="T9" fmla="*/ 4 h 63"/>
                    <a:gd name="T10" fmla="*/ 55 w 65"/>
                    <a:gd name="T11" fmla="*/ 8 h 63"/>
                    <a:gd name="T12" fmla="*/ 59 w 65"/>
                    <a:gd name="T13" fmla="*/ 14 h 63"/>
                    <a:gd name="T14" fmla="*/ 61 w 65"/>
                    <a:gd name="T15" fmla="*/ 20 h 63"/>
                    <a:gd name="T16" fmla="*/ 63 w 65"/>
                    <a:gd name="T17" fmla="*/ 24 h 63"/>
                    <a:gd name="T18" fmla="*/ 65 w 65"/>
                    <a:gd name="T19" fmla="*/ 32 h 63"/>
                    <a:gd name="T20" fmla="*/ 63 w 65"/>
                    <a:gd name="T21" fmla="*/ 38 h 63"/>
                    <a:gd name="T22" fmla="*/ 61 w 65"/>
                    <a:gd name="T23" fmla="*/ 44 h 63"/>
                    <a:gd name="T24" fmla="*/ 59 w 65"/>
                    <a:gd name="T25" fmla="*/ 50 h 63"/>
                    <a:gd name="T26" fmla="*/ 55 w 65"/>
                    <a:gd name="T27" fmla="*/ 54 h 63"/>
                    <a:gd name="T28" fmla="*/ 51 w 65"/>
                    <a:gd name="T29" fmla="*/ 58 h 63"/>
                    <a:gd name="T30" fmla="*/ 45 w 65"/>
                    <a:gd name="T31" fmla="*/ 62 h 63"/>
                    <a:gd name="T32" fmla="*/ 39 w 65"/>
                    <a:gd name="T33" fmla="*/ 63 h 63"/>
                    <a:gd name="T34" fmla="*/ 32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2 h 63"/>
                    <a:gd name="T40" fmla="*/ 14 w 65"/>
                    <a:gd name="T41" fmla="*/ 58 h 63"/>
                    <a:gd name="T42" fmla="*/ 10 w 65"/>
                    <a:gd name="T43" fmla="*/ 54 h 63"/>
                    <a:gd name="T44" fmla="*/ 6 w 65"/>
                    <a:gd name="T45" fmla="*/ 50 h 63"/>
                    <a:gd name="T46" fmla="*/ 2 w 65"/>
                    <a:gd name="T47" fmla="*/ 44 h 63"/>
                    <a:gd name="T48" fmla="*/ 0 w 65"/>
                    <a:gd name="T49" fmla="*/ 38 h 63"/>
                    <a:gd name="T50" fmla="*/ 0 w 65"/>
                    <a:gd name="T51" fmla="*/ 32 h 63"/>
                    <a:gd name="T52" fmla="*/ 0 w 65"/>
                    <a:gd name="T53" fmla="*/ 24 h 63"/>
                    <a:gd name="T54" fmla="*/ 2 w 65"/>
                    <a:gd name="T55" fmla="*/ 20 h 63"/>
                    <a:gd name="T56" fmla="*/ 6 w 65"/>
                    <a:gd name="T57" fmla="*/ 14 h 63"/>
                    <a:gd name="T58" fmla="*/ 10 w 65"/>
                    <a:gd name="T59" fmla="*/ 8 h 63"/>
                    <a:gd name="T60" fmla="*/ 14 w 65"/>
                    <a:gd name="T61" fmla="*/ 4 h 63"/>
                    <a:gd name="T62" fmla="*/ 20 w 65"/>
                    <a:gd name="T63" fmla="*/ 2 h 63"/>
                    <a:gd name="T64" fmla="*/ 26 w 65"/>
                    <a:gd name="T65" fmla="*/ 0 h 63"/>
                    <a:gd name="T66" fmla="*/ 32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20"/>
                      </a:lnTo>
                      <a:lnTo>
                        <a:pt x="63" y="24"/>
                      </a:lnTo>
                      <a:lnTo>
                        <a:pt x="65" y="32"/>
                      </a:lnTo>
                      <a:lnTo>
                        <a:pt x="63" y="38"/>
                      </a:lnTo>
                      <a:lnTo>
                        <a:pt x="61" y="44"/>
                      </a:lnTo>
                      <a:lnTo>
                        <a:pt x="59" y="50"/>
                      </a:lnTo>
                      <a:lnTo>
                        <a:pt x="55" y="54"/>
                      </a:lnTo>
                      <a:lnTo>
                        <a:pt x="51" y="58"/>
                      </a:lnTo>
                      <a:lnTo>
                        <a:pt x="45" y="62"/>
                      </a:lnTo>
                      <a:lnTo>
                        <a:pt x="39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2"/>
                      </a:lnTo>
                      <a:lnTo>
                        <a:pt x="14" y="58"/>
                      </a:lnTo>
                      <a:lnTo>
                        <a:pt x="10" y="54"/>
                      </a:lnTo>
                      <a:lnTo>
                        <a:pt x="6" y="50"/>
                      </a:lnTo>
                      <a:lnTo>
                        <a:pt x="2" y="44"/>
                      </a:lnTo>
                      <a:lnTo>
                        <a:pt x="0" y="38"/>
                      </a:lnTo>
                      <a:lnTo>
                        <a:pt x="0" y="32"/>
                      </a:lnTo>
                      <a:lnTo>
                        <a:pt x="0" y="24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29" name="Freeform 202"/>
                <p:cNvSpPr>
                  <a:spLocks/>
                </p:cNvSpPr>
                <p:nvPr/>
              </p:nvSpPr>
              <p:spPr bwMode="auto">
                <a:xfrm>
                  <a:off x="3421" y="1603"/>
                  <a:ext cx="63" cy="63"/>
                </a:xfrm>
                <a:custGeom>
                  <a:avLst/>
                  <a:gdLst>
                    <a:gd name="T0" fmla="*/ 32 w 63"/>
                    <a:gd name="T1" fmla="*/ 0 h 63"/>
                    <a:gd name="T2" fmla="*/ 38 w 63"/>
                    <a:gd name="T3" fmla="*/ 0 h 63"/>
                    <a:gd name="T4" fmla="*/ 44 w 63"/>
                    <a:gd name="T5" fmla="*/ 2 h 63"/>
                    <a:gd name="T6" fmla="*/ 50 w 63"/>
                    <a:gd name="T7" fmla="*/ 5 h 63"/>
                    <a:gd name="T8" fmla="*/ 56 w 63"/>
                    <a:gd name="T9" fmla="*/ 7 h 63"/>
                    <a:gd name="T10" fmla="*/ 59 w 63"/>
                    <a:gd name="T11" fmla="*/ 13 h 63"/>
                    <a:gd name="T12" fmla="*/ 61 w 63"/>
                    <a:gd name="T13" fmla="*/ 19 h 63"/>
                    <a:gd name="T14" fmla="*/ 63 w 63"/>
                    <a:gd name="T15" fmla="*/ 25 h 63"/>
                    <a:gd name="T16" fmla="*/ 63 w 63"/>
                    <a:gd name="T17" fmla="*/ 31 h 63"/>
                    <a:gd name="T18" fmla="*/ 63 w 63"/>
                    <a:gd name="T19" fmla="*/ 37 h 63"/>
                    <a:gd name="T20" fmla="*/ 61 w 63"/>
                    <a:gd name="T21" fmla="*/ 43 h 63"/>
                    <a:gd name="T22" fmla="*/ 59 w 63"/>
                    <a:gd name="T23" fmla="*/ 49 h 63"/>
                    <a:gd name="T24" fmla="*/ 56 w 63"/>
                    <a:gd name="T25" fmla="*/ 55 h 63"/>
                    <a:gd name="T26" fmla="*/ 50 w 63"/>
                    <a:gd name="T27" fmla="*/ 59 h 63"/>
                    <a:gd name="T28" fmla="*/ 44 w 63"/>
                    <a:gd name="T29" fmla="*/ 61 h 63"/>
                    <a:gd name="T30" fmla="*/ 38 w 63"/>
                    <a:gd name="T31" fmla="*/ 63 h 63"/>
                    <a:gd name="T32" fmla="*/ 32 w 63"/>
                    <a:gd name="T33" fmla="*/ 63 h 63"/>
                    <a:gd name="T34" fmla="*/ 26 w 63"/>
                    <a:gd name="T35" fmla="*/ 63 h 63"/>
                    <a:gd name="T36" fmla="*/ 20 w 63"/>
                    <a:gd name="T37" fmla="*/ 61 h 63"/>
                    <a:gd name="T38" fmla="*/ 14 w 63"/>
                    <a:gd name="T39" fmla="*/ 59 h 63"/>
                    <a:gd name="T40" fmla="*/ 10 w 63"/>
                    <a:gd name="T41" fmla="*/ 55 h 63"/>
                    <a:gd name="T42" fmla="*/ 6 w 63"/>
                    <a:gd name="T43" fmla="*/ 49 h 63"/>
                    <a:gd name="T44" fmla="*/ 2 w 63"/>
                    <a:gd name="T45" fmla="*/ 43 h 63"/>
                    <a:gd name="T46" fmla="*/ 0 w 63"/>
                    <a:gd name="T47" fmla="*/ 37 h 63"/>
                    <a:gd name="T48" fmla="*/ 0 w 63"/>
                    <a:gd name="T49" fmla="*/ 31 h 63"/>
                    <a:gd name="T50" fmla="*/ 0 w 63"/>
                    <a:gd name="T51" fmla="*/ 25 h 63"/>
                    <a:gd name="T52" fmla="*/ 2 w 63"/>
                    <a:gd name="T53" fmla="*/ 19 h 63"/>
                    <a:gd name="T54" fmla="*/ 6 w 63"/>
                    <a:gd name="T55" fmla="*/ 13 h 63"/>
                    <a:gd name="T56" fmla="*/ 10 w 63"/>
                    <a:gd name="T57" fmla="*/ 7 h 63"/>
                    <a:gd name="T58" fmla="*/ 14 w 63"/>
                    <a:gd name="T59" fmla="*/ 5 h 63"/>
                    <a:gd name="T60" fmla="*/ 20 w 63"/>
                    <a:gd name="T61" fmla="*/ 2 h 63"/>
                    <a:gd name="T62" fmla="*/ 26 w 63"/>
                    <a:gd name="T63" fmla="*/ 0 h 63"/>
                    <a:gd name="T64" fmla="*/ 32 w 63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32" y="0"/>
                      </a:move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5"/>
                      </a:lnTo>
                      <a:lnTo>
                        <a:pt x="56" y="7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0" name="Freeform 203"/>
                <p:cNvSpPr>
                  <a:spLocks/>
                </p:cNvSpPr>
                <p:nvPr/>
              </p:nvSpPr>
              <p:spPr bwMode="auto">
                <a:xfrm>
                  <a:off x="3421" y="1603"/>
                  <a:ext cx="63" cy="63"/>
                </a:xfrm>
                <a:custGeom>
                  <a:avLst/>
                  <a:gdLst>
                    <a:gd name="T0" fmla="*/ 32 w 63"/>
                    <a:gd name="T1" fmla="*/ 0 h 63"/>
                    <a:gd name="T2" fmla="*/ 32 w 63"/>
                    <a:gd name="T3" fmla="*/ 0 h 63"/>
                    <a:gd name="T4" fmla="*/ 38 w 63"/>
                    <a:gd name="T5" fmla="*/ 0 h 63"/>
                    <a:gd name="T6" fmla="*/ 44 w 63"/>
                    <a:gd name="T7" fmla="*/ 2 h 63"/>
                    <a:gd name="T8" fmla="*/ 50 w 63"/>
                    <a:gd name="T9" fmla="*/ 5 h 63"/>
                    <a:gd name="T10" fmla="*/ 56 w 63"/>
                    <a:gd name="T11" fmla="*/ 7 h 63"/>
                    <a:gd name="T12" fmla="*/ 59 w 63"/>
                    <a:gd name="T13" fmla="*/ 13 h 63"/>
                    <a:gd name="T14" fmla="*/ 61 w 63"/>
                    <a:gd name="T15" fmla="*/ 19 h 63"/>
                    <a:gd name="T16" fmla="*/ 63 w 63"/>
                    <a:gd name="T17" fmla="*/ 25 h 63"/>
                    <a:gd name="T18" fmla="*/ 63 w 63"/>
                    <a:gd name="T19" fmla="*/ 31 h 63"/>
                    <a:gd name="T20" fmla="*/ 63 w 63"/>
                    <a:gd name="T21" fmla="*/ 37 h 63"/>
                    <a:gd name="T22" fmla="*/ 61 w 63"/>
                    <a:gd name="T23" fmla="*/ 43 h 63"/>
                    <a:gd name="T24" fmla="*/ 59 w 63"/>
                    <a:gd name="T25" fmla="*/ 49 h 63"/>
                    <a:gd name="T26" fmla="*/ 56 w 63"/>
                    <a:gd name="T27" fmla="*/ 55 h 63"/>
                    <a:gd name="T28" fmla="*/ 50 w 63"/>
                    <a:gd name="T29" fmla="*/ 59 h 63"/>
                    <a:gd name="T30" fmla="*/ 44 w 63"/>
                    <a:gd name="T31" fmla="*/ 61 h 63"/>
                    <a:gd name="T32" fmla="*/ 38 w 63"/>
                    <a:gd name="T33" fmla="*/ 63 h 63"/>
                    <a:gd name="T34" fmla="*/ 32 w 63"/>
                    <a:gd name="T35" fmla="*/ 63 h 63"/>
                    <a:gd name="T36" fmla="*/ 26 w 63"/>
                    <a:gd name="T37" fmla="*/ 63 h 63"/>
                    <a:gd name="T38" fmla="*/ 20 w 63"/>
                    <a:gd name="T39" fmla="*/ 61 h 63"/>
                    <a:gd name="T40" fmla="*/ 14 w 63"/>
                    <a:gd name="T41" fmla="*/ 59 h 63"/>
                    <a:gd name="T42" fmla="*/ 10 w 63"/>
                    <a:gd name="T43" fmla="*/ 55 h 63"/>
                    <a:gd name="T44" fmla="*/ 6 w 63"/>
                    <a:gd name="T45" fmla="*/ 49 h 63"/>
                    <a:gd name="T46" fmla="*/ 2 w 63"/>
                    <a:gd name="T47" fmla="*/ 43 h 63"/>
                    <a:gd name="T48" fmla="*/ 0 w 63"/>
                    <a:gd name="T49" fmla="*/ 37 h 63"/>
                    <a:gd name="T50" fmla="*/ 0 w 63"/>
                    <a:gd name="T51" fmla="*/ 31 h 63"/>
                    <a:gd name="T52" fmla="*/ 0 w 63"/>
                    <a:gd name="T53" fmla="*/ 25 h 63"/>
                    <a:gd name="T54" fmla="*/ 2 w 63"/>
                    <a:gd name="T55" fmla="*/ 19 h 63"/>
                    <a:gd name="T56" fmla="*/ 6 w 63"/>
                    <a:gd name="T57" fmla="*/ 13 h 63"/>
                    <a:gd name="T58" fmla="*/ 10 w 63"/>
                    <a:gd name="T59" fmla="*/ 7 h 63"/>
                    <a:gd name="T60" fmla="*/ 14 w 63"/>
                    <a:gd name="T61" fmla="*/ 5 h 63"/>
                    <a:gd name="T62" fmla="*/ 20 w 63"/>
                    <a:gd name="T63" fmla="*/ 2 h 63"/>
                    <a:gd name="T64" fmla="*/ 26 w 63"/>
                    <a:gd name="T65" fmla="*/ 0 h 63"/>
                    <a:gd name="T66" fmla="*/ 32 w 63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4" y="2"/>
                      </a:lnTo>
                      <a:lnTo>
                        <a:pt x="50" y="5"/>
                      </a:lnTo>
                      <a:lnTo>
                        <a:pt x="56" y="7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6" y="55"/>
                      </a:lnTo>
                      <a:lnTo>
                        <a:pt x="50" y="59"/>
                      </a:lnTo>
                      <a:lnTo>
                        <a:pt x="44" y="61"/>
                      </a:lnTo>
                      <a:lnTo>
                        <a:pt x="38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1" name="Freeform 204"/>
                <p:cNvSpPr>
                  <a:spLocks/>
                </p:cNvSpPr>
                <p:nvPr/>
              </p:nvSpPr>
              <p:spPr bwMode="auto">
                <a:xfrm>
                  <a:off x="3419" y="1492"/>
                  <a:ext cx="65" cy="65"/>
                </a:xfrm>
                <a:custGeom>
                  <a:avLst/>
                  <a:gdLst>
                    <a:gd name="T0" fmla="*/ 32 w 65"/>
                    <a:gd name="T1" fmla="*/ 65 h 65"/>
                    <a:gd name="T2" fmla="*/ 26 w 65"/>
                    <a:gd name="T3" fmla="*/ 65 h 65"/>
                    <a:gd name="T4" fmla="*/ 20 w 65"/>
                    <a:gd name="T5" fmla="*/ 63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2 h 65"/>
                    <a:gd name="T12" fmla="*/ 2 w 65"/>
                    <a:gd name="T13" fmla="*/ 46 h 65"/>
                    <a:gd name="T14" fmla="*/ 2 w 65"/>
                    <a:gd name="T15" fmla="*/ 40 h 65"/>
                    <a:gd name="T16" fmla="*/ 0 w 65"/>
                    <a:gd name="T17" fmla="*/ 34 h 65"/>
                    <a:gd name="T18" fmla="*/ 2 w 65"/>
                    <a:gd name="T19" fmla="*/ 26 h 65"/>
                    <a:gd name="T20" fmla="*/ 2 w 65"/>
                    <a:gd name="T21" fmla="*/ 20 h 65"/>
                    <a:gd name="T22" fmla="*/ 6 w 65"/>
                    <a:gd name="T23" fmla="*/ 16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4 h 65"/>
                    <a:gd name="T30" fmla="*/ 26 w 65"/>
                    <a:gd name="T31" fmla="*/ 2 h 65"/>
                    <a:gd name="T32" fmla="*/ 32 w 65"/>
                    <a:gd name="T33" fmla="*/ 0 h 65"/>
                    <a:gd name="T34" fmla="*/ 40 w 65"/>
                    <a:gd name="T35" fmla="*/ 2 h 65"/>
                    <a:gd name="T36" fmla="*/ 46 w 65"/>
                    <a:gd name="T37" fmla="*/ 4 h 65"/>
                    <a:gd name="T38" fmla="*/ 52 w 65"/>
                    <a:gd name="T39" fmla="*/ 6 h 65"/>
                    <a:gd name="T40" fmla="*/ 56 w 65"/>
                    <a:gd name="T41" fmla="*/ 10 h 65"/>
                    <a:gd name="T42" fmla="*/ 60 w 65"/>
                    <a:gd name="T43" fmla="*/ 16 h 65"/>
                    <a:gd name="T44" fmla="*/ 63 w 65"/>
                    <a:gd name="T45" fmla="*/ 20 h 65"/>
                    <a:gd name="T46" fmla="*/ 63 w 65"/>
                    <a:gd name="T47" fmla="*/ 26 h 65"/>
                    <a:gd name="T48" fmla="*/ 65 w 65"/>
                    <a:gd name="T49" fmla="*/ 34 h 65"/>
                    <a:gd name="T50" fmla="*/ 63 w 65"/>
                    <a:gd name="T51" fmla="*/ 40 h 65"/>
                    <a:gd name="T52" fmla="*/ 63 w 65"/>
                    <a:gd name="T53" fmla="*/ 46 h 65"/>
                    <a:gd name="T54" fmla="*/ 60 w 65"/>
                    <a:gd name="T55" fmla="*/ 52 h 65"/>
                    <a:gd name="T56" fmla="*/ 56 w 65"/>
                    <a:gd name="T57" fmla="*/ 55 h 65"/>
                    <a:gd name="T58" fmla="*/ 52 w 65"/>
                    <a:gd name="T59" fmla="*/ 59 h 65"/>
                    <a:gd name="T60" fmla="*/ 46 w 65"/>
                    <a:gd name="T61" fmla="*/ 63 h 65"/>
                    <a:gd name="T62" fmla="*/ 40 w 65"/>
                    <a:gd name="T63" fmla="*/ 65 h 65"/>
                    <a:gd name="T64" fmla="*/ 32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2" y="65"/>
                      </a:move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6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60" y="52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2" name="Freeform 205"/>
                <p:cNvSpPr>
                  <a:spLocks/>
                </p:cNvSpPr>
                <p:nvPr/>
              </p:nvSpPr>
              <p:spPr bwMode="auto">
                <a:xfrm>
                  <a:off x="3419" y="1492"/>
                  <a:ext cx="65" cy="65"/>
                </a:xfrm>
                <a:custGeom>
                  <a:avLst/>
                  <a:gdLst>
                    <a:gd name="T0" fmla="*/ 32 w 65"/>
                    <a:gd name="T1" fmla="*/ 65 h 65"/>
                    <a:gd name="T2" fmla="*/ 32 w 65"/>
                    <a:gd name="T3" fmla="*/ 65 h 65"/>
                    <a:gd name="T4" fmla="*/ 26 w 65"/>
                    <a:gd name="T5" fmla="*/ 65 h 65"/>
                    <a:gd name="T6" fmla="*/ 20 w 65"/>
                    <a:gd name="T7" fmla="*/ 63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2 h 65"/>
                    <a:gd name="T14" fmla="*/ 2 w 65"/>
                    <a:gd name="T15" fmla="*/ 46 h 65"/>
                    <a:gd name="T16" fmla="*/ 2 w 65"/>
                    <a:gd name="T17" fmla="*/ 40 h 65"/>
                    <a:gd name="T18" fmla="*/ 0 w 65"/>
                    <a:gd name="T19" fmla="*/ 34 h 65"/>
                    <a:gd name="T20" fmla="*/ 2 w 65"/>
                    <a:gd name="T21" fmla="*/ 26 h 65"/>
                    <a:gd name="T22" fmla="*/ 2 w 65"/>
                    <a:gd name="T23" fmla="*/ 20 h 65"/>
                    <a:gd name="T24" fmla="*/ 6 w 65"/>
                    <a:gd name="T25" fmla="*/ 16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4 h 65"/>
                    <a:gd name="T32" fmla="*/ 26 w 65"/>
                    <a:gd name="T33" fmla="*/ 2 h 65"/>
                    <a:gd name="T34" fmla="*/ 32 w 65"/>
                    <a:gd name="T35" fmla="*/ 0 h 65"/>
                    <a:gd name="T36" fmla="*/ 40 w 65"/>
                    <a:gd name="T37" fmla="*/ 2 h 65"/>
                    <a:gd name="T38" fmla="*/ 46 w 65"/>
                    <a:gd name="T39" fmla="*/ 4 h 65"/>
                    <a:gd name="T40" fmla="*/ 52 w 65"/>
                    <a:gd name="T41" fmla="*/ 6 h 65"/>
                    <a:gd name="T42" fmla="*/ 56 w 65"/>
                    <a:gd name="T43" fmla="*/ 10 h 65"/>
                    <a:gd name="T44" fmla="*/ 60 w 65"/>
                    <a:gd name="T45" fmla="*/ 16 h 65"/>
                    <a:gd name="T46" fmla="*/ 63 w 65"/>
                    <a:gd name="T47" fmla="*/ 20 h 65"/>
                    <a:gd name="T48" fmla="*/ 63 w 65"/>
                    <a:gd name="T49" fmla="*/ 26 h 65"/>
                    <a:gd name="T50" fmla="*/ 65 w 65"/>
                    <a:gd name="T51" fmla="*/ 34 h 65"/>
                    <a:gd name="T52" fmla="*/ 63 w 65"/>
                    <a:gd name="T53" fmla="*/ 40 h 65"/>
                    <a:gd name="T54" fmla="*/ 63 w 65"/>
                    <a:gd name="T55" fmla="*/ 46 h 65"/>
                    <a:gd name="T56" fmla="*/ 60 w 65"/>
                    <a:gd name="T57" fmla="*/ 52 h 65"/>
                    <a:gd name="T58" fmla="*/ 56 w 65"/>
                    <a:gd name="T59" fmla="*/ 55 h 65"/>
                    <a:gd name="T60" fmla="*/ 52 w 65"/>
                    <a:gd name="T61" fmla="*/ 59 h 65"/>
                    <a:gd name="T62" fmla="*/ 46 w 65"/>
                    <a:gd name="T63" fmla="*/ 63 h 65"/>
                    <a:gd name="T64" fmla="*/ 40 w 65"/>
                    <a:gd name="T65" fmla="*/ 65 h 65"/>
                    <a:gd name="T66" fmla="*/ 32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2" y="65"/>
                      </a:moveTo>
                      <a:lnTo>
                        <a:pt x="32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2"/>
                      </a:lnTo>
                      <a:lnTo>
                        <a:pt x="2" y="46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2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2" y="6"/>
                      </a:lnTo>
                      <a:lnTo>
                        <a:pt x="56" y="10"/>
                      </a:lnTo>
                      <a:lnTo>
                        <a:pt x="60" y="16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6"/>
                      </a:lnTo>
                      <a:lnTo>
                        <a:pt x="60" y="52"/>
                      </a:lnTo>
                      <a:lnTo>
                        <a:pt x="56" y="55"/>
                      </a:lnTo>
                      <a:lnTo>
                        <a:pt x="52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2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3" name="Freeform 206"/>
                <p:cNvSpPr>
                  <a:spLocks/>
                </p:cNvSpPr>
                <p:nvPr/>
              </p:nvSpPr>
              <p:spPr bwMode="auto">
                <a:xfrm>
                  <a:off x="3500" y="1540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8 w 63"/>
                    <a:gd name="T3" fmla="*/ 0 h 65"/>
                    <a:gd name="T4" fmla="*/ 43 w 63"/>
                    <a:gd name="T5" fmla="*/ 2 h 65"/>
                    <a:gd name="T6" fmla="*/ 49 w 63"/>
                    <a:gd name="T7" fmla="*/ 5 h 65"/>
                    <a:gd name="T8" fmla="*/ 53 w 63"/>
                    <a:gd name="T9" fmla="*/ 9 h 65"/>
                    <a:gd name="T10" fmla="*/ 57 w 63"/>
                    <a:gd name="T11" fmla="*/ 13 h 65"/>
                    <a:gd name="T12" fmla="*/ 61 w 63"/>
                    <a:gd name="T13" fmla="*/ 19 h 65"/>
                    <a:gd name="T14" fmla="*/ 63 w 63"/>
                    <a:gd name="T15" fmla="*/ 25 h 65"/>
                    <a:gd name="T16" fmla="*/ 63 w 63"/>
                    <a:gd name="T17" fmla="*/ 31 h 65"/>
                    <a:gd name="T18" fmla="*/ 63 w 63"/>
                    <a:gd name="T19" fmla="*/ 39 h 65"/>
                    <a:gd name="T20" fmla="*/ 61 w 63"/>
                    <a:gd name="T21" fmla="*/ 45 h 65"/>
                    <a:gd name="T22" fmla="*/ 57 w 63"/>
                    <a:gd name="T23" fmla="*/ 51 h 65"/>
                    <a:gd name="T24" fmla="*/ 53 w 63"/>
                    <a:gd name="T25" fmla="*/ 55 h 65"/>
                    <a:gd name="T26" fmla="*/ 49 w 63"/>
                    <a:gd name="T27" fmla="*/ 59 h 65"/>
                    <a:gd name="T28" fmla="*/ 43 w 63"/>
                    <a:gd name="T29" fmla="*/ 61 h 65"/>
                    <a:gd name="T30" fmla="*/ 38 w 63"/>
                    <a:gd name="T31" fmla="*/ 63 h 65"/>
                    <a:gd name="T32" fmla="*/ 32 w 63"/>
                    <a:gd name="T33" fmla="*/ 65 h 65"/>
                    <a:gd name="T34" fmla="*/ 24 w 63"/>
                    <a:gd name="T35" fmla="*/ 63 h 65"/>
                    <a:gd name="T36" fmla="*/ 20 w 63"/>
                    <a:gd name="T37" fmla="*/ 61 h 65"/>
                    <a:gd name="T38" fmla="*/ 14 w 63"/>
                    <a:gd name="T39" fmla="*/ 59 h 65"/>
                    <a:gd name="T40" fmla="*/ 8 w 63"/>
                    <a:gd name="T41" fmla="*/ 55 h 65"/>
                    <a:gd name="T42" fmla="*/ 4 w 63"/>
                    <a:gd name="T43" fmla="*/ 51 h 65"/>
                    <a:gd name="T44" fmla="*/ 2 w 63"/>
                    <a:gd name="T45" fmla="*/ 45 h 65"/>
                    <a:gd name="T46" fmla="*/ 0 w 63"/>
                    <a:gd name="T47" fmla="*/ 39 h 65"/>
                    <a:gd name="T48" fmla="*/ 0 w 63"/>
                    <a:gd name="T49" fmla="*/ 31 h 65"/>
                    <a:gd name="T50" fmla="*/ 0 w 63"/>
                    <a:gd name="T51" fmla="*/ 25 h 65"/>
                    <a:gd name="T52" fmla="*/ 2 w 63"/>
                    <a:gd name="T53" fmla="*/ 19 h 65"/>
                    <a:gd name="T54" fmla="*/ 4 w 63"/>
                    <a:gd name="T55" fmla="*/ 13 h 65"/>
                    <a:gd name="T56" fmla="*/ 8 w 63"/>
                    <a:gd name="T57" fmla="*/ 9 h 65"/>
                    <a:gd name="T58" fmla="*/ 14 w 63"/>
                    <a:gd name="T59" fmla="*/ 5 h 65"/>
                    <a:gd name="T60" fmla="*/ 20 w 63"/>
                    <a:gd name="T61" fmla="*/ 2 h 65"/>
                    <a:gd name="T62" fmla="*/ 24 w 63"/>
                    <a:gd name="T63" fmla="*/ 0 h 65"/>
                    <a:gd name="T64" fmla="*/ 32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2" y="0"/>
                      </a:moveTo>
                      <a:lnTo>
                        <a:pt x="38" y="0"/>
                      </a:lnTo>
                      <a:lnTo>
                        <a:pt x="43" y="2"/>
                      </a:lnTo>
                      <a:lnTo>
                        <a:pt x="49" y="5"/>
                      </a:lnTo>
                      <a:lnTo>
                        <a:pt x="53" y="9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4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8" y="9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4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4" name="Freeform 207"/>
                <p:cNvSpPr>
                  <a:spLocks/>
                </p:cNvSpPr>
                <p:nvPr/>
              </p:nvSpPr>
              <p:spPr bwMode="auto">
                <a:xfrm>
                  <a:off x="3500" y="1540"/>
                  <a:ext cx="63" cy="65"/>
                </a:xfrm>
                <a:custGeom>
                  <a:avLst/>
                  <a:gdLst>
                    <a:gd name="T0" fmla="*/ 32 w 63"/>
                    <a:gd name="T1" fmla="*/ 0 h 65"/>
                    <a:gd name="T2" fmla="*/ 32 w 63"/>
                    <a:gd name="T3" fmla="*/ 0 h 65"/>
                    <a:gd name="T4" fmla="*/ 38 w 63"/>
                    <a:gd name="T5" fmla="*/ 0 h 65"/>
                    <a:gd name="T6" fmla="*/ 43 w 63"/>
                    <a:gd name="T7" fmla="*/ 2 h 65"/>
                    <a:gd name="T8" fmla="*/ 49 w 63"/>
                    <a:gd name="T9" fmla="*/ 5 h 65"/>
                    <a:gd name="T10" fmla="*/ 53 w 63"/>
                    <a:gd name="T11" fmla="*/ 9 h 65"/>
                    <a:gd name="T12" fmla="*/ 57 w 63"/>
                    <a:gd name="T13" fmla="*/ 13 h 65"/>
                    <a:gd name="T14" fmla="*/ 61 w 63"/>
                    <a:gd name="T15" fmla="*/ 19 h 65"/>
                    <a:gd name="T16" fmla="*/ 63 w 63"/>
                    <a:gd name="T17" fmla="*/ 25 h 65"/>
                    <a:gd name="T18" fmla="*/ 63 w 63"/>
                    <a:gd name="T19" fmla="*/ 31 h 65"/>
                    <a:gd name="T20" fmla="*/ 63 w 63"/>
                    <a:gd name="T21" fmla="*/ 39 h 65"/>
                    <a:gd name="T22" fmla="*/ 61 w 63"/>
                    <a:gd name="T23" fmla="*/ 45 h 65"/>
                    <a:gd name="T24" fmla="*/ 57 w 63"/>
                    <a:gd name="T25" fmla="*/ 51 h 65"/>
                    <a:gd name="T26" fmla="*/ 53 w 63"/>
                    <a:gd name="T27" fmla="*/ 55 h 65"/>
                    <a:gd name="T28" fmla="*/ 49 w 63"/>
                    <a:gd name="T29" fmla="*/ 59 h 65"/>
                    <a:gd name="T30" fmla="*/ 43 w 63"/>
                    <a:gd name="T31" fmla="*/ 61 h 65"/>
                    <a:gd name="T32" fmla="*/ 38 w 63"/>
                    <a:gd name="T33" fmla="*/ 63 h 65"/>
                    <a:gd name="T34" fmla="*/ 32 w 63"/>
                    <a:gd name="T35" fmla="*/ 65 h 65"/>
                    <a:gd name="T36" fmla="*/ 24 w 63"/>
                    <a:gd name="T37" fmla="*/ 63 h 65"/>
                    <a:gd name="T38" fmla="*/ 20 w 63"/>
                    <a:gd name="T39" fmla="*/ 61 h 65"/>
                    <a:gd name="T40" fmla="*/ 14 w 63"/>
                    <a:gd name="T41" fmla="*/ 59 h 65"/>
                    <a:gd name="T42" fmla="*/ 8 w 63"/>
                    <a:gd name="T43" fmla="*/ 55 h 65"/>
                    <a:gd name="T44" fmla="*/ 4 w 63"/>
                    <a:gd name="T45" fmla="*/ 51 h 65"/>
                    <a:gd name="T46" fmla="*/ 2 w 63"/>
                    <a:gd name="T47" fmla="*/ 45 h 65"/>
                    <a:gd name="T48" fmla="*/ 0 w 63"/>
                    <a:gd name="T49" fmla="*/ 39 h 65"/>
                    <a:gd name="T50" fmla="*/ 0 w 63"/>
                    <a:gd name="T51" fmla="*/ 31 h 65"/>
                    <a:gd name="T52" fmla="*/ 0 w 63"/>
                    <a:gd name="T53" fmla="*/ 25 h 65"/>
                    <a:gd name="T54" fmla="*/ 2 w 63"/>
                    <a:gd name="T55" fmla="*/ 19 h 65"/>
                    <a:gd name="T56" fmla="*/ 4 w 63"/>
                    <a:gd name="T57" fmla="*/ 13 h 65"/>
                    <a:gd name="T58" fmla="*/ 8 w 63"/>
                    <a:gd name="T59" fmla="*/ 9 h 65"/>
                    <a:gd name="T60" fmla="*/ 14 w 63"/>
                    <a:gd name="T61" fmla="*/ 5 h 65"/>
                    <a:gd name="T62" fmla="*/ 20 w 63"/>
                    <a:gd name="T63" fmla="*/ 2 h 65"/>
                    <a:gd name="T64" fmla="*/ 24 w 63"/>
                    <a:gd name="T65" fmla="*/ 0 h 65"/>
                    <a:gd name="T66" fmla="*/ 32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8" y="0"/>
                      </a:lnTo>
                      <a:lnTo>
                        <a:pt x="43" y="2"/>
                      </a:lnTo>
                      <a:lnTo>
                        <a:pt x="49" y="5"/>
                      </a:lnTo>
                      <a:lnTo>
                        <a:pt x="53" y="9"/>
                      </a:lnTo>
                      <a:lnTo>
                        <a:pt x="57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3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8" y="63"/>
                      </a:lnTo>
                      <a:lnTo>
                        <a:pt x="32" y="65"/>
                      </a:lnTo>
                      <a:lnTo>
                        <a:pt x="24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8" y="55"/>
                      </a:lnTo>
                      <a:lnTo>
                        <a:pt x="4" y="51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4" y="13"/>
                      </a:lnTo>
                      <a:lnTo>
                        <a:pt x="8" y="9"/>
                      </a:lnTo>
                      <a:lnTo>
                        <a:pt x="14" y="5"/>
                      </a:lnTo>
                      <a:lnTo>
                        <a:pt x="20" y="2"/>
                      </a:lnTo>
                      <a:lnTo>
                        <a:pt x="24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5" name="Freeform 208"/>
                <p:cNvSpPr>
                  <a:spLocks/>
                </p:cNvSpPr>
                <p:nvPr/>
              </p:nvSpPr>
              <p:spPr bwMode="auto">
                <a:xfrm>
                  <a:off x="3498" y="1565"/>
                  <a:ext cx="65" cy="65"/>
                </a:xfrm>
                <a:custGeom>
                  <a:avLst/>
                  <a:gdLst>
                    <a:gd name="T0" fmla="*/ 34 w 65"/>
                    <a:gd name="T1" fmla="*/ 65 h 65"/>
                    <a:gd name="T2" fmla="*/ 26 w 65"/>
                    <a:gd name="T3" fmla="*/ 65 h 65"/>
                    <a:gd name="T4" fmla="*/ 20 w 65"/>
                    <a:gd name="T5" fmla="*/ 63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2 w 65"/>
                    <a:gd name="T13" fmla="*/ 45 h 65"/>
                    <a:gd name="T14" fmla="*/ 2 w 65"/>
                    <a:gd name="T15" fmla="*/ 40 h 65"/>
                    <a:gd name="T16" fmla="*/ 0 w 65"/>
                    <a:gd name="T17" fmla="*/ 34 h 65"/>
                    <a:gd name="T18" fmla="*/ 2 w 65"/>
                    <a:gd name="T19" fmla="*/ 26 h 65"/>
                    <a:gd name="T20" fmla="*/ 2 w 65"/>
                    <a:gd name="T21" fmla="*/ 20 h 65"/>
                    <a:gd name="T22" fmla="*/ 6 w 65"/>
                    <a:gd name="T23" fmla="*/ 16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4 h 65"/>
                    <a:gd name="T30" fmla="*/ 26 w 65"/>
                    <a:gd name="T31" fmla="*/ 2 h 65"/>
                    <a:gd name="T32" fmla="*/ 34 w 65"/>
                    <a:gd name="T33" fmla="*/ 0 h 65"/>
                    <a:gd name="T34" fmla="*/ 40 w 65"/>
                    <a:gd name="T35" fmla="*/ 2 h 65"/>
                    <a:gd name="T36" fmla="*/ 45 w 65"/>
                    <a:gd name="T37" fmla="*/ 4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6 h 65"/>
                    <a:gd name="T44" fmla="*/ 63 w 65"/>
                    <a:gd name="T45" fmla="*/ 20 h 65"/>
                    <a:gd name="T46" fmla="*/ 63 w 65"/>
                    <a:gd name="T47" fmla="*/ 26 h 65"/>
                    <a:gd name="T48" fmla="*/ 65 w 65"/>
                    <a:gd name="T49" fmla="*/ 34 h 65"/>
                    <a:gd name="T50" fmla="*/ 63 w 65"/>
                    <a:gd name="T51" fmla="*/ 40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3 h 65"/>
                    <a:gd name="T62" fmla="*/ 40 w 65"/>
                    <a:gd name="T63" fmla="*/ 65 h 65"/>
                    <a:gd name="T64" fmla="*/ 34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4" y="65"/>
                      </a:move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6" name="Freeform 209"/>
                <p:cNvSpPr>
                  <a:spLocks/>
                </p:cNvSpPr>
                <p:nvPr/>
              </p:nvSpPr>
              <p:spPr bwMode="auto">
                <a:xfrm>
                  <a:off x="3498" y="1565"/>
                  <a:ext cx="65" cy="65"/>
                </a:xfrm>
                <a:custGeom>
                  <a:avLst/>
                  <a:gdLst>
                    <a:gd name="T0" fmla="*/ 34 w 65"/>
                    <a:gd name="T1" fmla="*/ 65 h 65"/>
                    <a:gd name="T2" fmla="*/ 34 w 65"/>
                    <a:gd name="T3" fmla="*/ 65 h 65"/>
                    <a:gd name="T4" fmla="*/ 26 w 65"/>
                    <a:gd name="T5" fmla="*/ 65 h 65"/>
                    <a:gd name="T6" fmla="*/ 20 w 65"/>
                    <a:gd name="T7" fmla="*/ 63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2 w 65"/>
                    <a:gd name="T15" fmla="*/ 45 h 65"/>
                    <a:gd name="T16" fmla="*/ 2 w 65"/>
                    <a:gd name="T17" fmla="*/ 40 h 65"/>
                    <a:gd name="T18" fmla="*/ 0 w 65"/>
                    <a:gd name="T19" fmla="*/ 34 h 65"/>
                    <a:gd name="T20" fmla="*/ 2 w 65"/>
                    <a:gd name="T21" fmla="*/ 26 h 65"/>
                    <a:gd name="T22" fmla="*/ 2 w 65"/>
                    <a:gd name="T23" fmla="*/ 20 h 65"/>
                    <a:gd name="T24" fmla="*/ 6 w 65"/>
                    <a:gd name="T25" fmla="*/ 16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4 h 65"/>
                    <a:gd name="T32" fmla="*/ 26 w 65"/>
                    <a:gd name="T33" fmla="*/ 2 h 65"/>
                    <a:gd name="T34" fmla="*/ 34 w 65"/>
                    <a:gd name="T35" fmla="*/ 0 h 65"/>
                    <a:gd name="T36" fmla="*/ 40 w 65"/>
                    <a:gd name="T37" fmla="*/ 2 h 65"/>
                    <a:gd name="T38" fmla="*/ 45 w 65"/>
                    <a:gd name="T39" fmla="*/ 4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6 h 65"/>
                    <a:gd name="T46" fmla="*/ 63 w 65"/>
                    <a:gd name="T47" fmla="*/ 20 h 65"/>
                    <a:gd name="T48" fmla="*/ 63 w 65"/>
                    <a:gd name="T49" fmla="*/ 26 h 65"/>
                    <a:gd name="T50" fmla="*/ 65 w 65"/>
                    <a:gd name="T51" fmla="*/ 34 h 65"/>
                    <a:gd name="T52" fmla="*/ 63 w 65"/>
                    <a:gd name="T53" fmla="*/ 40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3 h 65"/>
                    <a:gd name="T64" fmla="*/ 40 w 65"/>
                    <a:gd name="T65" fmla="*/ 65 h 65"/>
                    <a:gd name="T66" fmla="*/ 34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4" y="65"/>
                      </a:move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2" y="40"/>
                      </a:lnTo>
                      <a:lnTo>
                        <a:pt x="0" y="34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6" y="16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5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6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4"/>
                      </a:lnTo>
                      <a:lnTo>
                        <a:pt x="63" y="40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7" name="Freeform 210"/>
                <p:cNvSpPr>
                  <a:spLocks/>
                </p:cNvSpPr>
                <p:nvPr/>
              </p:nvSpPr>
              <p:spPr bwMode="auto">
                <a:xfrm>
                  <a:off x="3469" y="1510"/>
                  <a:ext cx="63" cy="63"/>
                </a:xfrm>
                <a:custGeom>
                  <a:avLst/>
                  <a:gdLst>
                    <a:gd name="T0" fmla="*/ 31 w 63"/>
                    <a:gd name="T1" fmla="*/ 0 h 63"/>
                    <a:gd name="T2" fmla="*/ 37 w 63"/>
                    <a:gd name="T3" fmla="*/ 0 h 63"/>
                    <a:gd name="T4" fmla="*/ 43 w 63"/>
                    <a:gd name="T5" fmla="*/ 2 h 63"/>
                    <a:gd name="T6" fmla="*/ 49 w 63"/>
                    <a:gd name="T7" fmla="*/ 6 h 63"/>
                    <a:gd name="T8" fmla="*/ 53 w 63"/>
                    <a:gd name="T9" fmla="*/ 10 h 63"/>
                    <a:gd name="T10" fmla="*/ 57 w 63"/>
                    <a:gd name="T11" fmla="*/ 14 h 63"/>
                    <a:gd name="T12" fmla="*/ 61 w 63"/>
                    <a:gd name="T13" fmla="*/ 20 h 63"/>
                    <a:gd name="T14" fmla="*/ 63 w 63"/>
                    <a:gd name="T15" fmla="*/ 26 h 63"/>
                    <a:gd name="T16" fmla="*/ 63 w 63"/>
                    <a:gd name="T17" fmla="*/ 32 h 63"/>
                    <a:gd name="T18" fmla="*/ 63 w 63"/>
                    <a:gd name="T19" fmla="*/ 39 h 63"/>
                    <a:gd name="T20" fmla="*/ 61 w 63"/>
                    <a:gd name="T21" fmla="*/ 43 h 63"/>
                    <a:gd name="T22" fmla="*/ 57 w 63"/>
                    <a:gd name="T23" fmla="*/ 49 h 63"/>
                    <a:gd name="T24" fmla="*/ 53 w 63"/>
                    <a:gd name="T25" fmla="*/ 55 h 63"/>
                    <a:gd name="T26" fmla="*/ 49 w 63"/>
                    <a:gd name="T27" fmla="*/ 59 h 63"/>
                    <a:gd name="T28" fmla="*/ 43 w 63"/>
                    <a:gd name="T29" fmla="*/ 61 h 63"/>
                    <a:gd name="T30" fmla="*/ 37 w 63"/>
                    <a:gd name="T31" fmla="*/ 63 h 63"/>
                    <a:gd name="T32" fmla="*/ 31 w 63"/>
                    <a:gd name="T33" fmla="*/ 63 h 63"/>
                    <a:gd name="T34" fmla="*/ 23 w 63"/>
                    <a:gd name="T35" fmla="*/ 63 h 63"/>
                    <a:gd name="T36" fmla="*/ 19 w 63"/>
                    <a:gd name="T37" fmla="*/ 61 h 63"/>
                    <a:gd name="T38" fmla="*/ 13 w 63"/>
                    <a:gd name="T39" fmla="*/ 59 h 63"/>
                    <a:gd name="T40" fmla="*/ 8 w 63"/>
                    <a:gd name="T41" fmla="*/ 55 h 63"/>
                    <a:gd name="T42" fmla="*/ 4 w 63"/>
                    <a:gd name="T43" fmla="*/ 49 h 63"/>
                    <a:gd name="T44" fmla="*/ 2 w 63"/>
                    <a:gd name="T45" fmla="*/ 43 h 63"/>
                    <a:gd name="T46" fmla="*/ 0 w 63"/>
                    <a:gd name="T47" fmla="*/ 39 h 63"/>
                    <a:gd name="T48" fmla="*/ 0 w 63"/>
                    <a:gd name="T49" fmla="*/ 32 h 63"/>
                    <a:gd name="T50" fmla="*/ 0 w 63"/>
                    <a:gd name="T51" fmla="*/ 26 h 63"/>
                    <a:gd name="T52" fmla="*/ 2 w 63"/>
                    <a:gd name="T53" fmla="*/ 20 h 63"/>
                    <a:gd name="T54" fmla="*/ 4 w 63"/>
                    <a:gd name="T55" fmla="*/ 14 h 63"/>
                    <a:gd name="T56" fmla="*/ 8 w 63"/>
                    <a:gd name="T57" fmla="*/ 10 h 63"/>
                    <a:gd name="T58" fmla="*/ 13 w 63"/>
                    <a:gd name="T59" fmla="*/ 6 h 63"/>
                    <a:gd name="T60" fmla="*/ 19 w 63"/>
                    <a:gd name="T61" fmla="*/ 2 h 63"/>
                    <a:gd name="T62" fmla="*/ 23 w 63"/>
                    <a:gd name="T63" fmla="*/ 0 h 63"/>
                    <a:gd name="T64" fmla="*/ 31 w 63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3"/>
                    <a:gd name="T101" fmla="*/ 63 w 63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3">
                      <a:moveTo>
                        <a:pt x="31" y="0"/>
                      </a:move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3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8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3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8" name="Freeform 211"/>
                <p:cNvSpPr>
                  <a:spLocks/>
                </p:cNvSpPr>
                <p:nvPr/>
              </p:nvSpPr>
              <p:spPr bwMode="auto">
                <a:xfrm>
                  <a:off x="3469" y="1510"/>
                  <a:ext cx="63" cy="63"/>
                </a:xfrm>
                <a:custGeom>
                  <a:avLst/>
                  <a:gdLst>
                    <a:gd name="T0" fmla="*/ 31 w 63"/>
                    <a:gd name="T1" fmla="*/ 0 h 63"/>
                    <a:gd name="T2" fmla="*/ 31 w 63"/>
                    <a:gd name="T3" fmla="*/ 0 h 63"/>
                    <a:gd name="T4" fmla="*/ 37 w 63"/>
                    <a:gd name="T5" fmla="*/ 0 h 63"/>
                    <a:gd name="T6" fmla="*/ 43 w 63"/>
                    <a:gd name="T7" fmla="*/ 2 h 63"/>
                    <a:gd name="T8" fmla="*/ 49 w 63"/>
                    <a:gd name="T9" fmla="*/ 6 h 63"/>
                    <a:gd name="T10" fmla="*/ 53 w 63"/>
                    <a:gd name="T11" fmla="*/ 10 h 63"/>
                    <a:gd name="T12" fmla="*/ 57 w 63"/>
                    <a:gd name="T13" fmla="*/ 14 h 63"/>
                    <a:gd name="T14" fmla="*/ 61 w 63"/>
                    <a:gd name="T15" fmla="*/ 20 h 63"/>
                    <a:gd name="T16" fmla="*/ 63 w 63"/>
                    <a:gd name="T17" fmla="*/ 26 h 63"/>
                    <a:gd name="T18" fmla="*/ 63 w 63"/>
                    <a:gd name="T19" fmla="*/ 32 h 63"/>
                    <a:gd name="T20" fmla="*/ 63 w 63"/>
                    <a:gd name="T21" fmla="*/ 39 h 63"/>
                    <a:gd name="T22" fmla="*/ 61 w 63"/>
                    <a:gd name="T23" fmla="*/ 43 h 63"/>
                    <a:gd name="T24" fmla="*/ 57 w 63"/>
                    <a:gd name="T25" fmla="*/ 49 h 63"/>
                    <a:gd name="T26" fmla="*/ 53 w 63"/>
                    <a:gd name="T27" fmla="*/ 55 h 63"/>
                    <a:gd name="T28" fmla="*/ 49 w 63"/>
                    <a:gd name="T29" fmla="*/ 59 h 63"/>
                    <a:gd name="T30" fmla="*/ 43 w 63"/>
                    <a:gd name="T31" fmla="*/ 61 h 63"/>
                    <a:gd name="T32" fmla="*/ 37 w 63"/>
                    <a:gd name="T33" fmla="*/ 63 h 63"/>
                    <a:gd name="T34" fmla="*/ 31 w 63"/>
                    <a:gd name="T35" fmla="*/ 63 h 63"/>
                    <a:gd name="T36" fmla="*/ 23 w 63"/>
                    <a:gd name="T37" fmla="*/ 63 h 63"/>
                    <a:gd name="T38" fmla="*/ 19 w 63"/>
                    <a:gd name="T39" fmla="*/ 61 h 63"/>
                    <a:gd name="T40" fmla="*/ 13 w 63"/>
                    <a:gd name="T41" fmla="*/ 59 h 63"/>
                    <a:gd name="T42" fmla="*/ 8 w 63"/>
                    <a:gd name="T43" fmla="*/ 55 h 63"/>
                    <a:gd name="T44" fmla="*/ 4 w 63"/>
                    <a:gd name="T45" fmla="*/ 49 h 63"/>
                    <a:gd name="T46" fmla="*/ 2 w 63"/>
                    <a:gd name="T47" fmla="*/ 43 h 63"/>
                    <a:gd name="T48" fmla="*/ 0 w 63"/>
                    <a:gd name="T49" fmla="*/ 39 h 63"/>
                    <a:gd name="T50" fmla="*/ 0 w 63"/>
                    <a:gd name="T51" fmla="*/ 32 h 63"/>
                    <a:gd name="T52" fmla="*/ 0 w 63"/>
                    <a:gd name="T53" fmla="*/ 26 h 63"/>
                    <a:gd name="T54" fmla="*/ 2 w 63"/>
                    <a:gd name="T55" fmla="*/ 20 h 63"/>
                    <a:gd name="T56" fmla="*/ 4 w 63"/>
                    <a:gd name="T57" fmla="*/ 14 h 63"/>
                    <a:gd name="T58" fmla="*/ 8 w 63"/>
                    <a:gd name="T59" fmla="*/ 10 h 63"/>
                    <a:gd name="T60" fmla="*/ 13 w 63"/>
                    <a:gd name="T61" fmla="*/ 6 h 63"/>
                    <a:gd name="T62" fmla="*/ 19 w 63"/>
                    <a:gd name="T63" fmla="*/ 2 h 63"/>
                    <a:gd name="T64" fmla="*/ 23 w 63"/>
                    <a:gd name="T65" fmla="*/ 0 h 63"/>
                    <a:gd name="T66" fmla="*/ 31 w 63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3"/>
                    <a:gd name="T104" fmla="*/ 63 w 63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3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7" y="0"/>
                      </a:lnTo>
                      <a:lnTo>
                        <a:pt x="43" y="2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4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2"/>
                      </a:lnTo>
                      <a:lnTo>
                        <a:pt x="63" y="39"/>
                      </a:lnTo>
                      <a:lnTo>
                        <a:pt x="61" y="43"/>
                      </a:lnTo>
                      <a:lnTo>
                        <a:pt x="57" y="49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1"/>
                      </a:lnTo>
                      <a:lnTo>
                        <a:pt x="37" y="63"/>
                      </a:lnTo>
                      <a:lnTo>
                        <a:pt x="31" y="63"/>
                      </a:lnTo>
                      <a:lnTo>
                        <a:pt x="23" y="63"/>
                      </a:lnTo>
                      <a:lnTo>
                        <a:pt x="19" y="61"/>
                      </a:lnTo>
                      <a:lnTo>
                        <a:pt x="13" y="59"/>
                      </a:lnTo>
                      <a:lnTo>
                        <a:pt x="8" y="55"/>
                      </a:lnTo>
                      <a:lnTo>
                        <a:pt x="4" y="49"/>
                      </a:lnTo>
                      <a:lnTo>
                        <a:pt x="2" y="43"/>
                      </a:lnTo>
                      <a:lnTo>
                        <a:pt x="0" y="39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4"/>
                      </a:lnTo>
                      <a:lnTo>
                        <a:pt x="8" y="10"/>
                      </a:lnTo>
                      <a:lnTo>
                        <a:pt x="13" y="6"/>
                      </a:lnTo>
                      <a:lnTo>
                        <a:pt x="19" y="2"/>
                      </a:lnTo>
                      <a:lnTo>
                        <a:pt x="23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39" name="Freeform 212"/>
                <p:cNvSpPr>
                  <a:spLocks/>
                </p:cNvSpPr>
                <p:nvPr/>
              </p:nvSpPr>
              <p:spPr bwMode="auto">
                <a:xfrm>
                  <a:off x="3461" y="1610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7 w 63"/>
                    <a:gd name="T3" fmla="*/ 2 h 65"/>
                    <a:gd name="T4" fmla="*/ 43 w 63"/>
                    <a:gd name="T5" fmla="*/ 4 h 65"/>
                    <a:gd name="T6" fmla="*/ 49 w 63"/>
                    <a:gd name="T7" fmla="*/ 6 h 65"/>
                    <a:gd name="T8" fmla="*/ 53 w 63"/>
                    <a:gd name="T9" fmla="*/ 10 h 65"/>
                    <a:gd name="T10" fmla="*/ 59 w 63"/>
                    <a:gd name="T11" fmla="*/ 16 h 65"/>
                    <a:gd name="T12" fmla="*/ 61 w 63"/>
                    <a:gd name="T13" fmla="*/ 20 h 65"/>
                    <a:gd name="T14" fmla="*/ 63 w 63"/>
                    <a:gd name="T15" fmla="*/ 28 h 65"/>
                    <a:gd name="T16" fmla="*/ 63 w 63"/>
                    <a:gd name="T17" fmla="*/ 34 h 65"/>
                    <a:gd name="T18" fmla="*/ 63 w 63"/>
                    <a:gd name="T19" fmla="*/ 40 h 65"/>
                    <a:gd name="T20" fmla="*/ 61 w 63"/>
                    <a:gd name="T21" fmla="*/ 46 h 65"/>
                    <a:gd name="T22" fmla="*/ 59 w 63"/>
                    <a:gd name="T23" fmla="*/ 52 h 65"/>
                    <a:gd name="T24" fmla="*/ 53 w 63"/>
                    <a:gd name="T25" fmla="*/ 56 h 65"/>
                    <a:gd name="T26" fmla="*/ 49 w 63"/>
                    <a:gd name="T27" fmla="*/ 60 h 65"/>
                    <a:gd name="T28" fmla="*/ 43 w 63"/>
                    <a:gd name="T29" fmla="*/ 63 h 65"/>
                    <a:gd name="T30" fmla="*/ 37 w 63"/>
                    <a:gd name="T31" fmla="*/ 65 h 65"/>
                    <a:gd name="T32" fmla="*/ 31 w 63"/>
                    <a:gd name="T33" fmla="*/ 65 h 65"/>
                    <a:gd name="T34" fmla="*/ 25 w 63"/>
                    <a:gd name="T35" fmla="*/ 65 h 65"/>
                    <a:gd name="T36" fmla="*/ 19 w 63"/>
                    <a:gd name="T37" fmla="*/ 63 h 65"/>
                    <a:gd name="T38" fmla="*/ 14 w 63"/>
                    <a:gd name="T39" fmla="*/ 60 h 65"/>
                    <a:gd name="T40" fmla="*/ 8 w 63"/>
                    <a:gd name="T41" fmla="*/ 56 h 65"/>
                    <a:gd name="T42" fmla="*/ 4 w 63"/>
                    <a:gd name="T43" fmla="*/ 52 h 65"/>
                    <a:gd name="T44" fmla="*/ 2 w 63"/>
                    <a:gd name="T45" fmla="*/ 46 h 65"/>
                    <a:gd name="T46" fmla="*/ 0 w 63"/>
                    <a:gd name="T47" fmla="*/ 40 h 65"/>
                    <a:gd name="T48" fmla="*/ 0 w 63"/>
                    <a:gd name="T49" fmla="*/ 34 h 65"/>
                    <a:gd name="T50" fmla="*/ 0 w 63"/>
                    <a:gd name="T51" fmla="*/ 28 h 65"/>
                    <a:gd name="T52" fmla="*/ 2 w 63"/>
                    <a:gd name="T53" fmla="*/ 20 h 65"/>
                    <a:gd name="T54" fmla="*/ 4 w 63"/>
                    <a:gd name="T55" fmla="*/ 16 h 65"/>
                    <a:gd name="T56" fmla="*/ 8 w 63"/>
                    <a:gd name="T57" fmla="*/ 10 h 65"/>
                    <a:gd name="T58" fmla="*/ 14 w 63"/>
                    <a:gd name="T59" fmla="*/ 6 h 65"/>
                    <a:gd name="T60" fmla="*/ 19 w 63"/>
                    <a:gd name="T61" fmla="*/ 4 h 65"/>
                    <a:gd name="T62" fmla="*/ 25 w 63"/>
                    <a:gd name="T63" fmla="*/ 2 h 65"/>
                    <a:gd name="T64" fmla="*/ 31 w 63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31" y="0"/>
                      </a:move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8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3" y="56"/>
                      </a:lnTo>
                      <a:lnTo>
                        <a:pt x="49" y="60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60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0" name="Freeform 213"/>
                <p:cNvSpPr>
                  <a:spLocks/>
                </p:cNvSpPr>
                <p:nvPr/>
              </p:nvSpPr>
              <p:spPr bwMode="auto">
                <a:xfrm>
                  <a:off x="3461" y="1610"/>
                  <a:ext cx="63" cy="65"/>
                </a:xfrm>
                <a:custGeom>
                  <a:avLst/>
                  <a:gdLst>
                    <a:gd name="T0" fmla="*/ 31 w 63"/>
                    <a:gd name="T1" fmla="*/ 0 h 65"/>
                    <a:gd name="T2" fmla="*/ 31 w 63"/>
                    <a:gd name="T3" fmla="*/ 0 h 65"/>
                    <a:gd name="T4" fmla="*/ 37 w 63"/>
                    <a:gd name="T5" fmla="*/ 2 h 65"/>
                    <a:gd name="T6" fmla="*/ 43 w 63"/>
                    <a:gd name="T7" fmla="*/ 4 h 65"/>
                    <a:gd name="T8" fmla="*/ 49 w 63"/>
                    <a:gd name="T9" fmla="*/ 6 h 65"/>
                    <a:gd name="T10" fmla="*/ 53 w 63"/>
                    <a:gd name="T11" fmla="*/ 10 h 65"/>
                    <a:gd name="T12" fmla="*/ 59 w 63"/>
                    <a:gd name="T13" fmla="*/ 16 h 65"/>
                    <a:gd name="T14" fmla="*/ 61 w 63"/>
                    <a:gd name="T15" fmla="*/ 20 h 65"/>
                    <a:gd name="T16" fmla="*/ 63 w 63"/>
                    <a:gd name="T17" fmla="*/ 28 h 65"/>
                    <a:gd name="T18" fmla="*/ 63 w 63"/>
                    <a:gd name="T19" fmla="*/ 34 h 65"/>
                    <a:gd name="T20" fmla="*/ 63 w 63"/>
                    <a:gd name="T21" fmla="*/ 40 h 65"/>
                    <a:gd name="T22" fmla="*/ 61 w 63"/>
                    <a:gd name="T23" fmla="*/ 46 h 65"/>
                    <a:gd name="T24" fmla="*/ 59 w 63"/>
                    <a:gd name="T25" fmla="*/ 52 h 65"/>
                    <a:gd name="T26" fmla="*/ 53 w 63"/>
                    <a:gd name="T27" fmla="*/ 56 h 65"/>
                    <a:gd name="T28" fmla="*/ 49 w 63"/>
                    <a:gd name="T29" fmla="*/ 60 h 65"/>
                    <a:gd name="T30" fmla="*/ 43 w 63"/>
                    <a:gd name="T31" fmla="*/ 63 h 65"/>
                    <a:gd name="T32" fmla="*/ 37 w 63"/>
                    <a:gd name="T33" fmla="*/ 65 h 65"/>
                    <a:gd name="T34" fmla="*/ 31 w 63"/>
                    <a:gd name="T35" fmla="*/ 65 h 65"/>
                    <a:gd name="T36" fmla="*/ 25 w 63"/>
                    <a:gd name="T37" fmla="*/ 65 h 65"/>
                    <a:gd name="T38" fmla="*/ 19 w 63"/>
                    <a:gd name="T39" fmla="*/ 63 h 65"/>
                    <a:gd name="T40" fmla="*/ 14 w 63"/>
                    <a:gd name="T41" fmla="*/ 60 h 65"/>
                    <a:gd name="T42" fmla="*/ 8 w 63"/>
                    <a:gd name="T43" fmla="*/ 56 h 65"/>
                    <a:gd name="T44" fmla="*/ 4 w 63"/>
                    <a:gd name="T45" fmla="*/ 52 h 65"/>
                    <a:gd name="T46" fmla="*/ 2 w 63"/>
                    <a:gd name="T47" fmla="*/ 46 h 65"/>
                    <a:gd name="T48" fmla="*/ 0 w 63"/>
                    <a:gd name="T49" fmla="*/ 40 h 65"/>
                    <a:gd name="T50" fmla="*/ 0 w 63"/>
                    <a:gd name="T51" fmla="*/ 34 h 65"/>
                    <a:gd name="T52" fmla="*/ 0 w 63"/>
                    <a:gd name="T53" fmla="*/ 28 h 65"/>
                    <a:gd name="T54" fmla="*/ 2 w 63"/>
                    <a:gd name="T55" fmla="*/ 20 h 65"/>
                    <a:gd name="T56" fmla="*/ 4 w 63"/>
                    <a:gd name="T57" fmla="*/ 16 h 65"/>
                    <a:gd name="T58" fmla="*/ 8 w 63"/>
                    <a:gd name="T59" fmla="*/ 10 h 65"/>
                    <a:gd name="T60" fmla="*/ 14 w 63"/>
                    <a:gd name="T61" fmla="*/ 6 h 65"/>
                    <a:gd name="T62" fmla="*/ 19 w 63"/>
                    <a:gd name="T63" fmla="*/ 4 h 65"/>
                    <a:gd name="T64" fmla="*/ 25 w 63"/>
                    <a:gd name="T65" fmla="*/ 2 h 65"/>
                    <a:gd name="T66" fmla="*/ 31 w 63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9" y="16"/>
                      </a:lnTo>
                      <a:lnTo>
                        <a:pt x="61" y="20"/>
                      </a:lnTo>
                      <a:lnTo>
                        <a:pt x="63" y="28"/>
                      </a:ln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9" y="52"/>
                      </a:lnTo>
                      <a:lnTo>
                        <a:pt x="53" y="56"/>
                      </a:lnTo>
                      <a:lnTo>
                        <a:pt x="49" y="60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4" y="60"/>
                      </a:lnTo>
                      <a:lnTo>
                        <a:pt x="8" y="56"/>
                      </a:lnTo>
                      <a:lnTo>
                        <a:pt x="4" y="52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8"/>
                      </a:lnTo>
                      <a:lnTo>
                        <a:pt x="2" y="20"/>
                      </a:lnTo>
                      <a:lnTo>
                        <a:pt x="4" y="16"/>
                      </a:lnTo>
                      <a:lnTo>
                        <a:pt x="8" y="10"/>
                      </a:lnTo>
                      <a:lnTo>
                        <a:pt x="14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1" name="Freeform 214"/>
                <p:cNvSpPr>
                  <a:spLocks/>
                </p:cNvSpPr>
                <p:nvPr/>
              </p:nvSpPr>
              <p:spPr bwMode="auto">
                <a:xfrm>
                  <a:off x="3445" y="1559"/>
                  <a:ext cx="65" cy="63"/>
                </a:xfrm>
                <a:custGeom>
                  <a:avLst/>
                  <a:gdLst>
                    <a:gd name="T0" fmla="*/ 34 w 65"/>
                    <a:gd name="T1" fmla="*/ 0 h 63"/>
                    <a:gd name="T2" fmla="*/ 39 w 65"/>
                    <a:gd name="T3" fmla="*/ 0 h 63"/>
                    <a:gd name="T4" fmla="*/ 45 w 65"/>
                    <a:gd name="T5" fmla="*/ 2 h 63"/>
                    <a:gd name="T6" fmla="*/ 51 w 65"/>
                    <a:gd name="T7" fmla="*/ 4 h 63"/>
                    <a:gd name="T8" fmla="*/ 55 w 65"/>
                    <a:gd name="T9" fmla="*/ 10 h 63"/>
                    <a:gd name="T10" fmla="*/ 59 w 65"/>
                    <a:gd name="T11" fmla="*/ 14 h 63"/>
                    <a:gd name="T12" fmla="*/ 63 w 65"/>
                    <a:gd name="T13" fmla="*/ 20 h 63"/>
                    <a:gd name="T14" fmla="*/ 65 w 65"/>
                    <a:gd name="T15" fmla="*/ 26 h 63"/>
                    <a:gd name="T16" fmla="*/ 65 w 65"/>
                    <a:gd name="T17" fmla="*/ 32 h 63"/>
                    <a:gd name="T18" fmla="*/ 65 w 65"/>
                    <a:gd name="T19" fmla="*/ 38 h 63"/>
                    <a:gd name="T20" fmla="*/ 63 w 65"/>
                    <a:gd name="T21" fmla="*/ 44 h 63"/>
                    <a:gd name="T22" fmla="*/ 59 w 65"/>
                    <a:gd name="T23" fmla="*/ 49 h 63"/>
                    <a:gd name="T24" fmla="*/ 55 w 65"/>
                    <a:gd name="T25" fmla="*/ 55 h 63"/>
                    <a:gd name="T26" fmla="*/ 51 w 65"/>
                    <a:gd name="T27" fmla="*/ 57 h 63"/>
                    <a:gd name="T28" fmla="*/ 45 w 65"/>
                    <a:gd name="T29" fmla="*/ 61 h 63"/>
                    <a:gd name="T30" fmla="*/ 39 w 65"/>
                    <a:gd name="T31" fmla="*/ 63 h 63"/>
                    <a:gd name="T32" fmla="*/ 34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1 h 63"/>
                    <a:gd name="T38" fmla="*/ 14 w 65"/>
                    <a:gd name="T39" fmla="*/ 57 h 63"/>
                    <a:gd name="T40" fmla="*/ 10 w 65"/>
                    <a:gd name="T41" fmla="*/ 55 h 63"/>
                    <a:gd name="T42" fmla="*/ 6 w 65"/>
                    <a:gd name="T43" fmla="*/ 49 h 63"/>
                    <a:gd name="T44" fmla="*/ 4 w 65"/>
                    <a:gd name="T45" fmla="*/ 44 h 63"/>
                    <a:gd name="T46" fmla="*/ 2 w 65"/>
                    <a:gd name="T47" fmla="*/ 38 h 63"/>
                    <a:gd name="T48" fmla="*/ 0 w 65"/>
                    <a:gd name="T49" fmla="*/ 32 h 63"/>
                    <a:gd name="T50" fmla="*/ 2 w 65"/>
                    <a:gd name="T51" fmla="*/ 26 h 63"/>
                    <a:gd name="T52" fmla="*/ 4 w 65"/>
                    <a:gd name="T53" fmla="*/ 20 h 63"/>
                    <a:gd name="T54" fmla="*/ 6 w 65"/>
                    <a:gd name="T55" fmla="*/ 14 h 63"/>
                    <a:gd name="T56" fmla="*/ 10 w 65"/>
                    <a:gd name="T57" fmla="*/ 10 h 63"/>
                    <a:gd name="T58" fmla="*/ 14 w 65"/>
                    <a:gd name="T59" fmla="*/ 4 h 63"/>
                    <a:gd name="T60" fmla="*/ 20 w 65"/>
                    <a:gd name="T61" fmla="*/ 2 h 63"/>
                    <a:gd name="T62" fmla="*/ 26 w 65"/>
                    <a:gd name="T63" fmla="*/ 0 h 63"/>
                    <a:gd name="T64" fmla="*/ 34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4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4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4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2" name="Freeform 215"/>
                <p:cNvSpPr>
                  <a:spLocks/>
                </p:cNvSpPr>
                <p:nvPr/>
              </p:nvSpPr>
              <p:spPr bwMode="auto">
                <a:xfrm>
                  <a:off x="3445" y="1559"/>
                  <a:ext cx="65" cy="63"/>
                </a:xfrm>
                <a:custGeom>
                  <a:avLst/>
                  <a:gdLst>
                    <a:gd name="T0" fmla="*/ 34 w 65"/>
                    <a:gd name="T1" fmla="*/ 0 h 63"/>
                    <a:gd name="T2" fmla="*/ 34 w 65"/>
                    <a:gd name="T3" fmla="*/ 0 h 63"/>
                    <a:gd name="T4" fmla="*/ 39 w 65"/>
                    <a:gd name="T5" fmla="*/ 0 h 63"/>
                    <a:gd name="T6" fmla="*/ 45 w 65"/>
                    <a:gd name="T7" fmla="*/ 2 h 63"/>
                    <a:gd name="T8" fmla="*/ 51 w 65"/>
                    <a:gd name="T9" fmla="*/ 4 h 63"/>
                    <a:gd name="T10" fmla="*/ 55 w 65"/>
                    <a:gd name="T11" fmla="*/ 10 h 63"/>
                    <a:gd name="T12" fmla="*/ 59 w 65"/>
                    <a:gd name="T13" fmla="*/ 14 h 63"/>
                    <a:gd name="T14" fmla="*/ 63 w 65"/>
                    <a:gd name="T15" fmla="*/ 20 h 63"/>
                    <a:gd name="T16" fmla="*/ 65 w 65"/>
                    <a:gd name="T17" fmla="*/ 26 h 63"/>
                    <a:gd name="T18" fmla="*/ 65 w 65"/>
                    <a:gd name="T19" fmla="*/ 32 h 63"/>
                    <a:gd name="T20" fmla="*/ 65 w 65"/>
                    <a:gd name="T21" fmla="*/ 38 h 63"/>
                    <a:gd name="T22" fmla="*/ 63 w 65"/>
                    <a:gd name="T23" fmla="*/ 44 h 63"/>
                    <a:gd name="T24" fmla="*/ 59 w 65"/>
                    <a:gd name="T25" fmla="*/ 49 h 63"/>
                    <a:gd name="T26" fmla="*/ 55 w 65"/>
                    <a:gd name="T27" fmla="*/ 55 h 63"/>
                    <a:gd name="T28" fmla="*/ 51 w 65"/>
                    <a:gd name="T29" fmla="*/ 57 h 63"/>
                    <a:gd name="T30" fmla="*/ 45 w 65"/>
                    <a:gd name="T31" fmla="*/ 61 h 63"/>
                    <a:gd name="T32" fmla="*/ 39 w 65"/>
                    <a:gd name="T33" fmla="*/ 63 h 63"/>
                    <a:gd name="T34" fmla="*/ 34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1 h 63"/>
                    <a:gd name="T40" fmla="*/ 14 w 65"/>
                    <a:gd name="T41" fmla="*/ 57 h 63"/>
                    <a:gd name="T42" fmla="*/ 10 w 65"/>
                    <a:gd name="T43" fmla="*/ 55 h 63"/>
                    <a:gd name="T44" fmla="*/ 6 w 65"/>
                    <a:gd name="T45" fmla="*/ 49 h 63"/>
                    <a:gd name="T46" fmla="*/ 4 w 65"/>
                    <a:gd name="T47" fmla="*/ 44 h 63"/>
                    <a:gd name="T48" fmla="*/ 2 w 65"/>
                    <a:gd name="T49" fmla="*/ 38 h 63"/>
                    <a:gd name="T50" fmla="*/ 0 w 65"/>
                    <a:gd name="T51" fmla="*/ 32 h 63"/>
                    <a:gd name="T52" fmla="*/ 2 w 65"/>
                    <a:gd name="T53" fmla="*/ 26 h 63"/>
                    <a:gd name="T54" fmla="*/ 4 w 65"/>
                    <a:gd name="T55" fmla="*/ 20 h 63"/>
                    <a:gd name="T56" fmla="*/ 6 w 65"/>
                    <a:gd name="T57" fmla="*/ 14 h 63"/>
                    <a:gd name="T58" fmla="*/ 10 w 65"/>
                    <a:gd name="T59" fmla="*/ 10 h 63"/>
                    <a:gd name="T60" fmla="*/ 14 w 65"/>
                    <a:gd name="T61" fmla="*/ 4 h 63"/>
                    <a:gd name="T62" fmla="*/ 20 w 65"/>
                    <a:gd name="T63" fmla="*/ 2 h 63"/>
                    <a:gd name="T64" fmla="*/ 26 w 65"/>
                    <a:gd name="T65" fmla="*/ 0 h 63"/>
                    <a:gd name="T66" fmla="*/ 34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38"/>
                      </a:lnTo>
                      <a:lnTo>
                        <a:pt x="63" y="44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4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4" y="44"/>
                      </a:lnTo>
                      <a:lnTo>
                        <a:pt x="2" y="38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3" name="Freeform 216"/>
                <p:cNvSpPr>
                  <a:spLocks/>
                </p:cNvSpPr>
                <p:nvPr/>
              </p:nvSpPr>
              <p:spPr bwMode="auto">
                <a:xfrm>
                  <a:off x="3323" y="1565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26 w 65"/>
                    <a:gd name="T3" fmla="*/ 63 h 65"/>
                    <a:gd name="T4" fmla="*/ 20 w 65"/>
                    <a:gd name="T5" fmla="*/ 61 h 65"/>
                    <a:gd name="T6" fmla="*/ 14 w 65"/>
                    <a:gd name="T7" fmla="*/ 59 h 65"/>
                    <a:gd name="T8" fmla="*/ 10 w 65"/>
                    <a:gd name="T9" fmla="*/ 55 h 65"/>
                    <a:gd name="T10" fmla="*/ 6 w 65"/>
                    <a:gd name="T11" fmla="*/ 51 h 65"/>
                    <a:gd name="T12" fmla="*/ 2 w 65"/>
                    <a:gd name="T13" fmla="*/ 45 h 65"/>
                    <a:gd name="T14" fmla="*/ 0 w 65"/>
                    <a:gd name="T15" fmla="*/ 40 h 65"/>
                    <a:gd name="T16" fmla="*/ 0 w 65"/>
                    <a:gd name="T17" fmla="*/ 32 h 65"/>
                    <a:gd name="T18" fmla="*/ 0 w 65"/>
                    <a:gd name="T19" fmla="*/ 26 h 65"/>
                    <a:gd name="T20" fmla="*/ 2 w 65"/>
                    <a:gd name="T21" fmla="*/ 20 h 65"/>
                    <a:gd name="T22" fmla="*/ 6 w 65"/>
                    <a:gd name="T23" fmla="*/ 14 h 65"/>
                    <a:gd name="T24" fmla="*/ 10 w 65"/>
                    <a:gd name="T25" fmla="*/ 10 h 65"/>
                    <a:gd name="T26" fmla="*/ 14 w 65"/>
                    <a:gd name="T27" fmla="*/ 6 h 65"/>
                    <a:gd name="T28" fmla="*/ 20 w 65"/>
                    <a:gd name="T29" fmla="*/ 2 h 65"/>
                    <a:gd name="T30" fmla="*/ 26 w 65"/>
                    <a:gd name="T31" fmla="*/ 0 h 65"/>
                    <a:gd name="T32" fmla="*/ 31 w 65"/>
                    <a:gd name="T33" fmla="*/ 0 h 65"/>
                    <a:gd name="T34" fmla="*/ 39 w 65"/>
                    <a:gd name="T35" fmla="*/ 0 h 65"/>
                    <a:gd name="T36" fmla="*/ 45 w 65"/>
                    <a:gd name="T37" fmla="*/ 2 h 65"/>
                    <a:gd name="T38" fmla="*/ 51 w 65"/>
                    <a:gd name="T39" fmla="*/ 6 h 65"/>
                    <a:gd name="T40" fmla="*/ 55 w 65"/>
                    <a:gd name="T41" fmla="*/ 10 h 65"/>
                    <a:gd name="T42" fmla="*/ 59 w 65"/>
                    <a:gd name="T43" fmla="*/ 14 h 65"/>
                    <a:gd name="T44" fmla="*/ 63 w 65"/>
                    <a:gd name="T45" fmla="*/ 20 h 65"/>
                    <a:gd name="T46" fmla="*/ 63 w 65"/>
                    <a:gd name="T47" fmla="*/ 26 h 65"/>
                    <a:gd name="T48" fmla="*/ 65 w 65"/>
                    <a:gd name="T49" fmla="*/ 32 h 65"/>
                    <a:gd name="T50" fmla="*/ 63 w 65"/>
                    <a:gd name="T51" fmla="*/ 40 h 65"/>
                    <a:gd name="T52" fmla="*/ 63 w 65"/>
                    <a:gd name="T53" fmla="*/ 45 h 65"/>
                    <a:gd name="T54" fmla="*/ 59 w 65"/>
                    <a:gd name="T55" fmla="*/ 51 h 65"/>
                    <a:gd name="T56" fmla="*/ 55 w 65"/>
                    <a:gd name="T57" fmla="*/ 55 h 65"/>
                    <a:gd name="T58" fmla="*/ 51 w 65"/>
                    <a:gd name="T59" fmla="*/ 59 h 65"/>
                    <a:gd name="T60" fmla="*/ 45 w 65"/>
                    <a:gd name="T61" fmla="*/ 61 h 65"/>
                    <a:gd name="T62" fmla="*/ 39 w 65"/>
                    <a:gd name="T63" fmla="*/ 63 h 65"/>
                    <a:gd name="T64" fmla="*/ 31 w 65"/>
                    <a:gd name="T65" fmla="*/ 65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65"/>
                      </a:move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40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4" name="Freeform 217"/>
                <p:cNvSpPr>
                  <a:spLocks/>
                </p:cNvSpPr>
                <p:nvPr/>
              </p:nvSpPr>
              <p:spPr bwMode="auto">
                <a:xfrm>
                  <a:off x="3323" y="1565"/>
                  <a:ext cx="65" cy="65"/>
                </a:xfrm>
                <a:custGeom>
                  <a:avLst/>
                  <a:gdLst>
                    <a:gd name="T0" fmla="*/ 31 w 65"/>
                    <a:gd name="T1" fmla="*/ 65 h 65"/>
                    <a:gd name="T2" fmla="*/ 31 w 65"/>
                    <a:gd name="T3" fmla="*/ 65 h 65"/>
                    <a:gd name="T4" fmla="*/ 26 w 65"/>
                    <a:gd name="T5" fmla="*/ 63 h 65"/>
                    <a:gd name="T6" fmla="*/ 20 w 65"/>
                    <a:gd name="T7" fmla="*/ 61 h 65"/>
                    <a:gd name="T8" fmla="*/ 14 w 65"/>
                    <a:gd name="T9" fmla="*/ 59 h 65"/>
                    <a:gd name="T10" fmla="*/ 10 w 65"/>
                    <a:gd name="T11" fmla="*/ 55 h 65"/>
                    <a:gd name="T12" fmla="*/ 6 w 65"/>
                    <a:gd name="T13" fmla="*/ 51 h 65"/>
                    <a:gd name="T14" fmla="*/ 2 w 65"/>
                    <a:gd name="T15" fmla="*/ 45 h 65"/>
                    <a:gd name="T16" fmla="*/ 0 w 65"/>
                    <a:gd name="T17" fmla="*/ 40 h 65"/>
                    <a:gd name="T18" fmla="*/ 0 w 65"/>
                    <a:gd name="T19" fmla="*/ 32 h 65"/>
                    <a:gd name="T20" fmla="*/ 0 w 65"/>
                    <a:gd name="T21" fmla="*/ 26 h 65"/>
                    <a:gd name="T22" fmla="*/ 2 w 65"/>
                    <a:gd name="T23" fmla="*/ 20 h 65"/>
                    <a:gd name="T24" fmla="*/ 6 w 65"/>
                    <a:gd name="T25" fmla="*/ 14 h 65"/>
                    <a:gd name="T26" fmla="*/ 10 w 65"/>
                    <a:gd name="T27" fmla="*/ 10 h 65"/>
                    <a:gd name="T28" fmla="*/ 14 w 65"/>
                    <a:gd name="T29" fmla="*/ 6 h 65"/>
                    <a:gd name="T30" fmla="*/ 20 w 65"/>
                    <a:gd name="T31" fmla="*/ 2 h 65"/>
                    <a:gd name="T32" fmla="*/ 26 w 65"/>
                    <a:gd name="T33" fmla="*/ 0 h 65"/>
                    <a:gd name="T34" fmla="*/ 31 w 65"/>
                    <a:gd name="T35" fmla="*/ 0 h 65"/>
                    <a:gd name="T36" fmla="*/ 39 w 65"/>
                    <a:gd name="T37" fmla="*/ 0 h 65"/>
                    <a:gd name="T38" fmla="*/ 45 w 65"/>
                    <a:gd name="T39" fmla="*/ 2 h 65"/>
                    <a:gd name="T40" fmla="*/ 51 w 65"/>
                    <a:gd name="T41" fmla="*/ 6 h 65"/>
                    <a:gd name="T42" fmla="*/ 55 w 65"/>
                    <a:gd name="T43" fmla="*/ 10 h 65"/>
                    <a:gd name="T44" fmla="*/ 59 w 65"/>
                    <a:gd name="T45" fmla="*/ 14 h 65"/>
                    <a:gd name="T46" fmla="*/ 63 w 65"/>
                    <a:gd name="T47" fmla="*/ 20 h 65"/>
                    <a:gd name="T48" fmla="*/ 63 w 65"/>
                    <a:gd name="T49" fmla="*/ 26 h 65"/>
                    <a:gd name="T50" fmla="*/ 65 w 65"/>
                    <a:gd name="T51" fmla="*/ 32 h 65"/>
                    <a:gd name="T52" fmla="*/ 63 w 65"/>
                    <a:gd name="T53" fmla="*/ 40 h 65"/>
                    <a:gd name="T54" fmla="*/ 63 w 65"/>
                    <a:gd name="T55" fmla="*/ 45 h 65"/>
                    <a:gd name="T56" fmla="*/ 59 w 65"/>
                    <a:gd name="T57" fmla="*/ 51 h 65"/>
                    <a:gd name="T58" fmla="*/ 55 w 65"/>
                    <a:gd name="T59" fmla="*/ 55 h 65"/>
                    <a:gd name="T60" fmla="*/ 51 w 65"/>
                    <a:gd name="T61" fmla="*/ 59 h 65"/>
                    <a:gd name="T62" fmla="*/ 45 w 65"/>
                    <a:gd name="T63" fmla="*/ 61 h 65"/>
                    <a:gd name="T64" fmla="*/ 39 w 65"/>
                    <a:gd name="T65" fmla="*/ 63 h 65"/>
                    <a:gd name="T66" fmla="*/ 31 w 65"/>
                    <a:gd name="T67" fmla="*/ 65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65"/>
                      </a:moveTo>
                      <a:lnTo>
                        <a:pt x="31" y="65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2" y="45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40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5" name="Freeform 218"/>
                <p:cNvSpPr>
                  <a:spLocks/>
                </p:cNvSpPr>
                <p:nvPr/>
              </p:nvSpPr>
              <p:spPr bwMode="auto">
                <a:xfrm>
                  <a:off x="3372" y="1571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40 w 65"/>
                    <a:gd name="T3" fmla="*/ 0 h 63"/>
                    <a:gd name="T4" fmla="*/ 45 w 65"/>
                    <a:gd name="T5" fmla="*/ 2 h 63"/>
                    <a:gd name="T6" fmla="*/ 51 w 65"/>
                    <a:gd name="T7" fmla="*/ 4 h 63"/>
                    <a:gd name="T8" fmla="*/ 55 w 65"/>
                    <a:gd name="T9" fmla="*/ 8 h 63"/>
                    <a:gd name="T10" fmla="*/ 59 w 65"/>
                    <a:gd name="T11" fmla="*/ 14 h 63"/>
                    <a:gd name="T12" fmla="*/ 61 w 65"/>
                    <a:gd name="T13" fmla="*/ 18 h 63"/>
                    <a:gd name="T14" fmla="*/ 63 w 65"/>
                    <a:gd name="T15" fmla="*/ 26 h 63"/>
                    <a:gd name="T16" fmla="*/ 65 w 65"/>
                    <a:gd name="T17" fmla="*/ 32 h 63"/>
                    <a:gd name="T18" fmla="*/ 63 w 65"/>
                    <a:gd name="T19" fmla="*/ 37 h 63"/>
                    <a:gd name="T20" fmla="*/ 61 w 65"/>
                    <a:gd name="T21" fmla="*/ 43 h 63"/>
                    <a:gd name="T22" fmla="*/ 59 w 65"/>
                    <a:gd name="T23" fmla="*/ 49 h 63"/>
                    <a:gd name="T24" fmla="*/ 55 w 65"/>
                    <a:gd name="T25" fmla="*/ 55 h 63"/>
                    <a:gd name="T26" fmla="*/ 51 w 65"/>
                    <a:gd name="T27" fmla="*/ 57 h 63"/>
                    <a:gd name="T28" fmla="*/ 45 w 65"/>
                    <a:gd name="T29" fmla="*/ 61 h 63"/>
                    <a:gd name="T30" fmla="*/ 40 w 65"/>
                    <a:gd name="T31" fmla="*/ 63 h 63"/>
                    <a:gd name="T32" fmla="*/ 32 w 65"/>
                    <a:gd name="T33" fmla="*/ 63 h 63"/>
                    <a:gd name="T34" fmla="*/ 26 w 65"/>
                    <a:gd name="T35" fmla="*/ 63 h 63"/>
                    <a:gd name="T36" fmla="*/ 20 w 65"/>
                    <a:gd name="T37" fmla="*/ 61 h 63"/>
                    <a:gd name="T38" fmla="*/ 14 w 65"/>
                    <a:gd name="T39" fmla="*/ 57 h 63"/>
                    <a:gd name="T40" fmla="*/ 10 w 65"/>
                    <a:gd name="T41" fmla="*/ 55 h 63"/>
                    <a:gd name="T42" fmla="*/ 6 w 65"/>
                    <a:gd name="T43" fmla="*/ 49 h 63"/>
                    <a:gd name="T44" fmla="*/ 2 w 65"/>
                    <a:gd name="T45" fmla="*/ 43 h 63"/>
                    <a:gd name="T46" fmla="*/ 0 w 65"/>
                    <a:gd name="T47" fmla="*/ 37 h 63"/>
                    <a:gd name="T48" fmla="*/ 0 w 65"/>
                    <a:gd name="T49" fmla="*/ 32 h 63"/>
                    <a:gd name="T50" fmla="*/ 0 w 65"/>
                    <a:gd name="T51" fmla="*/ 26 h 63"/>
                    <a:gd name="T52" fmla="*/ 2 w 65"/>
                    <a:gd name="T53" fmla="*/ 18 h 63"/>
                    <a:gd name="T54" fmla="*/ 6 w 65"/>
                    <a:gd name="T55" fmla="*/ 14 h 63"/>
                    <a:gd name="T56" fmla="*/ 10 w 65"/>
                    <a:gd name="T57" fmla="*/ 8 h 63"/>
                    <a:gd name="T58" fmla="*/ 14 w 65"/>
                    <a:gd name="T59" fmla="*/ 4 h 63"/>
                    <a:gd name="T60" fmla="*/ 20 w 65"/>
                    <a:gd name="T61" fmla="*/ 2 h 63"/>
                    <a:gd name="T62" fmla="*/ 26 w 65"/>
                    <a:gd name="T63" fmla="*/ 0 h 63"/>
                    <a:gd name="T64" fmla="*/ 32 w 65"/>
                    <a:gd name="T65" fmla="*/ 0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32" y="0"/>
                      </a:move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18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18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6" name="Freeform 219"/>
                <p:cNvSpPr>
                  <a:spLocks/>
                </p:cNvSpPr>
                <p:nvPr/>
              </p:nvSpPr>
              <p:spPr bwMode="auto">
                <a:xfrm>
                  <a:off x="3372" y="1571"/>
                  <a:ext cx="65" cy="63"/>
                </a:xfrm>
                <a:custGeom>
                  <a:avLst/>
                  <a:gdLst>
                    <a:gd name="T0" fmla="*/ 32 w 65"/>
                    <a:gd name="T1" fmla="*/ 0 h 63"/>
                    <a:gd name="T2" fmla="*/ 32 w 65"/>
                    <a:gd name="T3" fmla="*/ 0 h 63"/>
                    <a:gd name="T4" fmla="*/ 40 w 65"/>
                    <a:gd name="T5" fmla="*/ 0 h 63"/>
                    <a:gd name="T6" fmla="*/ 45 w 65"/>
                    <a:gd name="T7" fmla="*/ 2 h 63"/>
                    <a:gd name="T8" fmla="*/ 51 w 65"/>
                    <a:gd name="T9" fmla="*/ 4 h 63"/>
                    <a:gd name="T10" fmla="*/ 55 w 65"/>
                    <a:gd name="T11" fmla="*/ 8 h 63"/>
                    <a:gd name="T12" fmla="*/ 59 w 65"/>
                    <a:gd name="T13" fmla="*/ 14 h 63"/>
                    <a:gd name="T14" fmla="*/ 61 w 65"/>
                    <a:gd name="T15" fmla="*/ 18 h 63"/>
                    <a:gd name="T16" fmla="*/ 63 w 65"/>
                    <a:gd name="T17" fmla="*/ 26 h 63"/>
                    <a:gd name="T18" fmla="*/ 65 w 65"/>
                    <a:gd name="T19" fmla="*/ 32 h 63"/>
                    <a:gd name="T20" fmla="*/ 63 w 65"/>
                    <a:gd name="T21" fmla="*/ 37 h 63"/>
                    <a:gd name="T22" fmla="*/ 61 w 65"/>
                    <a:gd name="T23" fmla="*/ 43 h 63"/>
                    <a:gd name="T24" fmla="*/ 59 w 65"/>
                    <a:gd name="T25" fmla="*/ 49 h 63"/>
                    <a:gd name="T26" fmla="*/ 55 w 65"/>
                    <a:gd name="T27" fmla="*/ 55 h 63"/>
                    <a:gd name="T28" fmla="*/ 51 w 65"/>
                    <a:gd name="T29" fmla="*/ 57 h 63"/>
                    <a:gd name="T30" fmla="*/ 45 w 65"/>
                    <a:gd name="T31" fmla="*/ 61 h 63"/>
                    <a:gd name="T32" fmla="*/ 40 w 65"/>
                    <a:gd name="T33" fmla="*/ 63 h 63"/>
                    <a:gd name="T34" fmla="*/ 32 w 65"/>
                    <a:gd name="T35" fmla="*/ 63 h 63"/>
                    <a:gd name="T36" fmla="*/ 26 w 65"/>
                    <a:gd name="T37" fmla="*/ 63 h 63"/>
                    <a:gd name="T38" fmla="*/ 20 w 65"/>
                    <a:gd name="T39" fmla="*/ 61 h 63"/>
                    <a:gd name="T40" fmla="*/ 14 w 65"/>
                    <a:gd name="T41" fmla="*/ 57 h 63"/>
                    <a:gd name="T42" fmla="*/ 10 w 65"/>
                    <a:gd name="T43" fmla="*/ 55 h 63"/>
                    <a:gd name="T44" fmla="*/ 6 w 65"/>
                    <a:gd name="T45" fmla="*/ 49 h 63"/>
                    <a:gd name="T46" fmla="*/ 2 w 65"/>
                    <a:gd name="T47" fmla="*/ 43 h 63"/>
                    <a:gd name="T48" fmla="*/ 0 w 65"/>
                    <a:gd name="T49" fmla="*/ 37 h 63"/>
                    <a:gd name="T50" fmla="*/ 0 w 65"/>
                    <a:gd name="T51" fmla="*/ 32 h 63"/>
                    <a:gd name="T52" fmla="*/ 0 w 65"/>
                    <a:gd name="T53" fmla="*/ 26 h 63"/>
                    <a:gd name="T54" fmla="*/ 2 w 65"/>
                    <a:gd name="T55" fmla="*/ 18 h 63"/>
                    <a:gd name="T56" fmla="*/ 6 w 65"/>
                    <a:gd name="T57" fmla="*/ 14 h 63"/>
                    <a:gd name="T58" fmla="*/ 10 w 65"/>
                    <a:gd name="T59" fmla="*/ 8 h 63"/>
                    <a:gd name="T60" fmla="*/ 14 w 65"/>
                    <a:gd name="T61" fmla="*/ 4 h 63"/>
                    <a:gd name="T62" fmla="*/ 20 w 65"/>
                    <a:gd name="T63" fmla="*/ 2 h 63"/>
                    <a:gd name="T64" fmla="*/ 26 w 65"/>
                    <a:gd name="T65" fmla="*/ 0 h 63"/>
                    <a:gd name="T66" fmla="*/ 32 w 65"/>
                    <a:gd name="T67" fmla="*/ 0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5" y="2"/>
                      </a:lnTo>
                      <a:lnTo>
                        <a:pt x="51" y="4"/>
                      </a:lnTo>
                      <a:lnTo>
                        <a:pt x="55" y="8"/>
                      </a:lnTo>
                      <a:lnTo>
                        <a:pt x="59" y="14"/>
                      </a:lnTo>
                      <a:lnTo>
                        <a:pt x="61" y="18"/>
                      </a:lnTo>
                      <a:lnTo>
                        <a:pt x="63" y="26"/>
                      </a:lnTo>
                      <a:lnTo>
                        <a:pt x="65" y="32"/>
                      </a:lnTo>
                      <a:lnTo>
                        <a:pt x="63" y="37"/>
                      </a:lnTo>
                      <a:lnTo>
                        <a:pt x="61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7"/>
                      </a:lnTo>
                      <a:lnTo>
                        <a:pt x="45" y="61"/>
                      </a:lnTo>
                      <a:lnTo>
                        <a:pt x="40" y="63"/>
                      </a:lnTo>
                      <a:lnTo>
                        <a:pt x="32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7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0" y="37"/>
                      </a:lnTo>
                      <a:lnTo>
                        <a:pt x="0" y="32"/>
                      </a:lnTo>
                      <a:lnTo>
                        <a:pt x="0" y="26"/>
                      </a:lnTo>
                      <a:lnTo>
                        <a:pt x="2" y="18"/>
                      </a:lnTo>
                      <a:lnTo>
                        <a:pt x="6" y="14"/>
                      </a:lnTo>
                      <a:lnTo>
                        <a:pt x="10" y="8"/>
                      </a:lnTo>
                      <a:lnTo>
                        <a:pt x="14" y="4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7" name="Freeform 220"/>
                <p:cNvSpPr>
                  <a:spLocks/>
                </p:cNvSpPr>
                <p:nvPr/>
              </p:nvSpPr>
              <p:spPr bwMode="auto">
                <a:xfrm>
                  <a:off x="3414" y="1542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9 w 65"/>
                    <a:gd name="T3" fmla="*/ 0 h 65"/>
                    <a:gd name="T4" fmla="*/ 45 w 65"/>
                    <a:gd name="T5" fmla="*/ 2 h 65"/>
                    <a:gd name="T6" fmla="*/ 51 w 65"/>
                    <a:gd name="T7" fmla="*/ 5 h 65"/>
                    <a:gd name="T8" fmla="*/ 55 w 65"/>
                    <a:gd name="T9" fmla="*/ 9 h 65"/>
                    <a:gd name="T10" fmla="*/ 59 w 65"/>
                    <a:gd name="T11" fmla="*/ 13 h 65"/>
                    <a:gd name="T12" fmla="*/ 63 w 65"/>
                    <a:gd name="T13" fmla="*/ 19 h 65"/>
                    <a:gd name="T14" fmla="*/ 65 w 65"/>
                    <a:gd name="T15" fmla="*/ 25 h 65"/>
                    <a:gd name="T16" fmla="*/ 65 w 65"/>
                    <a:gd name="T17" fmla="*/ 31 h 65"/>
                    <a:gd name="T18" fmla="*/ 65 w 65"/>
                    <a:gd name="T19" fmla="*/ 39 h 65"/>
                    <a:gd name="T20" fmla="*/ 63 w 65"/>
                    <a:gd name="T21" fmla="*/ 45 h 65"/>
                    <a:gd name="T22" fmla="*/ 59 w 65"/>
                    <a:gd name="T23" fmla="*/ 49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5 w 65"/>
                    <a:gd name="T29" fmla="*/ 61 h 65"/>
                    <a:gd name="T30" fmla="*/ 39 w 65"/>
                    <a:gd name="T31" fmla="*/ 63 h 65"/>
                    <a:gd name="T32" fmla="*/ 33 w 65"/>
                    <a:gd name="T33" fmla="*/ 65 h 65"/>
                    <a:gd name="T34" fmla="*/ 25 w 65"/>
                    <a:gd name="T35" fmla="*/ 63 h 65"/>
                    <a:gd name="T36" fmla="*/ 19 w 65"/>
                    <a:gd name="T37" fmla="*/ 61 h 65"/>
                    <a:gd name="T38" fmla="*/ 15 w 65"/>
                    <a:gd name="T39" fmla="*/ 59 h 65"/>
                    <a:gd name="T40" fmla="*/ 9 w 65"/>
                    <a:gd name="T41" fmla="*/ 55 h 65"/>
                    <a:gd name="T42" fmla="*/ 5 w 65"/>
                    <a:gd name="T43" fmla="*/ 49 h 65"/>
                    <a:gd name="T44" fmla="*/ 3 w 65"/>
                    <a:gd name="T45" fmla="*/ 45 h 65"/>
                    <a:gd name="T46" fmla="*/ 2 w 65"/>
                    <a:gd name="T47" fmla="*/ 39 h 65"/>
                    <a:gd name="T48" fmla="*/ 0 w 65"/>
                    <a:gd name="T49" fmla="*/ 31 h 65"/>
                    <a:gd name="T50" fmla="*/ 2 w 65"/>
                    <a:gd name="T51" fmla="*/ 25 h 65"/>
                    <a:gd name="T52" fmla="*/ 3 w 65"/>
                    <a:gd name="T53" fmla="*/ 19 h 65"/>
                    <a:gd name="T54" fmla="*/ 5 w 65"/>
                    <a:gd name="T55" fmla="*/ 13 h 65"/>
                    <a:gd name="T56" fmla="*/ 9 w 65"/>
                    <a:gd name="T57" fmla="*/ 9 h 65"/>
                    <a:gd name="T58" fmla="*/ 15 w 65"/>
                    <a:gd name="T59" fmla="*/ 5 h 65"/>
                    <a:gd name="T60" fmla="*/ 19 w 65"/>
                    <a:gd name="T61" fmla="*/ 2 h 65"/>
                    <a:gd name="T62" fmla="*/ 25 w 65"/>
                    <a:gd name="T63" fmla="*/ 0 h 65"/>
                    <a:gd name="T64" fmla="*/ 33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3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5" y="59"/>
                      </a:lnTo>
                      <a:lnTo>
                        <a:pt x="9" y="55"/>
                      </a:lnTo>
                      <a:lnTo>
                        <a:pt x="5" y="49"/>
                      </a:lnTo>
                      <a:lnTo>
                        <a:pt x="3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3" y="19"/>
                      </a:lnTo>
                      <a:lnTo>
                        <a:pt x="5" y="13"/>
                      </a:lnTo>
                      <a:lnTo>
                        <a:pt x="9" y="9"/>
                      </a:lnTo>
                      <a:lnTo>
                        <a:pt x="15" y="5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8" name="Freeform 221"/>
                <p:cNvSpPr>
                  <a:spLocks/>
                </p:cNvSpPr>
                <p:nvPr/>
              </p:nvSpPr>
              <p:spPr bwMode="auto">
                <a:xfrm>
                  <a:off x="3414" y="1542"/>
                  <a:ext cx="65" cy="65"/>
                </a:xfrm>
                <a:custGeom>
                  <a:avLst/>
                  <a:gdLst>
                    <a:gd name="T0" fmla="*/ 33 w 65"/>
                    <a:gd name="T1" fmla="*/ 0 h 65"/>
                    <a:gd name="T2" fmla="*/ 33 w 65"/>
                    <a:gd name="T3" fmla="*/ 0 h 65"/>
                    <a:gd name="T4" fmla="*/ 39 w 65"/>
                    <a:gd name="T5" fmla="*/ 0 h 65"/>
                    <a:gd name="T6" fmla="*/ 45 w 65"/>
                    <a:gd name="T7" fmla="*/ 2 h 65"/>
                    <a:gd name="T8" fmla="*/ 51 w 65"/>
                    <a:gd name="T9" fmla="*/ 5 h 65"/>
                    <a:gd name="T10" fmla="*/ 55 w 65"/>
                    <a:gd name="T11" fmla="*/ 9 h 65"/>
                    <a:gd name="T12" fmla="*/ 59 w 65"/>
                    <a:gd name="T13" fmla="*/ 13 h 65"/>
                    <a:gd name="T14" fmla="*/ 63 w 65"/>
                    <a:gd name="T15" fmla="*/ 19 h 65"/>
                    <a:gd name="T16" fmla="*/ 65 w 65"/>
                    <a:gd name="T17" fmla="*/ 25 h 65"/>
                    <a:gd name="T18" fmla="*/ 65 w 65"/>
                    <a:gd name="T19" fmla="*/ 31 h 65"/>
                    <a:gd name="T20" fmla="*/ 65 w 65"/>
                    <a:gd name="T21" fmla="*/ 39 h 65"/>
                    <a:gd name="T22" fmla="*/ 63 w 65"/>
                    <a:gd name="T23" fmla="*/ 45 h 65"/>
                    <a:gd name="T24" fmla="*/ 59 w 65"/>
                    <a:gd name="T25" fmla="*/ 49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5 w 65"/>
                    <a:gd name="T31" fmla="*/ 61 h 65"/>
                    <a:gd name="T32" fmla="*/ 39 w 65"/>
                    <a:gd name="T33" fmla="*/ 63 h 65"/>
                    <a:gd name="T34" fmla="*/ 33 w 65"/>
                    <a:gd name="T35" fmla="*/ 65 h 65"/>
                    <a:gd name="T36" fmla="*/ 25 w 65"/>
                    <a:gd name="T37" fmla="*/ 63 h 65"/>
                    <a:gd name="T38" fmla="*/ 19 w 65"/>
                    <a:gd name="T39" fmla="*/ 61 h 65"/>
                    <a:gd name="T40" fmla="*/ 15 w 65"/>
                    <a:gd name="T41" fmla="*/ 59 h 65"/>
                    <a:gd name="T42" fmla="*/ 9 w 65"/>
                    <a:gd name="T43" fmla="*/ 55 h 65"/>
                    <a:gd name="T44" fmla="*/ 5 w 65"/>
                    <a:gd name="T45" fmla="*/ 49 h 65"/>
                    <a:gd name="T46" fmla="*/ 3 w 65"/>
                    <a:gd name="T47" fmla="*/ 45 h 65"/>
                    <a:gd name="T48" fmla="*/ 2 w 65"/>
                    <a:gd name="T49" fmla="*/ 39 h 65"/>
                    <a:gd name="T50" fmla="*/ 0 w 65"/>
                    <a:gd name="T51" fmla="*/ 31 h 65"/>
                    <a:gd name="T52" fmla="*/ 2 w 65"/>
                    <a:gd name="T53" fmla="*/ 25 h 65"/>
                    <a:gd name="T54" fmla="*/ 3 w 65"/>
                    <a:gd name="T55" fmla="*/ 19 h 65"/>
                    <a:gd name="T56" fmla="*/ 5 w 65"/>
                    <a:gd name="T57" fmla="*/ 13 h 65"/>
                    <a:gd name="T58" fmla="*/ 9 w 65"/>
                    <a:gd name="T59" fmla="*/ 9 h 65"/>
                    <a:gd name="T60" fmla="*/ 15 w 65"/>
                    <a:gd name="T61" fmla="*/ 5 h 65"/>
                    <a:gd name="T62" fmla="*/ 19 w 65"/>
                    <a:gd name="T63" fmla="*/ 2 h 65"/>
                    <a:gd name="T64" fmla="*/ 25 w 65"/>
                    <a:gd name="T65" fmla="*/ 0 h 65"/>
                    <a:gd name="T66" fmla="*/ 33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3" y="0"/>
                      </a:move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5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3" y="19"/>
                      </a:lnTo>
                      <a:lnTo>
                        <a:pt x="65" y="25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5" y="59"/>
                      </a:lnTo>
                      <a:lnTo>
                        <a:pt x="9" y="55"/>
                      </a:lnTo>
                      <a:lnTo>
                        <a:pt x="5" y="49"/>
                      </a:lnTo>
                      <a:lnTo>
                        <a:pt x="3" y="45"/>
                      </a:lnTo>
                      <a:lnTo>
                        <a:pt x="2" y="39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3" y="19"/>
                      </a:lnTo>
                      <a:lnTo>
                        <a:pt x="5" y="13"/>
                      </a:lnTo>
                      <a:lnTo>
                        <a:pt x="9" y="9"/>
                      </a:lnTo>
                      <a:lnTo>
                        <a:pt x="15" y="5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49" name="Freeform 222"/>
                <p:cNvSpPr>
                  <a:spLocks/>
                </p:cNvSpPr>
                <p:nvPr/>
              </p:nvSpPr>
              <p:spPr bwMode="auto">
                <a:xfrm>
                  <a:off x="3335" y="1601"/>
                  <a:ext cx="65" cy="65"/>
                </a:xfrm>
                <a:custGeom>
                  <a:avLst/>
                  <a:gdLst>
                    <a:gd name="T0" fmla="*/ 31 w 65"/>
                    <a:gd name="T1" fmla="*/ 0 h 65"/>
                    <a:gd name="T2" fmla="*/ 39 w 65"/>
                    <a:gd name="T3" fmla="*/ 0 h 65"/>
                    <a:gd name="T4" fmla="*/ 45 w 65"/>
                    <a:gd name="T5" fmla="*/ 2 h 65"/>
                    <a:gd name="T6" fmla="*/ 49 w 65"/>
                    <a:gd name="T7" fmla="*/ 6 h 65"/>
                    <a:gd name="T8" fmla="*/ 55 w 65"/>
                    <a:gd name="T9" fmla="*/ 9 h 65"/>
                    <a:gd name="T10" fmla="*/ 59 w 65"/>
                    <a:gd name="T11" fmla="*/ 13 h 65"/>
                    <a:gd name="T12" fmla="*/ 61 w 65"/>
                    <a:gd name="T13" fmla="*/ 19 h 65"/>
                    <a:gd name="T14" fmla="*/ 63 w 65"/>
                    <a:gd name="T15" fmla="*/ 25 h 65"/>
                    <a:gd name="T16" fmla="*/ 65 w 65"/>
                    <a:gd name="T17" fmla="*/ 31 h 65"/>
                    <a:gd name="T18" fmla="*/ 63 w 65"/>
                    <a:gd name="T19" fmla="*/ 39 h 65"/>
                    <a:gd name="T20" fmla="*/ 61 w 65"/>
                    <a:gd name="T21" fmla="*/ 45 h 65"/>
                    <a:gd name="T22" fmla="*/ 59 w 65"/>
                    <a:gd name="T23" fmla="*/ 49 h 65"/>
                    <a:gd name="T24" fmla="*/ 55 w 65"/>
                    <a:gd name="T25" fmla="*/ 55 h 65"/>
                    <a:gd name="T26" fmla="*/ 49 w 65"/>
                    <a:gd name="T27" fmla="*/ 59 h 65"/>
                    <a:gd name="T28" fmla="*/ 45 w 65"/>
                    <a:gd name="T29" fmla="*/ 61 h 65"/>
                    <a:gd name="T30" fmla="*/ 39 w 65"/>
                    <a:gd name="T31" fmla="*/ 63 h 65"/>
                    <a:gd name="T32" fmla="*/ 31 w 65"/>
                    <a:gd name="T33" fmla="*/ 65 h 65"/>
                    <a:gd name="T34" fmla="*/ 25 w 65"/>
                    <a:gd name="T35" fmla="*/ 63 h 65"/>
                    <a:gd name="T36" fmla="*/ 19 w 65"/>
                    <a:gd name="T37" fmla="*/ 61 h 65"/>
                    <a:gd name="T38" fmla="*/ 14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49 h 65"/>
                    <a:gd name="T44" fmla="*/ 2 w 65"/>
                    <a:gd name="T45" fmla="*/ 45 h 65"/>
                    <a:gd name="T46" fmla="*/ 0 w 65"/>
                    <a:gd name="T47" fmla="*/ 39 h 65"/>
                    <a:gd name="T48" fmla="*/ 0 w 65"/>
                    <a:gd name="T49" fmla="*/ 31 h 65"/>
                    <a:gd name="T50" fmla="*/ 0 w 65"/>
                    <a:gd name="T51" fmla="*/ 25 h 65"/>
                    <a:gd name="T52" fmla="*/ 2 w 65"/>
                    <a:gd name="T53" fmla="*/ 19 h 65"/>
                    <a:gd name="T54" fmla="*/ 6 w 65"/>
                    <a:gd name="T55" fmla="*/ 13 h 65"/>
                    <a:gd name="T56" fmla="*/ 10 w 65"/>
                    <a:gd name="T57" fmla="*/ 9 h 65"/>
                    <a:gd name="T58" fmla="*/ 14 w 65"/>
                    <a:gd name="T59" fmla="*/ 6 h 65"/>
                    <a:gd name="T60" fmla="*/ 19 w 65"/>
                    <a:gd name="T61" fmla="*/ 2 h 65"/>
                    <a:gd name="T62" fmla="*/ 25 w 65"/>
                    <a:gd name="T63" fmla="*/ 0 h 65"/>
                    <a:gd name="T64" fmla="*/ 31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1" y="0"/>
                      </a:move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6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50" name="Freeform 223"/>
                <p:cNvSpPr>
                  <a:spLocks/>
                </p:cNvSpPr>
                <p:nvPr/>
              </p:nvSpPr>
              <p:spPr bwMode="auto">
                <a:xfrm>
                  <a:off x="3335" y="1601"/>
                  <a:ext cx="65" cy="65"/>
                </a:xfrm>
                <a:custGeom>
                  <a:avLst/>
                  <a:gdLst>
                    <a:gd name="T0" fmla="*/ 31 w 65"/>
                    <a:gd name="T1" fmla="*/ 0 h 65"/>
                    <a:gd name="T2" fmla="*/ 31 w 65"/>
                    <a:gd name="T3" fmla="*/ 0 h 65"/>
                    <a:gd name="T4" fmla="*/ 39 w 65"/>
                    <a:gd name="T5" fmla="*/ 0 h 65"/>
                    <a:gd name="T6" fmla="*/ 45 w 65"/>
                    <a:gd name="T7" fmla="*/ 2 h 65"/>
                    <a:gd name="T8" fmla="*/ 49 w 65"/>
                    <a:gd name="T9" fmla="*/ 6 h 65"/>
                    <a:gd name="T10" fmla="*/ 55 w 65"/>
                    <a:gd name="T11" fmla="*/ 9 h 65"/>
                    <a:gd name="T12" fmla="*/ 59 w 65"/>
                    <a:gd name="T13" fmla="*/ 13 h 65"/>
                    <a:gd name="T14" fmla="*/ 61 w 65"/>
                    <a:gd name="T15" fmla="*/ 19 h 65"/>
                    <a:gd name="T16" fmla="*/ 63 w 65"/>
                    <a:gd name="T17" fmla="*/ 25 h 65"/>
                    <a:gd name="T18" fmla="*/ 65 w 65"/>
                    <a:gd name="T19" fmla="*/ 31 h 65"/>
                    <a:gd name="T20" fmla="*/ 63 w 65"/>
                    <a:gd name="T21" fmla="*/ 39 h 65"/>
                    <a:gd name="T22" fmla="*/ 61 w 65"/>
                    <a:gd name="T23" fmla="*/ 45 h 65"/>
                    <a:gd name="T24" fmla="*/ 59 w 65"/>
                    <a:gd name="T25" fmla="*/ 49 h 65"/>
                    <a:gd name="T26" fmla="*/ 55 w 65"/>
                    <a:gd name="T27" fmla="*/ 55 h 65"/>
                    <a:gd name="T28" fmla="*/ 49 w 65"/>
                    <a:gd name="T29" fmla="*/ 59 h 65"/>
                    <a:gd name="T30" fmla="*/ 45 w 65"/>
                    <a:gd name="T31" fmla="*/ 61 h 65"/>
                    <a:gd name="T32" fmla="*/ 39 w 65"/>
                    <a:gd name="T33" fmla="*/ 63 h 65"/>
                    <a:gd name="T34" fmla="*/ 31 w 65"/>
                    <a:gd name="T35" fmla="*/ 65 h 65"/>
                    <a:gd name="T36" fmla="*/ 25 w 65"/>
                    <a:gd name="T37" fmla="*/ 63 h 65"/>
                    <a:gd name="T38" fmla="*/ 19 w 65"/>
                    <a:gd name="T39" fmla="*/ 61 h 65"/>
                    <a:gd name="T40" fmla="*/ 14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49 h 65"/>
                    <a:gd name="T46" fmla="*/ 2 w 65"/>
                    <a:gd name="T47" fmla="*/ 45 h 65"/>
                    <a:gd name="T48" fmla="*/ 0 w 65"/>
                    <a:gd name="T49" fmla="*/ 39 h 65"/>
                    <a:gd name="T50" fmla="*/ 0 w 65"/>
                    <a:gd name="T51" fmla="*/ 31 h 65"/>
                    <a:gd name="T52" fmla="*/ 0 w 65"/>
                    <a:gd name="T53" fmla="*/ 25 h 65"/>
                    <a:gd name="T54" fmla="*/ 2 w 65"/>
                    <a:gd name="T55" fmla="*/ 19 h 65"/>
                    <a:gd name="T56" fmla="*/ 6 w 65"/>
                    <a:gd name="T57" fmla="*/ 13 h 65"/>
                    <a:gd name="T58" fmla="*/ 10 w 65"/>
                    <a:gd name="T59" fmla="*/ 9 h 65"/>
                    <a:gd name="T60" fmla="*/ 14 w 65"/>
                    <a:gd name="T61" fmla="*/ 6 h 65"/>
                    <a:gd name="T62" fmla="*/ 19 w 65"/>
                    <a:gd name="T63" fmla="*/ 2 h 65"/>
                    <a:gd name="T64" fmla="*/ 25 w 65"/>
                    <a:gd name="T65" fmla="*/ 0 h 65"/>
                    <a:gd name="T66" fmla="*/ 31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1" y="0"/>
                      </a:moveTo>
                      <a:lnTo>
                        <a:pt x="31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49" y="6"/>
                      </a:lnTo>
                      <a:lnTo>
                        <a:pt x="55" y="9"/>
                      </a:lnTo>
                      <a:lnTo>
                        <a:pt x="59" y="13"/>
                      </a:lnTo>
                      <a:lnTo>
                        <a:pt x="61" y="19"/>
                      </a:lnTo>
                      <a:lnTo>
                        <a:pt x="63" y="25"/>
                      </a:lnTo>
                      <a:lnTo>
                        <a:pt x="65" y="31"/>
                      </a:lnTo>
                      <a:lnTo>
                        <a:pt x="63" y="39"/>
                      </a:lnTo>
                      <a:lnTo>
                        <a:pt x="61" y="45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49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1" y="65"/>
                      </a:lnTo>
                      <a:lnTo>
                        <a:pt x="25" y="63"/>
                      </a:lnTo>
                      <a:lnTo>
                        <a:pt x="19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5"/>
                      </a:lnTo>
                      <a:lnTo>
                        <a:pt x="0" y="39"/>
                      </a:lnTo>
                      <a:lnTo>
                        <a:pt x="0" y="31"/>
                      </a:lnTo>
                      <a:lnTo>
                        <a:pt x="0" y="25"/>
                      </a:lnTo>
                      <a:lnTo>
                        <a:pt x="2" y="19"/>
                      </a:lnTo>
                      <a:lnTo>
                        <a:pt x="6" y="13"/>
                      </a:lnTo>
                      <a:lnTo>
                        <a:pt x="10" y="9"/>
                      </a:lnTo>
                      <a:lnTo>
                        <a:pt x="14" y="6"/>
                      </a:lnTo>
                      <a:lnTo>
                        <a:pt x="19" y="2"/>
                      </a:lnTo>
                      <a:lnTo>
                        <a:pt x="25" y="0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51" name="Freeform 224"/>
                <p:cNvSpPr>
                  <a:spLocks/>
                </p:cNvSpPr>
                <p:nvPr/>
              </p:nvSpPr>
              <p:spPr bwMode="auto">
                <a:xfrm>
                  <a:off x="3412" y="1620"/>
                  <a:ext cx="63" cy="65"/>
                </a:xfrm>
                <a:custGeom>
                  <a:avLst/>
                  <a:gdLst>
                    <a:gd name="T0" fmla="*/ 63 w 63"/>
                    <a:gd name="T1" fmla="*/ 34 h 65"/>
                    <a:gd name="T2" fmla="*/ 63 w 63"/>
                    <a:gd name="T3" fmla="*/ 40 h 65"/>
                    <a:gd name="T4" fmla="*/ 61 w 63"/>
                    <a:gd name="T5" fmla="*/ 46 h 65"/>
                    <a:gd name="T6" fmla="*/ 57 w 63"/>
                    <a:gd name="T7" fmla="*/ 51 h 65"/>
                    <a:gd name="T8" fmla="*/ 53 w 63"/>
                    <a:gd name="T9" fmla="*/ 55 h 65"/>
                    <a:gd name="T10" fmla="*/ 49 w 63"/>
                    <a:gd name="T11" fmla="*/ 59 h 65"/>
                    <a:gd name="T12" fmla="*/ 43 w 63"/>
                    <a:gd name="T13" fmla="*/ 63 h 65"/>
                    <a:gd name="T14" fmla="*/ 37 w 63"/>
                    <a:gd name="T15" fmla="*/ 65 h 65"/>
                    <a:gd name="T16" fmla="*/ 31 w 63"/>
                    <a:gd name="T17" fmla="*/ 65 h 65"/>
                    <a:gd name="T18" fmla="*/ 25 w 63"/>
                    <a:gd name="T19" fmla="*/ 65 h 65"/>
                    <a:gd name="T20" fmla="*/ 19 w 63"/>
                    <a:gd name="T21" fmla="*/ 63 h 65"/>
                    <a:gd name="T22" fmla="*/ 13 w 63"/>
                    <a:gd name="T23" fmla="*/ 59 h 65"/>
                    <a:gd name="T24" fmla="*/ 7 w 63"/>
                    <a:gd name="T25" fmla="*/ 55 h 65"/>
                    <a:gd name="T26" fmla="*/ 4 w 63"/>
                    <a:gd name="T27" fmla="*/ 51 h 65"/>
                    <a:gd name="T28" fmla="*/ 2 w 63"/>
                    <a:gd name="T29" fmla="*/ 46 h 65"/>
                    <a:gd name="T30" fmla="*/ 0 w 63"/>
                    <a:gd name="T31" fmla="*/ 40 h 65"/>
                    <a:gd name="T32" fmla="*/ 0 w 63"/>
                    <a:gd name="T33" fmla="*/ 34 h 65"/>
                    <a:gd name="T34" fmla="*/ 0 w 63"/>
                    <a:gd name="T35" fmla="*/ 26 h 65"/>
                    <a:gd name="T36" fmla="*/ 2 w 63"/>
                    <a:gd name="T37" fmla="*/ 20 h 65"/>
                    <a:gd name="T38" fmla="*/ 4 w 63"/>
                    <a:gd name="T39" fmla="*/ 16 h 65"/>
                    <a:gd name="T40" fmla="*/ 7 w 63"/>
                    <a:gd name="T41" fmla="*/ 10 h 65"/>
                    <a:gd name="T42" fmla="*/ 13 w 63"/>
                    <a:gd name="T43" fmla="*/ 6 h 65"/>
                    <a:gd name="T44" fmla="*/ 19 w 63"/>
                    <a:gd name="T45" fmla="*/ 4 h 65"/>
                    <a:gd name="T46" fmla="*/ 25 w 63"/>
                    <a:gd name="T47" fmla="*/ 2 h 65"/>
                    <a:gd name="T48" fmla="*/ 31 w 63"/>
                    <a:gd name="T49" fmla="*/ 0 h 65"/>
                    <a:gd name="T50" fmla="*/ 37 w 63"/>
                    <a:gd name="T51" fmla="*/ 2 h 65"/>
                    <a:gd name="T52" fmla="*/ 43 w 63"/>
                    <a:gd name="T53" fmla="*/ 4 h 65"/>
                    <a:gd name="T54" fmla="*/ 49 w 63"/>
                    <a:gd name="T55" fmla="*/ 6 h 65"/>
                    <a:gd name="T56" fmla="*/ 53 w 63"/>
                    <a:gd name="T57" fmla="*/ 10 h 65"/>
                    <a:gd name="T58" fmla="*/ 57 w 63"/>
                    <a:gd name="T59" fmla="*/ 16 h 65"/>
                    <a:gd name="T60" fmla="*/ 61 w 63"/>
                    <a:gd name="T61" fmla="*/ 20 h 65"/>
                    <a:gd name="T62" fmla="*/ 63 w 63"/>
                    <a:gd name="T63" fmla="*/ 26 h 65"/>
                    <a:gd name="T64" fmla="*/ 63 w 63"/>
                    <a:gd name="T65" fmla="*/ 34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3"/>
                    <a:gd name="T100" fmla="*/ 0 h 65"/>
                    <a:gd name="T101" fmla="*/ 63 w 63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3" h="65">
                      <a:moveTo>
                        <a:pt x="63" y="34"/>
                      </a:move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7" y="55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6"/>
                      </a:lnTo>
                      <a:lnTo>
                        <a:pt x="7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52" name="Freeform 225"/>
                <p:cNvSpPr>
                  <a:spLocks/>
                </p:cNvSpPr>
                <p:nvPr/>
              </p:nvSpPr>
              <p:spPr bwMode="auto">
                <a:xfrm>
                  <a:off x="3412" y="1620"/>
                  <a:ext cx="63" cy="65"/>
                </a:xfrm>
                <a:custGeom>
                  <a:avLst/>
                  <a:gdLst>
                    <a:gd name="T0" fmla="*/ 63 w 63"/>
                    <a:gd name="T1" fmla="*/ 34 h 65"/>
                    <a:gd name="T2" fmla="*/ 63 w 63"/>
                    <a:gd name="T3" fmla="*/ 34 h 65"/>
                    <a:gd name="T4" fmla="*/ 63 w 63"/>
                    <a:gd name="T5" fmla="*/ 40 h 65"/>
                    <a:gd name="T6" fmla="*/ 61 w 63"/>
                    <a:gd name="T7" fmla="*/ 46 h 65"/>
                    <a:gd name="T8" fmla="*/ 57 w 63"/>
                    <a:gd name="T9" fmla="*/ 51 h 65"/>
                    <a:gd name="T10" fmla="*/ 53 w 63"/>
                    <a:gd name="T11" fmla="*/ 55 h 65"/>
                    <a:gd name="T12" fmla="*/ 49 w 63"/>
                    <a:gd name="T13" fmla="*/ 59 h 65"/>
                    <a:gd name="T14" fmla="*/ 43 w 63"/>
                    <a:gd name="T15" fmla="*/ 63 h 65"/>
                    <a:gd name="T16" fmla="*/ 37 w 63"/>
                    <a:gd name="T17" fmla="*/ 65 h 65"/>
                    <a:gd name="T18" fmla="*/ 31 w 63"/>
                    <a:gd name="T19" fmla="*/ 65 h 65"/>
                    <a:gd name="T20" fmla="*/ 25 w 63"/>
                    <a:gd name="T21" fmla="*/ 65 h 65"/>
                    <a:gd name="T22" fmla="*/ 19 w 63"/>
                    <a:gd name="T23" fmla="*/ 63 h 65"/>
                    <a:gd name="T24" fmla="*/ 13 w 63"/>
                    <a:gd name="T25" fmla="*/ 59 h 65"/>
                    <a:gd name="T26" fmla="*/ 7 w 63"/>
                    <a:gd name="T27" fmla="*/ 55 h 65"/>
                    <a:gd name="T28" fmla="*/ 4 w 63"/>
                    <a:gd name="T29" fmla="*/ 51 h 65"/>
                    <a:gd name="T30" fmla="*/ 2 w 63"/>
                    <a:gd name="T31" fmla="*/ 46 h 65"/>
                    <a:gd name="T32" fmla="*/ 0 w 63"/>
                    <a:gd name="T33" fmla="*/ 40 h 65"/>
                    <a:gd name="T34" fmla="*/ 0 w 63"/>
                    <a:gd name="T35" fmla="*/ 34 h 65"/>
                    <a:gd name="T36" fmla="*/ 0 w 63"/>
                    <a:gd name="T37" fmla="*/ 26 h 65"/>
                    <a:gd name="T38" fmla="*/ 2 w 63"/>
                    <a:gd name="T39" fmla="*/ 20 h 65"/>
                    <a:gd name="T40" fmla="*/ 4 w 63"/>
                    <a:gd name="T41" fmla="*/ 16 h 65"/>
                    <a:gd name="T42" fmla="*/ 7 w 63"/>
                    <a:gd name="T43" fmla="*/ 10 h 65"/>
                    <a:gd name="T44" fmla="*/ 13 w 63"/>
                    <a:gd name="T45" fmla="*/ 6 h 65"/>
                    <a:gd name="T46" fmla="*/ 19 w 63"/>
                    <a:gd name="T47" fmla="*/ 4 h 65"/>
                    <a:gd name="T48" fmla="*/ 25 w 63"/>
                    <a:gd name="T49" fmla="*/ 2 h 65"/>
                    <a:gd name="T50" fmla="*/ 31 w 63"/>
                    <a:gd name="T51" fmla="*/ 0 h 65"/>
                    <a:gd name="T52" fmla="*/ 37 w 63"/>
                    <a:gd name="T53" fmla="*/ 2 h 65"/>
                    <a:gd name="T54" fmla="*/ 43 w 63"/>
                    <a:gd name="T55" fmla="*/ 4 h 65"/>
                    <a:gd name="T56" fmla="*/ 49 w 63"/>
                    <a:gd name="T57" fmla="*/ 6 h 65"/>
                    <a:gd name="T58" fmla="*/ 53 w 63"/>
                    <a:gd name="T59" fmla="*/ 10 h 65"/>
                    <a:gd name="T60" fmla="*/ 57 w 63"/>
                    <a:gd name="T61" fmla="*/ 16 h 65"/>
                    <a:gd name="T62" fmla="*/ 61 w 63"/>
                    <a:gd name="T63" fmla="*/ 20 h 65"/>
                    <a:gd name="T64" fmla="*/ 63 w 63"/>
                    <a:gd name="T65" fmla="*/ 26 h 65"/>
                    <a:gd name="T66" fmla="*/ 63 w 63"/>
                    <a:gd name="T67" fmla="*/ 34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3"/>
                    <a:gd name="T103" fmla="*/ 0 h 65"/>
                    <a:gd name="T104" fmla="*/ 63 w 63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3" h="65">
                      <a:moveTo>
                        <a:pt x="63" y="34"/>
                      </a:moveTo>
                      <a:lnTo>
                        <a:pt x="63" y="34"/>
                      </a:lnTo>
                      <a:lnTo>
                        <a:pt x="63" y="40"/>
                      </a:lnTo>
                      <a:lnTo>
                        <a:pt x="61" y="46"/>
                      </a:lnTo>
                      <a:lnTo>
                        <a:pt x="57" y="51"/>
                      </a:lnTo>
                      <a:lnTo>
                        <a:pt x="53" y="55"/>
                      </a:lnTo>
                      <a:lnTo>
                        <a:pt x="49" y="59"/>
                      </a:lnTo>
                      <a:lnTo>
                        <a:pt x="43" y="63"/>
                      </a:lnTo>
                      <a:lnTo>
                        <a:pt x="37" y="65"/>
                      </a:lnTo>
                      <a:lnTo>
                        <a:pt x="31" y="65"/>
                      </a:lnTo>
                      <a:lnTo>
                        <a:pt x="25" y="65"/>
                      </a:lnTo>
                      <a:lnTo>
                        <a:pt x="19" y="63"/>
                      </a:lnTo>
                      <a:lnTo>
                        <a:pt x="13" y="59"/>
                      </a:lnTo>
                      <a:lnTo>
                        <a:pt x="7" y="55"/>
                      </a:lnTo>
                      <a:lnTo>
                        <a:pt x="4" y="51"/>
                      </a:lnTo>
                      <a:lnTo>
                        <a:pt x="2" y="46"/>
                      </a:lnTo>
                      <a:lnTo>
                        <a:pt x="0" y="40"/>
                      </a:lnTo>
                      <a:lnTo>
                        <a:pt x="0" y="34"/>
                      </a:lnTo>
                      <a:lnTo>
                        <a:pt x="0" y="26"/>
                      </a:lnTo>
                      <a:lnTo>
                        <a:pt x="2" y="20"/>
                      </a:lnTo>
                      <a:lnTo>
                        <a:pt x="4" y="16"/>
                      </a:lnTo>
                      <a:lnTo>
                        <a:pt x="7" y="10"/>
                      </a:lnTo>
                      <a:lnTo>
                        <a:pt x="13" y="6"/>
                      </a:lnTo>
                      <a:lnTo>
                        <a:pt x="19" y="4"/>
                      </a:lnTo>
                      <a:lnTo>
                        <a:pt x="25" y="2"/>
                      </a:lnTo>
                      <a:lnTo>
                        <a:pt x="31" y="0"/>
                      </a:lnTo>
                      <a:lnTo>
                        <a:pt x="37" y="2"/>
                      </a:lnTo>
                      <a:lnTo>
                        <a:pt x="43" y="4"/>
                      </a:lnTo>
                      <a:lnTo>
                        <a:pt x="49" y="6"/>
                      </a:lnTo>
                      <a:lnTo>
                        <a:pt x="53" y="10"/>
                      </a:lnTo>
                      <a:lnTo>
                        <a:pt x="57" y="16"/>
                      </a:lnTo>
                      <a:lnTo>
                        <a:pt x="61" y="20"/>
                      </a:lnTo>
                      <a:lnTo>
                        <a:pt x="63" y="26"/>
                      </a:lnTo>
                      <a:lnTo>
                        <a:pt x="63" y="34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53" name="Freeform 226"/>
                <p:cNvSpPr>
                  <a:spLocks/>
                </p:cNvSpPr>
                <p:nvPr/>
              </p:nvSpPr>
              <p:spPr bwMode="auto">
                <a:xfrm>
                  <a:off x="3368" y="1620"/>
                  <a:ext cx="65" cy="65"/>
                </a:xfrm>
                <a:custGeom>
                  <a:avLst/>
                  <a:gdLst>
                    <a:gd name="T0" fmla="*/ 34 w 65"/>
                    <a:gd name="T1" fmla="*/ 0 h 65"/>
                    <a:gd name="T2" fmla="*/ 40 w 65"/>
                    <a:gd name="T3" fmla="*/ 0 h 65"/>
                    <a:gd name="T4" fmla="*/ 46 w 65"/>
                    <a:gd name="T5" fmla="*/ 2 h 65"/>
                    <a:gd name="T6" fmla="*/ 51 w 65"/>
                    <a:gd name="T7" fmla="*/ 6 h 65"/>
                    <a:gd name="T8" fmla="*/ 55 w 65"/>
                    <a:gd name="T9" fmla="*/ 10 h 65"/>
                    <a:gd name="T10" fmla="*/ 59 w 65"/>
                    <a:gd name="T11" fmla="*/ 14 h 65"/>
                    <a:gd name="T12" fmla="*/ 63 w 65"/>
                    <a:gd name="T13" fmla="*/ 20 h 65"/>
                    <a:gd name="T14" fmla="*/ 65 w 65"/>
                    <a:gd name="T15" fmla="*/ 26 h 65"/>
                    <a:gd name="T16" fmla="*/ 65 w 65"/>
                    <a:gd name="T17" fmla="*/ 32 h 65"/>
                    <a:gd name="T18" fmla="*/ 65 w 65"/>
                    <a:gd name="T19" fmla="*/ 40 h 65"/>
                    <a:gd name="T20" fmla="*/ 63 w 65"/>
                    <a:gd name="T21" fmla="*/ 46 h 65"/>
                    <a:gd name="T22" fmla="*/ 59 w 65"/>
                    <a:gd name="T23" fmla="*/ 51 h 65"/>
                    <a:gd name="T24" fmla="*/ 55 w 65"/>
                    <a:gd name="T25" fmla="*/ 55 h 65"/>
                    <a:gd name="T26" fmla="*/ 51 w 65"/>
                    <a:gd name="T27" fmla="*/ 59 h 65"/>
                    <a:gd name="T28" fmla="*/ 46 w 65"/>
                    <a:gd name="T29" fmla="*/ 61 h 65"/>
                    <a:gd name="T30" fmla="*/ 40 w 65"/>
                    <a:gd name="T31" fmla="*/ 65 h 65"/>
                    <a:gd name="T32" fmla="*/ 34 w 65"/>
                    <a:gd name="T33" fmla="*/ 65 h 65"/>
                    <a:gd name="T34" fmla="*/ 26 w 65"/>
                    <a:gd name="T35" fmla="*/ 65 h 65"/>
                    <a:gd name="T36" fmla="*/ 20 w 65"/>
                    <a:gd name="T37" fmla="*/ 61 h 65"/>
                    <a:gd name="T38" fmla="*/ 14 w 65"/>
                    <a:gd name="T39" fmla="*/ 59 h 65"/>
                    <a:gd name="T40" fmla="*/ 10 w 65"/>
                    <a:gd name="T41" fmla="*/ 55 h 65"/>
                    <a:gd name="T42" fmla="*/ 6 w 65"/>
                    <a:gd name="T43" fmla="*/ 51 h 65"/>
                    <a:gd name="T44" fmla="*/ 4 w 65"/>
                    <a:gd name="T45" fmla="*/ 46 h 65"/>
                    <a:gd name="T46" fmla="*/ 2 w 65"/>
                    <a:gd name="T47" fmla="*/ 40 h 65"/>
                    <a:gd name="T48" fmla="*/ 0 w 65"/>
                    <a:gd name="T49" fmla="*/ 32 h 65"/>
                    <a:gd name="T50" fmla="*/ 2 w 65"/>
                    <a:gd name="T51" fmla="*/ 26 h 65"/>
                    <a:gd name="T52" fmla="*/ 4 w 65"/>
                    <a:gd name="T53" fmla="*/ 20 h 65"/>
                    <a:gd name="T54" fmla="*/ 6 w 65"/>
                    <a:gd name="T55" fmla="*/ 14 h 65"/>
                    <a:gd name="T56" fmla="*/ 10 w 65"/>
                    <a:gd name="T57" fmla="*/ 10 h 65"/>
                    <a:gd name="T58" fmla="*/ 14 w 65"/>
                    <a:gd name="T59" fmla="*/ 6 h 65"/>
                    <a:gd name="T60" fmla="*/ 20 w 65"/>
                    <a:gd name="T61" fmla="*/ 2 h 65"/>
                    <a:gd name="T62" fmla="*/ 26 w 65"/>
                    <a:gd name="T63" fmla="*/ 0 h 65"/>
                    <a:gd name="T64" fmla="*/ 34 w 65"/>
                    <a:gd name="T65" fmla="*/ 0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34" y="0"/>
                      </a:move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1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00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54" name="Freeform 227"/>
                <p:cNvSpPr>
                  <a:spLocks/>
                </p:cNvSpPr>
                <p:nvPr/>
              </p:nvSpPr>
              <p:spPr bwMode="auto">
                <a:xfrm>
                  <a:off x="3368" y="1620"/>
                  <a:ext cx="65" cy="65"/>
                </a:xfrm>
                <a:custGeom>
                  <a:avLst/>
                  <a:gdLst>
                    <a:gd name="T0" fmla="*/ 34 w 65"/>
                    <a:gd name="T1" fmla="*/ 0 h 65"/>
                    <a:gd name="T2" fmla="*/ 34 w 65"/>
                    <a:gd name="T3" fmla="*/ 0 h 65"/>
                    <a:gd name="T4" fmla="*/ 40 w 65"/>
                    <a:gd name="T5" fmla="*/ 0 h 65"/>
                    <a:gd name="T6" fmla="*/ 46 w 65"/>
                    <a:gd name="T7" fmla="*/ 2 h 65"/>
                    <a:gd name="T8" fmla="*/ 51 w 65"/>
                    <a:gd name="T9" fmla="*/ 6 h 65"/>
                    <a:gd name="T10" fmla="*/ 55 w 65"/>
                    <a:gd name="T11" fmla="*/ 10 h 65"/>
                    <a:gd name="T12" fmla="*/ 59 w 65"/>
                    <a:gd name="T13" fmla="*/ 14 h 65"/>
                    <a:gd name="T14" fmla="*/ 63 w 65"/>
                    <a:gd name="T15" fmla="*/ 20 h 65"/>
                    <a:gd name="T16" fmla="*/ 65 w 65"/>
                    <a:gd name="T17" fmla="*/ 26 h 65"/>
                    <a:gd name="T18" fmla="*/ 65 w 65"/>
                    <a:gd name="T19" fmla="*/ 32 h 65"/>
                    <a:gd name="T20" fmla="*/ 65 w 65"/>
                    <a:gd name="T21" fmla="*/ 40 h 65"/>
                    <a:gd name="T22" fmla="*/ 63 w 65"/>
                    <a:gd name="T23" fmla="*/ 46 h 65"/>
                    <a:gd name="T24" fmla="*/ 59 w 65"/>
                    <a:gd name="T25" fmla="*/ 51 h 65"/>
                    <a:gd name="T26" fmla="*/ 55 w 65"/>
                    <a:gd name="T27" fmla="*/ 55 h 65"/>
                    <a:gd name="T28" fmla="*/ 51 w 65"/>
                    <a:gd name="T29" fmla="*/ 59 h 65"/>
                    <a:gd name="T30" fmla="*/ 46 w 65"/>
                    <a:gd name="T31" fmla="*/ 61 h 65"/>
                    <a:gd name="T32" fmla="*/ 40 w 65"/>
                    <a:gd name="T33" fmla="*/ 65 h 65"/>
                    <a:gd name="T34" fmla="*/ 34 w 65"/>
                    <a:gd name="T35" fmla="*/ 65 h 65"/>
                    <a:gd name="T36" fmla="*/ 26 w 65"/>
                    <a:gd name="T37" fmla="*/ 65 h 65"/>
                    <a:gd name="T38" fmla="*/ 20 w 65"/>
                    <a:gd name="T39" fmla="*/ 61 h 65"/>
                    <a:gd name="T40" fmla="*/ 14 w 65"/>
                    <a:gd name="T41" fmla="*/ 59 h 65"/>
                    <a:gd name="T42" fmla="*/ 10 w 65"/>
                    <a:gd name="T43" fmla="*/ 55 h 65"/>
                    <a:gd name="T44" fmla="*/ 6 w 65"/>
                    <a:gd name="T45" fmla="*/ 51 h 65"/>
                    <a:gd name="T46" fmla="*/ 4 w 65"/>
                    <a:gd name="T47" fmla="*/ 46 h 65"/>
                    <a:gd name="T48" fmla="*/ 2 w 65"/>
                    <a:gd name="T49" fmla="*/ 40 h 65"/>
                    <a:gd name="T50" fmla="*/ 0 w 65"/>
                    <a:gd name="T51" fmla="*/ 32 h 65"/>
                    <a:gd name="T52" fmla="*/ 2 w 65"/>
                    <a:gd name="T53" fmla="*/ 26 h 65"/>
                    <a:gd name="T54" fmla="*/ 4 w 65"/>
                    <a:gd name="T55" fmla="*/ 20 h 65"/>
                    <a:gd name="T56" fmla="*/ 6 w 65"/>
                    <a:gd name="T57" fmla="*/ 14 h 65"/>
                    <a:gd name="T58" fmla="*/ 10 w 65"/>
                    <a:gd name="T59" fmla="*/ 10 h 65"/>
                    <a:gd name="T60" fmla="*/ 14 w 65"/>
                    <a:gd name="T61" fmla="*/ 6 h 65"/>
                    <a:gd name="T62" fmla="*/ 20 w 65"/>
                    <a:gd name="T63" fmla="*/ 2 h 65"/>
                    <a:gd name="T64" fmla="*/ 26 w 65"/>
                    <a:gd name="T65" fmla="*/ 0 h 65"/>
                    <a:gd name="T66" fmla="*/ 34 w 65"/>
                    <a:gd name="T67" fmla="*/ 0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34" y="0"/>
                      </a:moveTo>
                      <a:lnTo>
                        <a:pt x="34" y="0"/>
                      </a:lnTo>
                      <a:lnTo>
                        <a:pt x="40" y="0"/>
                      </a:lnTo>
                      <a:lnTo>
                        <a:pt x="46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6"/>
                      </a:lnTo>
                      <a:lnTo>
                        <a:pt x="65" y="32"/>
                      </a:lnTo>
                      <a:lnTo>
                        <a:pt x="65" y="40"/>
                      </a:lnTo>
                      <a:lnTo>
                        <a:pt x="63" y="46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1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6"/>
                      </a:lnTo>
                      <a:lnTo>
                        <a:pt x="2" y="40"/>
                      </a:lnTo>
                      <a:lnTo>
                        <a:pt x="0" y="32"/>
                      </a:lnTo>
                      <a:lnTo>
                        <a:pt x="2" y="26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55" name="Freeform 228"/>
                <p:cNvSpPr>
                  <a:spLocks/>
                </p:cNvSpPr>
                <p:nvPr/>
              </p:nvSpPr>
              <p:spPr bwMode="auto">
                <a:xfrm>
                  <a:off x="3321" y="1648"/>
                  <a:ext cx="65" cy="63"/>
                </a:xfrm>
                <a:custGeom>
                  <a:avLst/>
                  <a:gdLst>
                    <a:gd name="T0" fmla="*/ 65 w 65"/>
                    <a:gd name="T1" fmla="*/ 31 h 63"/>
                    <a:gd name="T2" fmla="*/ 65 w 65"/>
                    <a:gd name="T3" fmla="*/ 37 h 63"/>
                    <a:gd name="T4" fmla="*/ 63 w 65"/>
                    <a:gd name="T5" fmla="*/ 43 h 63"/>
                    <a:gd name="T6" fmla="*/ 59 w 65"/>
                    <a:gd name="T7" fmla="*/ 49 h 63"/>
                    <a:gd name="T8" fmla="*/ 55 w 65"/>
                    <a:gd name="T9" fmla="*/ 55 h 63"/>
                    <a:gd name="T10" fmla="*/ 51 w 65"/>
                    <a:gd name="T11" fmla="*/ 59 h 63"/>
                    <a:gd name="T12" fmla="*/ 45 w 65"/>
                    <a:gd name="T13" fmla="*/ 61 h 63"/>
                    <a:gd name="T14" fmla="*/ 39 w 65"/>
                    <a:gd name="T15" fmla="*/ 63 h 63"/>
                    <a:gd name="T16" fmla="*/ 33 w 65"/>
                    <a:gd name="T17" fmla="*/ 63 h 63"/>
                    <a:gd name="T18" fmla="*/ 26 w 65"/>
                    <a:gd name="T19" fmla="*/ 63 h 63"/>
                    <a:gd name="T20" fmla="*/ 20 w 65"/>
                    <a:gd name="T21" fmla="*/ 61 h 63"/>
                    <a:gd name="T22" fmla="*/ 14 w 65"/>
                    <a:gd name="T23" fmla="*/ 59 h 63"/>
                    <a:gd name="T24" fmla="*/ 10 w 65"/>
                    <a:gd name="T25" fmla="*/ 55 h 63"/>
                    <a:gd name="T26" fmla="*/ 6 w 65"/>
                    <a:gd name="T27" fmla="*/ 49 h 63"/>
                    <a:gd name="T28" fmla="*/ 2 w 65"/>
                    <a:gd name="T29" fmla="*/ 43 h 63"/>
                    <a:gd name="T30" fmla="*/ 2 w 65"/>
                    <a:gd name="T31" fmla="*/ 37 h 63"/>
                    <a:gd name="T32" fmla="*/ 0 w 65"/>
                    <a:gd name="T33" fmla="*/ 31 h 63"/>
                    <a:gd name="T34" fmla="*/ 2 w 65"/>
                    <a:gd name="T35" fmla="*/ 25 h 63"/>
                    <a:gd name="T36" fmla="*/ 2 w 65"/>
                    <a:gd name="T37" fmla="*/ 20 h 63"/>
                    <a:gd name="T38" fmla="*/ 6 w 65"/>
                    <a:gd name="T39" fmla="*/ 14 h 63"/>
                    <a:gd name="T40" fmla="*/ 10 w 65"/>
                    <a:gd name="T41" fmla="*/ 10 h 63"/>
                    <a:gd name="T42" fmla="*/ 14 w 65"/>
                    <a:gd name="T43" fmla="*/ 6 h 63"/>
                    <a:gd name="T44" fmla="*/ 20 w 65"/>
                    <a:gd name="T45" fmla="*/ 2 h 63"/>
                    <a:gd name="T46" fmla="*/ 26 w 65"/>
                    <a:gd name="T47" fmla="*/ 0 h 63"/>
                    <a:gd name="T48" fmla="*/ 33 w 65"/>
                    <a:gd name="T49" fmla="*/ 0 h 63"/>
                    <a:gd name="T50" fmla="*/ 39 w 65"/>
                    <a:gd name="T51" fmla="*/ 0 h 63"/>
                    <a:gd name="T52" fmla="*/ 45 w 65"/>
                    <a:gd name="T53" fmla="*/ 2 h 63"/>
                    <a:gd name="T54" fmla="*/ 51 w 65"/>
                    <a:gd name="T55" fmla="*/ 6 h 63"/>
                    <a:gd name="T56" fmla="*/ 55 w 65"/>
                    <a:gd name="T57" fmla="*/ 10 h 63"/>
                    <a:gd name="T58" fmla="*/ 59 w 65"/>
                    <a:gd name="T59" fmla="*/ 14 h 63"/>
                    <a:gd name="T60" fmla="*/ 63 w 65"/>
                    <a:gd name="T61" fmla="*/ 20 h 63"/>
                    <a:gd name="T62" fmla="*/ 65 w 65"/>
                    <a:gd name="T63" fmla="*/ 25 h 63"/>
                    <a:gd name="T64" fmla="*/ 65 w 65"/>
                    <a:gd name="T65" fmla="*/ 31 h 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3"/>
                    <a:gd name="T101" fmla="*/ 65 w 65"/>
                    <a:gd name="T102" fmla="*/ 63 h 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3">
                      <a:moveTo>
                        <a:pt x="65" y="31"/>
                      </a:move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20156" name="Freeform 229"/>
                <p:cNvSpPr>
                  <a:spLocks/>
                </p:cNvSpPr>
                <p:nvPr/>
              </p:nvSpPr>
              <p:spPr bwMode="auto">
                <a:xfrm>
                  <a:off x="3321" y="1648"/>
                  <a:ext cx="65" cy="63"/>
                </a:xfrm>
                <a:custGeom>
                  <a:avLst/>
                  <a:gdLst>
                    <a:gd name="T0" fmla="*/ 65 w 65"/>
                    <a:gd name="T1" fmla="*/ 31 h 63"/>
                    <a:gd name="T2" fmla="*/ 65 w 65"/>
                    <a:gd name="T3" fmla="*/ 31 h 63"/>
                    <a:gd name="T4" fmla="*/ 65 w 65"/>
                    <a:gd name="T5" fmla="*/ 37 h 63"/>
                    <a:gd name="T6" fmla="*/ 63 w 65"/>
                    <a:gd name="T7" fmla="*/ 43 h 63"/>
                    <a:gd name="T8" fmla="*/ 59 w 65"/>
                    <a:gd name="T9" fmla="*/ 49 h 63"/>
                    <a:gd name="T10" fmla="*/ 55 w 65"/>
                    <a:gd name="T11" fmla="*/ 55 h 63"/>
                    <a:gd name="T12" fmla="*/ 51 w 65"/>
                    <a:gd name="T13" fmla="*/ 59 h 63"/>
                    <a:gd name="T14" fmla="*/ 45 w 65"/>
                    <a:gd name="T15" fmla="*/ 61 h 63"/>
                    <a:gd name="T16" fmla="*/ 39 w 65"/>
                    <a:gd name="T17" fmla="*/ 63 h 63"/>
                    <a:gd name="T18" fmla="*/ 33 w 65"/>
                    <a:gd name="T19" fmla="*/ 63 h 63"/>
                    <a:gd name="T20" fmla="*/ 26 w 65"/>
                    <a:gd name="T21" fmla="*/ 63 h 63"/>
                    <a:gd name="T22" fmla="*/ 20 w 65"/>
                    <a:gd name="T23" fmla="*/ 61 h 63"/>
                    <a:gd name="T24" fmla="*/ 14 w 65"/>
                    <a:gd name="T25" fmla="*/ 59 h 63"/>
                    <a:gd name="T26" fmla="*/ 10 w 65"/>
                    <a:gd name="T27" fmla="*/ 55 h 63"/>
                    <a:gd name="T28" fmla="*/ 6 w 65"/>
                    <a:gd name="T29" fmla="*/ 49 h 63"/>
                    <a:gd name="T30" fmla="*/ 2 w 65"/>
                    <a:gd name="T31" fmla="*/ 43 h 63"/>
                    <a:gd name="T32" fmla="*/ 2 w 65"/>
                    <a:gd name="T33" fmla="*/ 37 h 63"/>
                    <a:gd name="T34" fmla="*/ 0 w 65"/>
                    <a:gd name="T35" fmla="*/ 31 h 63"/>
                    <a:gd name="T36" fmla="*/ 2 w 65"/>
                    <a:gd name="T37" fmla="*/ 25 h 63"/>
                    <a:gd name="T38" fmla="*/ 2 w 65"/>
                    <a:gd name="T39" fmla="*/ 20 h 63"/>
                    <a:gd name="T40" fmla="*/ 6 w 65"/>
                    <a:gd name="T41" fmla="*/ 14 h 63"/>
                    <a:gd name="T42" fmla="*/ 10 w 65"/>
                    <a:gd name="T43" fmla="*/ 10 h 63"/>
                    <a:gd name="T44" fmla="*/ 14 w 65"/>
                    <a:gd name="T45" fmla="*/ 6 h 63"/>
                    <a:gd name="T46" fmla="*/ 20 w 65"/>
                    <a:gd name="T47" fmla="*/ 2 h 63"/>
                    <a:gd name="T48" fmla="*/ 26 w 65"/>
                    <a:gd name="T49" fmla="*/ 0 h 63"/>
                    <a:gd name="T50" fmla="*/ 33 w 65"/>
                    <a:gd name="T51" fmla="*/ 0 h 63"/>
                    <a:gd name="T52" fmla="*/ 39 w 65"/>
                    <a:gd name="T53" fmla="*/ 0 h 63"/>
                    <a:gd name="T54" fmla="*/ 45 w 65"/>
                    <a:gd name="T55" fmla="*/ 2 h 63"/>
                    <a:gd name="T56" fmla="*/ 51 w 65"/>
                    <a:gd name="T57" fmla="*/ 6 h 63"/>
                    <a:gd name="T58" fmla="*/ 55 w 65"/>
                    <a:gd name="T59" fmla="*/ 10 h 63"/>
                    <a:gd name="T60" fmla="*/ 59 w 65"/>
                    <a:gd name="T61" fmla="*/ 14 h 63"/>
                    <a:gd name="T62" fmla="*/ 63 w 65"/>
                    <a:gd name="T63" fmla="*/ 20 h 63"/>
                    <a:gd name="T64" fmla="*/ 65 w 65"/>
                    <a:gd name="T65" fmla="*/ 25 h 63"/>
                    <a:gd name="T66" fmla="*/ 65 w 65"/>
                    <a:gd name="T67" fmla="*/ 31 h 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3"/>
                    <a:gd name="T104" fmla="*/ 65 w 65"/>
                    <a:gd name="T105" fmla="*/ 63 h 63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3">
                      <a:moveTo>
                        <a:pt x="65" y="31"/>
                      </a:moveTo>
                      <a:lnTo>
                        <a:pt x="65" y="31"/>
                      </a:lnTo>
                      <a:lnTo>
                        <a:pt x="65" y="37"/>
                      </a:lnTo>
                      <a:lnTo>
                        <a:pt x="63" y="43"/>
                      </a:lnTo>
                      <a:lnTo>
                        <a:pt x="59" y="49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5" y="61"/>
                      </a:lnTo>
                      <a:lnTo>
                        <a:pt x="39" y="63"/>
                      </a:lnTo>
                      <a:lnTo>
                        <a:pt x="33" y="63"/>
                      </a:lnTo>
                      <a:lnTo>
                        <a:pt x="26" y="63"/>
                      </a:lnTo>
                      <a:lnTo>
                        <a:pt x="20" y="61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49"/>
                      </a:lnTo>
                      <a:lnTo>
                        <a:pt x="2" y="43"/>
                      </a:lnTo>
                      <a:lnTo>
                        <a:pt x="2" y="37"/>
                      </a:lnTo>
                      <a:lnTo>
                        <a:pt x="0" y="31"/>
                      </a:lnTo>
                      <a:lnTo>
                        <a:pt x="2" y="25"/>
                      </a:lnTo>
                      <a:lnTo>
                        <a:pt x="2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2"/>
                      </a:lnTo>
                      <a:lnTo>
                        <a:pt x="26" y="0"/>
                      </a:lnTo>
                      <a:lnTo>
                        <a:pt x="33" y="0"/>
                      </a:lnTo>
                      <a:lnTo>
                        <a:pt x="39" y="0"/>
                      </a:lnTo>
                      <a:lnTo>
                        <a:pt x="45" y="2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1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  <p:grpSp>
            <p:nvGrpSpPr>
              <p:cNvPr id="16399" name="Group 230"/>
              <p:cNvGrpSpPr>
                <a:grpSpLocks/>
              </p:cNvGrpSpPr>
              <p:nvPr/>
            </p:nvGrpSpPr>
            <p:grpSpPr bwMode="auto">
              <a:xfrm>
                <a:off x="5529846" y="1527186"/>
                <a:ext cx="3308350" cy="1262063"/>
                <a:chOff x="3646" y="628"/>
                <a:chExt cx="2258" cy="795"/>
              </a:xfrm>
            </p:grpSpPr>
            <p:sp>
              <p:nvSpPr>
                <p:cNvPr id="19708" name="Freeform 231"/>
                <p:cNvSpPr>
                  <a:spLocks/>
                </p:cNvSpPr>
                <p:nvPr/>
              </p:nvSpPr>
              <p:spPr bwMode="auto">
                <a:xfrm>
                  <a:off x="3646" y="1185"/>
                  <a:ext cx="301" cy="238"/>
                </a:xfrm>
                <a:custGeom>
                  <a:avLst/>
                  <a:gdLst>
                    <a:gd name="T0" fmla="*/ 295 w 301"/>
                    <a:gd name="T1" fmla="*/ 8 h 238"/>
                    <a:gd name="T2" fmla="*/ 287 w 301"/>
                    <a:gd name="T3" fmla="*/ 0 h 238"/>
                    <a:gd name="T4" fmla="*/ 0 w 301"/>
                    <a:gd name="T5" fmla="*/ 221 h 238"/>
                    <a:gd name="T6" fmla="*/ 12 w 301"/>
                    <a:gd name="T7" fmla="*/ 238 h 238"/>
                    <a:gd name="T8" fmla="*/ 301 w 301"/>
                    <a:gd name="T9" fmla="*/ 16 h 238"/>
                    <a:gd name="T10" fmla="*/ 295 w 301"/>
                    <a:gd name="T11" fmla="*/ 8 h 2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1"/>
                    <a:gd name="T19" fmla="*/ 0 h 238"/>
                    <a:gd name="T20" fmla="*/ 301 w 301"/>
                    <a:gd name="T21" fmla="*/ 238 h 23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1" h="238">
                      <a:moveTo>
                        <a:pt x="295" y="8"/>
                      </a:moveTo>
                      <a:lnTo>
                        <a:pt x="287" y="0"/>
                      </a:lnTo>
                      <a:lnTo>
                        <a:pt x="0" y="221"/>
                      </a:lnTo>
                      <a:lnTo>
                        <a:pt x="12" y="238"/>
                      </a:lnTo>
                      <a:lnTo>
                        <a:pt x="301" y="16"/>
                      </a:lnTo>
                      <a:lnTo>
                        <a:pt x="295" y="8"/>
                      </a:lnTo>
                      <a:close/>
                    </a:path>
                  </a:pathLst>
                </a:custGeom>
                <a:solidFill>
                  <a:srgbClr val="9900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grpSp>
              <p:nvGrpSpPr>
                <p:cNvPr id="19709" name="Group 232"/>
                <p:cNvGrpSpPr>
                  <a:grpSpLocks/>
                </p:cNvGrpSpPr>
                <p:nvPr/>
              </p:nvGrpSpPr>
              <p:grpSpPr bwMode="auto">
                <a:xfrm>
                  <a:off x="3839" y="628"/>
                  <a:ext cx="2065" cy="692"/>
                  <a:chOff x="3839" y="628"/>
                  <a:chExt cx="2065" cy="692"/>
                </a:xfrm>
              </p:grpSpPr>
              <p:grpSp>
                <p:nvGrpSpPr>
                  <p:cNvPr id="19710" name="Group 233"/>
                  <p:cNvGrpSpPr>
                    <a:grpSpLocks/>
                  </p:cNvGrpSpPr>
                  <p:nvPr/>
                </p:nvGrpSpPr>
                <p:grpSpPr bwMode="auto">
                  <a:xfrm>
                    <a:off x="4406" y="628"/>
                    <a:ext cx="1498" cy="692"/>
                    <a:chOff x="4406" y="628"/>
                    <a:chExt cx="1498" cy="692"/>
                  </a:xfrm>
                </p:grpSpPr>
                <p:sp>
                  <p:nvSpPr>
                    <p:cNvPr id="19713" name="Freeform 234"/>
                    <p:cNvSpPr>
                      <a:spLocks/>
                    </p:cNvSpPr>
                    <p:nvPr/>
                  </p:nvSpPr>
                  <p:spPr bwMode="auto">
                    <a:xfrm>
                      <a:off x="5164" y="630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24 h 63"/>
                        <a:gd name="T4" fmla="*/ 2 w 63"/>
                        <a:gd name="T5" fmla="*/ 20 h 63"/>
                        <a:gd name="T6" fmla="*/ 4 w 63"/>
                        <a:gd name="T7" fmla="*/ 14 h 63"/>
                        <a:gd name="T8" fmla="*/ 8 w 63"/>
                        <a:gd name="T9" fmla="*/ 8 h 63"/>
                        <a:gd name="T10" fmla="*/ 14 w 63"/>
                        <a:gd name="T11" fmla="*/ 4 h 63"/>
                        <a:gd name="T12" fmla="*/ 20 w 63"/>
                        <a:gd name="T13" fmla="*/ 2 h 63"/>
                        <a:gd name="T14" fmla="*/ 26 w 63"/>
                        <a:gd name="T15" fmla="*/ 0 h 63"/>
                        <a:gd name="T16" fmla="*/ 31 w 63"/>
                        <a:gd name="T17" fmla="*/ 0 h 63"/>
                        <a:gd name="T18" fmla="*/ 37 w 63"/>
                        <a:gd name="T19" fmla="*/ 0 h 63"/>
                        <a:gd name="T20" fmla="*/ 43 w 63"/>
                        <a:gd name="T21" fmla="*/ 2 h 63"/>
                        <a:gd name="T22" fmla="*/ 49 w 63"/>
                        <a:gd name="T23" fmla="*/ 4 h 63"/>
                        <a:gd name="T24" fmla="*/ 53 w 63"/>
                        <a:gd name="T25" fmla="*/ 8 h 63"/>
                        <a:gd name="T26" fmla="*/ 57 w 63"/>
                        <a:gd name="T27" fmla="*/ 14 h 63"/>
                        <a:gd name="T28" fmla="*/ 61 w 63"/>
                        <a:gd name="T29" fmla="*/ 20 h 63"/>
                        <a:gd name="T30" fmla="*/ 63 w 63"/>
                        <a:gd name="T31" fmla="*/ 24 h 63"/>
                        <a:gd name="T32" fmla="*/ 63 w 63"/>
                        <a:gd name="T33" fmla="*/ 31 h 63"/>
                        <a:gd name="T34" fmla="*/ 63 w 63"/>
                        <a:gd name="T35" fmla="*/ 37 h 63"/>
                        <a:gd name="T36" fmla="*/ 61 w 63"/>
                        <a:gd name="T37" fmla="*/ 43 h 63"/>
                        <a:gd name="T38" fmla="*/ 57 w 63"/>
                        <a:gd name="T39" fmla="*/ 49 h 63"/>
                        <a:gd name="T40" fmla="*/ 53 w 63"/>
                        <a:gd name="T41" fmla="*/ 53 h 63"/>
                        <a:gd name="T42" fmla="*/ 49 w 63"/>
                        <a:gd name="T43" fmla="*/ 57 h 63"/>
                        <a:gd name="T44" fmla="*/ 43 w 63"/>
                        <a:gd name="T45" fmla="*/ 61 h 63"/>
                        <a:gd name="T46" fmla="*/ 37 w 63"/>
                        <a:gd name="T47" fmla="*/ 63 h 63"/>
                        <a:gd name="T48" fmla="*/ 31 w 63"/>
                        <a:gd name="T49" fmla="*/ 63 h 63"/>
                        <a:gd name="T50" fmla="*/ 26 w 63"/>
                        <a:gd name="T51" fmla="*/ 63 h 63"/>
                        <a:gd name="T52" fmla="*/ 20 w 63"/>
                        <a:gd name="T53" fmla="*/ 61 h 63"/>
                        <a:gd name="T54" fmla="*/ 14 w 63"/>
                        <a:gd name="T55" fmla="*/ 57 h 63"/>
                        <a:gd name="T56" fmla="*/ 8 w 63"/>
                        <a:gd name="T57" fmla="*/ 53 h 63"/>
                        <a:gd name="T58" fmla="*/ 4 w 63"/>
                        <a:gd name="T59" fmla="*/ 49 h 63"/>
                        <a:gd name="T60" fmla="*/ 2 w 63"/>
                        <a:gd name="T61" fmla="*/ 43 h 63"/>
                        <a:gd name="T62" fmla="*/ 0 w 63"/>
                        <a:gd name="T63" fmla="*/ 37 h 63"/>
                        <a:gd name="T64" fmla="*/ 0 w 63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24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3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4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3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8" y="53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14" name="Freeform 235"/>
                    <p:cNvSpPr>
                      <a:spLocks/>
                    </p:cNvSpPr>
                    <p:nvPr/>
                  </p:nvSpPr>
                  <p:spPr bwMode="auto">
                    <a:xfrm>
                      <a:off x="5164" y="630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31 h 63"/>
                        <a:gd name="T4" fmla="*/ 0 w 63"/>
                        <a:gd name="T5" fmla="*/ 24 h 63"/>
                        <a:gd name="T6" fmla="*/ 2 w 63"/>
                        <a:gd name="T7" fmla="*/ 20 h 63"/>
                        <a:gd name="T8" fmla="*/ 4 w 63"/>
                        <a:gd name="T9" fmla="*/ 14 h 63"/>
                        <a:gd name="T10" fmla="*/ 8 w 63"/>
                        <a:gd name="T11" fmla="*/ 8 h 63"/>
                        <a:gd name="T12" fmla="*/ 14 w 63"/>
                        <a:gd name="T13" fmla="*/ 4 h 63"/>
                        <a:gd name="T14" fmla="*/ 20 w 63"/>
                        <a:gd name="T15" fmla="*/ 2 h 63"/>
                        <a:gd name="T16" fmla="*/ 26 w 63"/>
                        <a:gd name="T17" fmla="*/ 0 h 63"/>
                        <a:gd name="T18" fmla="*/ 31 w 63"/>
                        <a:gd name="T19" fmla="*/ 0 h 63"/>
                        <a:gd name="T20" fmla="*/ 37 w 63"/>
                        <a:gd name="T21" fmla="*/ 0 h 63"/>
                        <a:gd name="T22" fmla="*/ 43 w 63"/>
                        <a:gd name="T23" fmla="*/ 2 h 63"/>
                        <a:gd name="T24" fmla="*/ 49 w 63"/>
                        <a:gd name="T25" fmla="*/ 4 h 63"/>
                        <a:gd name="T26" fmla="*/ 53 w 63"/>
                        <a:gd name="T27" fmla="*/ 8 h 63"/>
                        <a:gd name="T28" fmla="*/ 57 w 63"/>
                        <a:gd name="T29" fmla="*/ 14 h 63"/>
                        <a:gd name="T30" fmla="*/ 61 w 63"/>
                        <a:gd name="T31" fmla="*/ 20 h 63"/>
                        <a:gd name="T32" fmla="*/ 63 w 63"/>
                        <a:gd name="T33" fmla="*/ 24 h 63"/>
                        <a:gd name="T34" fmla="*/ 63 w 63"/>
                        <a:gd name="T35" fmla="*/ 31 h 63"/>
                        <a:gd name="T36" fmla="*/ 63 w 63"/>
                        <a:gd name="T37" fmla="*/ 37 h 63"/>
                        <a:gd name="T38" fmla="*/ 61 w 63"/>
                        <a:gd name="T39" fmla="*/ 43 h 63"/>
                        <a:gd name="T40" fmla="*/ 57 w 63"/>
                        <a:gd name="T41" fmla="*/ 49 h 63"/>
                        <a:gd name="T42" fmla="*/ 53 w 63"/>
                        <a:gd name="T43" fmla="*/ 53 h 63"/>
                        <a:gd name="T44" fmla="*/ 49 w 63"/>
                        <a:gd name="T45" fmla="*/ 57 h 63"/>
                        <a:gd name="T46" fmla="*/ 43 w 63"/>
                        <a:gd name="T47" fmla="*/ 61 h 63"/>
                        <a:gd name="T48" fmla="*/ 37 w 63"/>
                        <a:gd name="T49" fmla="*/ 63 h 63"/>
                        <a:gd name="T50" fmla="*/ 31 w 63"/>
                        <a:gd name="T51" fmla="*/ 63 h 63"/>
                        <a:gd name="T52" fmla="*/ 26 w 63"/>
                        <a:gd name="T53" fmla="*/ 63 h 63"/>
                        <a:gd name="T54" fmla="*/ 20 w 63"/>
                        <a:gd name="T55" fmla="*/ 61 h 63"/>
                        <a:gd name="T56" fmla="*/ 14 w 63"/>
                        <a:gd name="T57" fmla="*/ 57 h 63"/>
                        <a:gd name="T58" fmla="*/ 8 w 63"/>
                        <a:gd name="T59" fmla="*/ 53 h 63"/>
                        <a:gd name="T60" fmla="*/ 4 w 63"/>
                        <a:gd name="T61" fmla="*/ 49 h 63"/>
                        <a:gd name="T62" fmla="*/ 2 w 63"/>
                        <a:gd name="T63" fmla="*/ 43 h 63"/>
                        <a:gd name="T64" fmla="*/ 0 w 63"/>
                        <a:gd name="T65" fmla="*/ 37 h 63"/>
                        <a:gd name="T66" fmla="*/ 0 w 63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4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3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4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3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8" y="53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15" name="Freeform 236"/>
                    <p:cNvSpPr>
                      <a:spLocks/>
                    </p:cNvSpPr>
                    <p:nvPr/>
                  </p:nvSpPr>
                  <p:spPr bwMode="auto">
                    <a:xfrm>
                      <a:off x="5382" y="774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1 h 65"/>
                        <a:gd name="T2" fmla="*/ 0 w 63"/>
                        <a:gd name="T3" fmla="*/ 25 h 65"/>
                        <a:gd name="T4" fmla="*/ 2 w 63"/>
                        <a:gd name="T5" fmla="*/ 19 h 65"/>
                        <a:gd name="T6" fmla="*/ 6 w 63"/>
                        <a:gd name="T7" fmla="*/ 13 h 65"/>
                        <a:gd name="T8" fmla="*/ 8 w 63"/>
                        <a:gd name="T9" fmla="*/ 9 h 65"/>
                        <a:gd name="T10" fmla="*/ 14 w 63"/>
                        <a:gd name="T11" fmla="*/ 6 h 65"/>
                        <a:gd name="T12" fmla="*/ 20 w 63"/>
                        <a:gd name="T13" fmla="*/ 2 h 65"/>
                        <a:gd name="T14" fmla="*/ 26 w 63"/>
                        <a:gd name="T15" fmla="*/ 0 h 65"/>
                        <a:gd name="T16" fmla="*/ 32 w 63"/>
                        <a:gd name="T17" fmla="*/ 0 h 65"/>
                        <a:gd name="T18" fmla="*/ 38 w 63"/>
                        <a:gd name="T19" fmla="*/ 0 h 65"/>
                        <a:gd name="T20" fmla="*/ 44 w 63"/>
                        <a:gd name="T21" fmla="*/ 2 h 65"/>
                        <a:gd name="T22" fmla="*/ 50 w 63"/>
                        <a:gd name="T23" fmla="*/ 6 h 65"/>
                        <a:gd name="T24" fmla="*/ 56 w 63"/>
                        <a:gd name="T25" fmla="*/ 9 h 65"/>
                        <a:gd name="T26" fmla="*/ 58 w 63"/>
                        <a:gd name="T27" fmla="*/ 13 h 65"/>
                        <a:gd name="T28" fmla="*/ 62 w 63"/>
                        <a:gd name="T29" fmla="*/ 19 h 65"/>
                        <a:gd name="T30" fmla="*/ 63 w 63"/>
                        <a:gd name="T31" fmla="*/ 25 h 65"/>
                        <a:gd name="T32" fmla="*/ 63 w 63"/>
                        <a:gd name="T33" fmla="*/ 31 h 65"/>
                        <a:gd name="T34" fmla="*/ 63 w 63"/>
                        <a:gd name="T35" fmla="*/ 39 h 65"/>
                        <a:gd name="T36" fmla="*/ 62 w 63"/>
                        <a:gd name="T37" fmla="*/ 45 h 65"/>
                        <a:gd name="T38" fmla="*/ 58 w 63"/>
                        <a:gd name="T39" fmla="*/ 49 h 65"/>
                        <a:gd name="T40" fmla="*/ 56 w 63"/>
                        <a:gd name="T41" fmla="*/ 55 h 65"/>
                        <a:gd name="T42" fmla="*/ 50 w 63"/>
                        <a:gd name="T43" fmla="*/ 59 h 65"/>
                        <a:gd name="T44" fmla="*/ 44 w 63"/>
                        <a:gd name="T45" fmla="*/ 63 h 65"/>
                        <a:gd name="T46" fmla="*/ 38 w 63"/>
                        <a:gd name="T47" fmla="*/ 63 h 65"/>
                        <a:gd name="T48" fmla="*/ 32 w 63"/>
                        <a:gd name="T49" fmla="*/ 65 h 65"/>
                        <a:gd name="T50" fmla="*/ 26 w 63"/>
                        <a:gd name="T51" fmla="*/ 63 h 65"/>
                        <a:gd name="T52" fmla="*/ 20 w 63"/>
                        <a:gd name="T53" fmla="*/ 63 h 65"/>
                        <a:gd name="T54" fmla="*/ 14 w 63"/>
                        <a:gd name="T55" fmla="*/ 59 h 65"/>
                        <a:gd name="T56" fmla="*/ 8 w 63"/>
                        <a:gd name="T57" fmla="*/ 55 h 65"/>
                        <a:gd name="T58" fmla="*/ 6 w 63"/>
                        <a:gd name="T59" fmla="*/ 49 h 65"/>
                        <a:gd name="T60" fmla="*/ 2 w 63"/>
                        <a:gd name="T61" fmla="*/ 45 h 65"/>
                        <a:gd name="T62" fmla="*/ 0 w 63"/>
                        <a:gd name="T63" fmla="*/ 39 h 65"/>
                        <a:gd name="T64" fmla="*/ 0 w 63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8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6" y="9"/>
                          </a:lnTo>
                          <a:lnTo>
                            <a:pt x="58" y="13"/>
                          </a:lnTo>
                          <a:lnTo>
                            <a:pt x="62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2" y="45"/>
                          </a:lnTo>
                          <a:lnTo>
                            <a:pt x="58" y="49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4" y="63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16" name="Freeform 237"/>
                    <p:cNvSpPr>
                      <a:spLocks/>
                    </p:cNvSpPr>
                    <p:nvPr/>
                  </p:nvSpPr>
                  <p:spPr bwMode="auto">
                    <a:xfrm>
                      <a:off x="5382" y="774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1 h 65"/>
                        <a:gd name="T2" fmla="*/ 0 w 63"/>
                        <a:gd name="T3" fmla="*/ 31 h 65"/>
                        <a:gd name="T4" fmla="*/ 0 w 63"/>
                        <a:gd name="T5" fmla="*/ 25 h 65"/>
                        <a:gd name="T6" fmla="*/ 2 w 63"/>
                        <a:gd name="T7" fmla="*/ 19 h 65"/>
                        <a:gd name="T8" fmla="*/ 6 w 63"/>
                        <a:gd name="T9" fmla="*/ 13 h 65"/>
                        <a:gd name="T10" fmla="*/ 8 w 63"/>
                        <a:gd name="T11" fmla="*/ 9 h 65"/>
                        <a:gd name="T12" fmla="*/ 14 w 63"/>
                        <a:gd name="T13" fmla="*/ 6 h 65"/>
                        <a:gd name="T14" fmla="*/ 20 w 63"/>
                        <a:gd name="T15" fmla="*/ 2 h 65"/>
                        <a:gd name="T16" fmla="*/ 26 w 63"/>
                        <a:gd name="T17" fmla="*/ 0 h 65"/>
                        <a:gd name="T18" fmla="*/ 32 w 63"/>
                        <a:gd name="T19" fmla="*/ 0 h 65"/>
                        <a:gd name="T20" fmla="*/ 38 w 63"/>
                        <a:gd name="T21" fmla="*/ 0 h 65"/>
                        <a:gd name="T22" fmla="*/ 44 w 63"/>
                        <a:gd name="T23" fmla="*/ 2 h 65"/>
                        <a:gd name="T24" fmla="*/ 50 w 63"/>
                        <a:gd name="T25" fmla="*/ 6 h 65"/>
                        <a:gd name="T26" fmla="*/ 56 w 63"/>
                        <a:gd name="T27" fmla="*/ 9 h 65"/>
                        <a:gd name="T28" fmla="*/ 58 w 63"/>
                        <a:gd name="T29" fmla="*/ 13 h 65"/>
                        <a:gd name="T30" fmla="*/ 62 w 63"/>
                        <a:gd name="T31" fmla="*/ 19 h 65"/>
                        <a:gd name="T32" fmla="*/ 63 w 63"/>
                        <a:gd name="T33" fmla="*/ 25 h 65"/>
                        <a:gd name="T34" fmla="*/ 63 w 63"/>
                        <a:gd name="T35" fmla="*/ 31 h 65"/>
                        <a:gd name="T36" fmla="*/ 63 w 63"/>
                        <a:gd name="T37" fmla="*/ 39 h 65"/>
                        <a:gd name="T38" fmla="*/ 62 w 63"/>
                        <a:gd name="T39" fmla="*/ 45 h 65"/>
                        <a:gd name="T40" fmla="*/ 58 w 63"/>
                        <a:gd name="T41" fmla="*/ 49 h 65"/>
                        <a:gd name="T42" fmla="*/ 56 w 63"/>
                        <a:gd name="T43" fmla="*/ 55 h 65"/>
                        <a:gd name="T44" fmla="*/ 50 w 63"/>
                        <a:gd name="T45" fmla="*/ 59 h 65"/>
                        <a:gd name="T46" fmla="*/ 44 w 63"/>
                        <a:gd name="T47" fmla="*/ 63 h 65"/>
                        <a:gd name="T48" fmla="*/ 38 w 63"/>
                        <a:gd name="T49" fmla="*/ 63 h 65"/>
                        <a:gd name="T50" fmla="*/ 32 w 63"/>
                        <a:gd name="T51" fmla="*/ 65 h 65"/>
                        <a:gd name="T52" fmla="*/ 26 w 63"/>
                        <a:gd name="T53" fmla="*/ 63 h 65"/>
                        <a:gd name="T54" fmla="*/ 20 w 63"/>
                        <a:gd name="T55" fmla="*/ 63 h 65"/>
                        <a:gd name="T56" fmla="*/ 14 w 63"/>
                        <a:gd name="T57" fmla="*/ 59 h 65"/>
                        <a:gd name="T58" fmla="*/ 8 w 63"/>
                        <a:gd name="T59" fmla="*/ 55 h 65"/>
                        <a:gd name="T60" fmla="*/ 6 w 63"/>
                        <a:gd name="T61" fmla="*/ 49 h 65"/>
                        <a:gd name="T62" fmla="*/ 2 w 63"/>
                        <a:gd name="T63" fmla="*/ 45 h 65"/>
                        <a:gd name="T64" fmla="*/ 0 w 63"/>
                        <a:gd name="T65" fmla="*/ 39 h 65"/>
                        <a:gd name="T66" fmla="*/ 0 w 63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8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6" y="9"/>
                          </a:lnTo>
                          <a:lnTo>
                            <a:pt x="58" y="13"/>
                          </a:lnTo>
                          <a:lnTo>
                            <a:pt x="62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2" y="45"/>
                          </a:lnTo>
                          <a:lnTo>
                            <a:pt x="58" y="49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4" y="63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17" name="Freeform 238"/>
                    <p:cNvSpPr>
                      <a:spLocks/>
                    </p:cNvSpPr>
                    <p:nvPr/>
                  </p:nvSpPr>
                  <p:spPr bwMode="auto">
                    <a:xfrm>
                      <a:off x="5426" y="66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0 w 65"/>
                        <a:gd name="T3" fmla="*/ 26 h 65"/>
                        <a:gd name="T4" fmla="*/ 2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19 w 65"/>
                        <a:gd name="T13" fmla="*/ 2 h 65"/>
                        <a:gd name="T14" fmla="*/ 25 w 65"/>
                        <a:gd name="T15" fmla="*/ 0 h 65"/>
                        <a:gd name="T16" fmla="*/ 31 w 65"/>
                        <a:gd name="T17" fmla="*/ 0 h 65"/>
                        <a:gd name="T18" fmla="*/ 39 w 65"/>
                        <a:gd name="T19" fmla="*/ 0 h 65"/>
                        <a:gd name="T20" fmla="*/ 45 w 65"/>
                        <a:gd name="T21" fmla="*/ 2 h 65"/>
                        <a:gd name="T22" fmla="*/ 49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1 w 65"/>
                        <a:gd name="T29" fmla="*/ 20 h 65"/>
                        <a:gd name="T30" fmla="*/ 63 w 65"/>
                        <a:gd name="T31" fmla="*/ 26 h 65"/>
                        <a:gd name="T32" fmla="*/ 65 w 65"/>
                        <a:gd name="T33" fmla="*/ 32 h 65"/>
                        <a:gd name="T34" fmla="*/ 63 w 65"/>
                        <a:gd name="T35" fmla="*/ 40 h 65"/>
                        <a:gd name="T36" fmla="*/ 61 w 65"/>
                        <a:gd name="T37" fmla="*/ 46 h 65"/>
                        <a:gd name="T38" fmla="*/ 59 w 65"/>
                        <a:gd name="T39" fmla="*/ 50 h 65"/>
                        <a:gd name="T40" fmla="*/ 55 w 65"/>
                        <a:gd name="T41" fmla="*/ 55 h 65"/>
                        <a:gd name="T42" fmla="*/ 49 w 65"/>
                        <a:gd name="T43" fmla="*/ 59 h 65"/>
                        <a:gd name="T44" fmla="*/ 45 w 65"/>
                        <a:gd name="T45" fmla="*/ 63 h 65"/>
                        <a:gd name="T46" fmla="*/ 39 w 65"/>
                        <a:gd name="T47" fmla="*/ 65 h 65"/>
                        <a:gd name="T48" fmla="*/ 31 w 65"/>
                        <a:gd name="T49" fmla="*/ 65 h 65"/>
                        <a:gd name="T50" fmla="*/ 25 w 65"/>
                        <a:gd name="T51" fmla="*/ 65 h 65"/>
                        <a:gd name="T52" fmla="*/ 19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0 h 65"/>
                        <a:gd name="T60" fmla="*/ 2 w 65"/>
                        <a:gd name="T61" fmla="*/ 46 h 65"/>
                        <a:gd name="T62" fmla="*/ 0 w 65"/>
                        <a:gd name="T63" fmla="*/ 40 h 65"/>
                        <a:gd name="T64" fmla="*/ 0 w 65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18" name="Freeform 239"/>
                    <p:cNvSpPr>
                      <a:spLocks/>
                    </p:cNvSpPr>
                    <p:nvPr/>
                  </p:nvSpPr>
                  <p:spPr bwMode="auto">
                    <a:xfrm>
                      <a:off x="5426" y="66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0 w 65"/>
                        <a:gd name="T3" fmla="*/ 32 h 65"/>
                        <a:gd name="T4" fmla="*/ 0 w 65"/>
                        <a:gd name="T5" fmla="*/ 26 h 65"/>
                        <a:gd name="T6" fmla="*/ 2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19 w 65"/>
                        <a:gd name="T15" fmla="*/ 2 h 65"/>
                        <a:gd name="T16" fmla="*/ 25 w 65"/>
                        <a:gd name="T17" fmla="*/ 0 h 65"/>
                        <a:gd name="T18" fmla="*/ 31 w 65"/>
                        <a:gd name="T19" fmla="*/ 0 h 65"/>
                        <a:gd name="T20" fmla="*/ 39 w 65"/>
                        <a:gd name="T21" fmla="*/ 0 h 65"/>
                        <a:gd name="T22" fmla="*/ 45 w 65"/>
                        <a:gd name="T23" fmla="*/ 2 h 65"/>
                        <a:gd name="T24" fmla="*/ 49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1 w 65"/>
                        <a:gd name="T31" fmla="*/ 20 h 65"/>
                        <a:gd name="T32" fmla="*/ 63 w 65"/>
                        <a:gd name="T33" fmla="*/ 26 h 65"/>
                        <a:gd name="T34" fmla="*/ 65 w 65"/>
                        <a:gd name="T35" fmla="*/ 32 h 65"/>
                        <a:gd name="T36" fmla="*/ 63 w 65"/>
                        <a:gd name="T37" fmla="*/ 40 h 65"/>
                        <a:gd name="T38" fmla="*/ 61 w 65"/>
                        <a:gd name="T39" fmla="*/ 46 h 65"/>
                        <a:gd name="T40" fmla="*/ 59 w 65"/>
                        <a:gd name="T41" fmla="*/ 50 h 65"/>
                        <a:gd name="T42" fmla="*/ 55 w 65"/>
                        <a:gd name="T43" fmla="*/ 55 h 65"/>
                        <a:gd name="T44" fmla="*/ 49 w 65"/>
                        <a:gd name="T45" fmla="*/ 59 h 65"/>
                        <a:gd name="T46" fmla="*/ 45 w 65"/>
                        <a:gd name="T47" fmla="*/ 63 h 65"/>
                        <a:gd name="T48" fmla="*/ 39 w 65"/>
                        <a:gd name="T49" fmla="*/ 65 h 65"/>
                        <a:gd name="T50" fmla="*/ 31 w 65"/>
                        <a:gd name="T51" fmla="*/ 65 h 65"/>
                        <a:gd name="T52" fmla="*/ 25 w 65"/>
                        <a:gd name="T53" fmla="*/ 65 h 65"/>
                        <a:gd name="T54" fmla="*/ 19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0 h 65"/>
                        <a:gd name="T62" fmla="*/ 2 w 65"/>
                        <a:gd name="T63" fmla="*/ 46 h 65"/>
                        <a:gd name="T64" fmla="*/ 0 w 65"/>
                        <a:gd name="T65" fmla="*/ 40 h 65"/>
                        <a:gd name="T66" fmla="*/ 0 w 65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19" name="Freeform 240"/>
                    <p:cNvSpPr>
                      <a:spLocks/>
                    </p:cNvSpPr>
                    <p:nvPr/>
                  </p:nvSpPr>
                  <p:spPr bwMode="auto">
                    <a:xfrm>
                      <a:off x="5095" y="829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23 h 63"/>
                        <a:gd name="T4" fmla="*/ 2 w 63"/>
                        <a:gd name="T5" fmla="*/ 19 h 63"/>
                        <a:gd name="T6" fmla="*/ 6 w 63"/>
                        <a:gd name="T7" fmla="*/ 14 h 63"/>
                        <a:gd name="T8" fmla="*/ 10 w 63"/>
                        <a:gd name="T9" fmla="*/ 8 h 63"/>
                        <a:gd name="T10" fmla="*/ 14 w 63"/>
                        <a:gd name="T11" fmla="*/ 4 h 63"/>
                        <a:gd name="T12" fmla="*/ 20 w 63"/>
                        <a:gd name="T13" fmla="*/ 2 h 63"/>
                        <a:gd name="T14" fmla="*/ 26 w 63"/>
                        <a:gd name="T15" fmla="*/ 0 h 63"/>
                        <a:gd name="T16" fmla="*/ 32 w 63"/>
                        <a:gd name="T17" fmla="*/ 0 h 63"/>
                        <a:gd name="T18" fmla="*/ 37 w 63"/>
                        <a:gd name="T19" fmla="*/ 0 h 63"/>
                        <a:gd name="T20" fmla="*/ 43 w 63"/>
                        <a:gd name="T21" fmla="*/ 2 h 63"/>
                        <a:gd name="T22" fmla="*/ 49 w 63"/>
                        <a:gd name="T23" fmla="*/ 4 h 63"/>
                        <a:gd name="T24" fmla="*/ 55 w 63"/>
                        <a:gd name="T25" fmla="*/ 8 h 63"/>
                        <a:gd name="T26" fmla="*/ 59 w 63"/>
                        <a:gd name="T27" fmla="*/ 14 h 63"/>
                        <a:gd name="T28" fmla="*/ 61 w 63"/>
                        <a:gd name="T29" fmla="*/ 19 h 63"/>
                        <a:gd name="T30" fmla="*/ 63 w 63"/>
                        <a:gd name="T31" fmla="*/ 23 h 63"/>
                        <a:gd name="T32" fmla="*/ 63 w 63"/>
                        <a:gd name="T33" fmla="*/ 31 h 63"/>
                        <a:gd name="T34" fmla="*/ 63 w 63"/>
                        <a:gd name="T35" fmla="*/ 37 h 63"/>
                        <a:gd name="T36" fmla="*/ 61 w 63"/>
                        <a:gd name="T37" fmla="*/ 43 h 63"/>
                        <a:gd name="T38" fmla="*/ 59 w 63"/>
                        <a:gd name="T39" fmla="*/ 49 h 63"/>
                        <a:gd name="T40" fmla="*/ 55 w 63"/>
                        <a:gd name="T41" fmla="*/ 53 h 63"/>
                        <a:gd name="T42" fmla="*/ 49 w 63"/>
                        <a:gd name="T43" fmla="*/ 57 h 63"/>
                        <a:gd name="T44" fmla="*/ 43 w 63"/>
                        <a:gd name="T45" fmla="*/ 61 h 63"/>
                        <a:gd name="T46" fmla="*/ 37 w 63"/>
                        <a:gd name="T47" fmla="*/ 63 h 63"/>
                        <a:gd name="T48" fmla="*/ 32 w 63"/>
                        <a:gd name="T49" fmla="*/ 63 h 63"/>
                        <a:gd name="T50" fmla="*/ 26 w 63"/>
                        <a:gd name="T51" fmla="*/ 63 h 63"/>
                        <a:gd name="T52" fmla="*/ 20 w 63"/>
                        <a:gd name="T53" fmla="*/ 61 h 63"/>
                        <a:gd name="T54" fmla="*/ 14 w 63"/>
                        <a:gd name="T55" fmla="*/ 57 h 63"/>
                        <a:gd name="T56" fmla="*/ 10 w 63"/>
                        <a:gd name="T57" fmla="*/ 53 h 63"/>
                        <a:gd name="T58" fmla="*/ 6 w 63"/>
                        <a:gd name="T59" fmla="*/ 49 h 63"/>
                        <a:gd name="T60" fmla="*/ 2 w 63"/>
                        <a:gd name="T61" fmla="*/ 43 h 63"/>
                        <a:gd name="T62" fmla="*/ 0 w 63"/>
                        <a:gd name="T63" fmla="*/ 37 h 63"/>
                        <a:gd name="T64" fmla="*/ 0 w 63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23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19"/>
                          </a:lnTo>
                          <a:lnTo>
                            <a:pt x="63" y="23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0" name="Freeform 241"/>
                    <p:cNvSpPr>
                      <a:spLocks/>
                    </p:cNvSpPr>
                    <p:nvPr/>
                  </p:nvSpPr>
                  <p:spPr bwMode="auto">
                    <a:xfrm>
                      <a:off x="5095" y="829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31 h 63"/>
                        <a:gd name="T4" fmla="*/ 0 w 63"/>
                        <a:gd name="T5" fmla="*/ 23 h 63"/>
                        <a:gd name="T6" fmla="*/ 2 w 63"/>
                        <a:gd name="T7" fmla="*/ 19 h 63"/>
                        <a:gd name="T8" fmla="*/ 6 w 63"/>
                        <a:gd name="T9" fmla="*/ 14 h 63"/>
                        <a:gd name="T10" fmla="*/ 10 w 63"/>
                        <a:gd name="T11" fmla="*/ 8 h 63"/>
                        <a:gd name="T12" fmla="*/ 14 w 63"/>
                        <a:gd name="T13" fmla="*/ 4 h 63"/>
                        <a:gd name="T14" fmla="*/ 20 w 63"/>
                        <a:gd name="T15" fmla="*/ 2 h 63"/>
                        <a:gd name="T16" fmla="*/ 26 w 63"/>
                        <a:gd name="T17" fmla="*/ 0 h 63"/>
                        <a:gd name="T18" fmla="*/ 32 w 63"/>
                        <a:gd name="T19" fmla="*/ 0 h 63"/>
                        <a:gd name="T20" fmla="*/ 37 w 63"/>
                        <a:gd name="T21" fmla="*/ 0 h 63"/>
                        <a:gd name="T22" fmla="*/ 43 w 63"/>
                        <a:gd name="T23" fmla="*/ 2 h 63"/>
                        <a:gd name="T24" fmla="*/ 49 w 63"/>
                        <a:gd name="T25" fmla="*/ 4 h 63"/>
                        <a:gd name="T26" fmla="*/ 55 w 63"/>
                        <a:gd name="T27" fmla="*/ 8 h 63"/>
                        <a:gd name="T28" fmla="*/ 59 w 63"/>
                        <a:gd name="T29" fmla="*/ 14 h 63"/>
                        <a:gd name="T30" fmla="*/ 61 w 63"/>
                        <a:gd name="T31" fmla="*/ 19 h 63"/>
                        <a:gd name="T32" fmla="*/ 63 w 63"/>
                        <a:gd name="T33" fmla="*/ 23 h 63"/>
                        <a:gd name="T34" fmla="*/ 63 w 63"/>
                        <a:gd name="T35" fmla="*/ 31 h 63"/>
                        <a:gd name="T36" fmla="*/ 63 w 63"/>
                        <a:gd name="T37" fmla="*/ 37 h 63"/>
                        <a:gd name="T38" fmla="*/ 61 w 63"/>
                        <a:gd name="T39" fmla="*/ 43 h 63"/>
                        <a:gd name="T40" fmla="*/ 59 w 63"/>
                        <a:gd name="T41" fmla="*/ 49 h 63"/>
                        <a:gd name="T42" fmla="*/ 55 w 63"/>
                        <a:gd name="T43" fmla="*/ 53 h 63"/>
                        <a:gd name="T44" fmla="*/ 49 w 63"/>
                        <a:gd name="T45" fmla="*/ 57 h 63"/>
                        <a:gd name="T46" fmla="*/ 43 w 63"/>
                        <a:gd name="T47" fmla="*/ 61 h 63"/>
                        <a:gd name="T48" fmla="*/ 37 w 63"/>
                        <a:gd name="T49" fmla="*/ 63 h 63"/>
                        <a:gd name="T50" fmla="*/ 32 w 63"/>
                        <a:gd name="T51" fmla="*/ 63 h 63"/>
                        <a:gd name="T52" fmla="*/ 26 w 63"/>
                        <a:gd name="T53" fmla="*/ 63 h 63"/>
                        <a:gd name="T54" fmla="*/ 20 w 63"/>
                        <a:gd name="T55" fmla="*/ 61 h 63"/>
                        <a:gd name="T56" fmla="*/ 14 w 63"/>
                        <a:gd name="T57" fmla="*/ 57 h 63"/>
                        <a:gd name="T58" fmla="*/ 10 w 63"/>
                        <a:gd name="T59" fmla="*/ 53 h 63"/>
                        <a:gd name="T60" fmla="*/ 6 w 63"/>
                        <a:gd name="T61" fmla="*/ 49 h 63"/>
                        <a:gd name="T62" fmla="*/ 2 w 63"/>
                        <a:gd name="T63" fmla="*/ 43 h 63"/>
                        <a:gd name="T64" fmla="*/ 0 w 63"/>
                        <a:gd name="T65" fmla="*/ 37 h 63"/>
                        <a:gd name="T66" fmla="*/ 0 w 63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3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19"/>
                          </a:lnTo>
                          <a:lnTo>
                            <a:pt x="63" y="23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1" name="Freeform 242"/>
                    <p:cNvSpPr>
                      <a:spLocks/>
                    </p:cNvSpPr>
                    <p:nvPr/>
                  </p:nvSpPr>
                  <p:spPr bwMode="auto">
                    <a:xfrm>
                      <a:off x="5552" y="758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0 w 65"/>
                        <a:gd name="T3" fmla="*/ 25 h 65"/>
                        <a:gd name="T4" fmla="*/ 2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4 h 65"/>
                        <a:gd name="T14" fmla="*/ 25 w 65"/>
                        <a:gd name="T15" fmla="*/ 2 h 65"/>
                        <a:gd name="T16" fmla="*/ 31 w 65"/>
                        <a:gd name="T17" fmla="*/ 0 h 65"/>
                        <a:gd name="T18" fmla="*/ 37 w 65"/>
                        <a:gd name="T19" fmla="*/ 2 h 65"/>
                        <a:gd name="T20" fmla="*/ 45 w 65"/>
                        <a:gd name="T21" fmla="*/ 4 h 65"/>
                        <a:gd name="T22" fmla="*/ 49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1 w 65"/>
                        <a:gd name="T29" fmla="*/ 20 h 65"/>
                        <a:gd name="T30" fmla="*/ 63 w 65"/>
                        <a:gd name="T31" fmla="*/ 25 h 65"/>
                        <a:gd name="T32" fmla="*/ 65 w 65"/>
                        <a:gd name="T33" fmla="*/ 33 h 65"/>
                        <a:gd name="T34" fmla="*/ 63 w 65"/>
                        <a:gd name="T35" fmla="*/ 39 h 65"/>
                        <a:gd name="T36" fmla="*/ 61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49 w 65"/>
                        <a:gd name="T43" fmla="*/ 59 h 65"/>
                        <a:gd name="T44" fmla="*/ 45 w 65"/>
                        <a:gd name="T45" fmla="*/ 63 h 65"/>
                        <a:gd name="T46" fmla="*/ 37 w 65"/>
                        <a:gd name="T47" fmla="*/ 65 h 65"/>
                        <a:gd name="T48" fmla="*/ 31 w 65"/>
                        <a:gd name="T49" fmla="*/ 65 h 65"/>
                        <a:gd name="T50" fmla="*/ 25 w 65"/>
                        <a:gd name="T51" fmla="*/ 65 h 65"/>
                        <a:gd name="T52" fmla="*/ 20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2 w 65"/>
                        <a:gd name="T61" fmla="*/ 45 h 65"/>
                        <a:gd name="T62" fmla="*/ 0 w 65"/>
                        <a:gd name="T63" fmla="*/ 39 h 65"/>
                        <a:gd name="T64" fmla="*/ 0 w 65"/>
                        <a:gd name="T65" fmla="*/ 33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7" y="2"/>
                          </a:lnTo>
                          <a:lnTo>
                            <a:pt x="45" y="4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3"/>
                          </a:lnTo>
                          <a:lnTo>
                            <a:pt x="37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2" name="Freeform 243"/>
                    <p:cNvSpPr>
                      <a:spLocks/>
                    </p:cNvSpPr>
                    <p:nvPr/>
                  </p:nvSpPr>
                  <p:spPr bwMode="auto">
                    <a:xfrm>
                      <a:off x="5552" y="758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0 w 65"/>
                        <a:gd name="T3" fmla="*/ 33 h 65"/>
                        <a:gd name="T4" fmla="*/ 0 w 65"/>
                        <a:gd name="T5" fmla="*/ 25 h 65"/>
                        <a:gd name="T6" fmla="*/ 2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4 h 65"/>
                        <a:gd name="T16" fmla="*/ 25 w 65"/>
                        <a:gd name="T17" fmla="*/ 2 h 65"/>
                        <a:gd name="T18" fmla="*/ 31 w 65"/>
                        <a:gd name="T19" fmla="*/ 0 h 65"/>
                        <a:gd name="T20" fmla="*/ 37 w 65"/>
                        <a:gd name="T21" fmla="*/ 2 h 65"/>
                        <a:gd name="T22" fmla="*/ 45 w 65"/>
                        <a:gd name="T23" fmla="*/ 4 h 65"/>
                        <a:gd name="T24" fmla="*/ 49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1 w 65"/>
                        <a:gd name="T31" fmla="*/ 20 h 65"/>
                        <a:gd name="T32" fmla="*/ 63 w 65"/>
                        <a:gd name="T33" fmla="*/ 25 h 65"/>
                        <a:gd name="T34" fmla="*/ 65 w 65"/>
                        <a:gd name="T35" fmla="*/ 33 h 65"/>
                        <a:gd name="T36" fmla="*/ 63 w 65"/>
                        <a:gd name="T37" fmla="*/ 39 h 65"/>
                        <a:gd name="T38" fmla="*/ 61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49 w 65"/>
                        <a:gd name="T45" fmla="*/ 59 h 65"/>
                        <a:gd name="T46" fmla="*/ 45 w 65"/>
                        <a:gd name="T47" fmla="*/ 63 h 65"/>
                        <a:gd name="T48" fmla="*/ 37 w 65"/>
                        <a:gd name="T49" fmla="*/ 65 h 65"/>
                        <a:gd name="T50" fmla="*/ 31 w 65"/>
                        <a:gd name="T51" fmla="*/ 65 h 65"/>
                        <a:gd name="T52" fmla="*/ 25 w 65"/>
                        <a:gd name="T53" fmla="*/ 65 h 65"/>
                        <a:gd name="T54" fmla="*/ 20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2 w 65"/>
                        <a:gd name="T63" fmla="*/ 45 h 65"/>
                        <a:gd name="T64" fmla="*/ 0 w 65"/>
                        <a:gd name="T65" fmla="*/ 39 h 65"/>
                        <a:gd name="T66" fmla="*/ 0 w 65"/>
                        <a:gd name="T67" fmla="*/ 33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0" y="33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7" y="2"/>
                          </a:lnTo>
                          <a:lnTo>
                            <a:pt x="45" y="4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3"/>
                          </a:lnTo>
                          <a:lnTo>
                            <a:pt x="37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3" name="Freeform 244"/>
                    <p:cNvSpPr>
                      <a:spLocks/>
                    </p:cNvSpPr>
                    <p:nvPr/>
                  </p:nvSpPr>
                  <p:spPr bwMode="auto">
                    <a:xfrm>
                      <a:off x="5308" y="750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2 w 65"/>
                        <a:gd name="T3" fmla="*/ 24 h 63"/>
                        <a:gd name="T4" fmla="*/ 2 w 65"/>
                        <a:gd name="T5" fmla="*/ 20 h 63"/>
                        <a:gd name="T6" fmla="*/ 6 w 65"/>
                        <a:gd name="T7" fmla="*/ 14 h 63"/>
                        <a:gd name="T8" fmla="*/ 10 w 65"/>
                        <a:gd name="T9" fmla="*/ 8 h 63"/>
                        <a:gd name="T10" fmla="*/ 13 w 65"/>
                        <a:gd name="T11" fmla="*/ 4 h 63"/>
                        <a:gd name="T12" fmla="*/ 19 w 65"/>
                        <a:gd name="T13" fmla="*/ 2 h 63"/>
                        <a:gd name="T14" fmla="*/ 25 w 65"/>
                        <a:gd name="T15" fmla="*/ 0 h 63"/>
                        <a:gd name="T16" fmla="*/ 31 w 65"/>
                        <a:gd name="T17" fmla="*/ 0 h 63"/>
                        <a:gd name="T18" fmla="*/ 39 w 65"/>
                        <a:gd name="T19" fmla="*/ 0 h 63"/>
                        <a:gd name="T20" fmla="*/ 45 w 65"/>
                        <a:gd name="T21" fmla="*/ 2 h 63"/>
                        <a:gd name="T22" fmla="*/ 51 w 65"/>
                        <a:gd name="T23" fmla="*/ 4 h 63"/>
                        <a:gd name="T24" fmla="*/ 55 w 65"/>
                        <a:gd name="T25" fmla="*/ 8 h 63"/>
                        <a:gd name="T26" fmla="*/ 59 w 65"/>
                        <a:gd name="T27" fmla="*/ 14 h 63"/>
                        <a:gd name="T28" fmla="*/ 63 w 65"/>
                        <a:gd name="T29" fmla="*/ 20 h 63"/>
                        <a:gd name="T30" fmla="*/ 63 w 65"/>
                        <a:gd name="T31" fmla="*/ 24 h 63"/>
                        <a:gd name="T32" fmla="*/ 65 w 65"/>
                        <a:gd name="T33" fmla="*/ 32 h 63"/>
                        <a:gd name="T34" fmla="*/ 63 w 65"/>
                        <a:gd name="T35" fmla="*/ 37 h 63"/>
                        <a:gd name="T36" fmla="*/ 63 w 65"/>
                        <a:gd name="T37" fmla="*/ 43 h 63"/>
                        <a:gd name="T38" fmla="*/ 59 w 65"/>
                        <a:gd name="T39" fmla="*/ 49 h 63"/>
                        <a:gd name="T40" fmla="*/ 55 w 65"/>
                        <a:gd name="T41" fmla="*/ 53 h 63"/>
                        <a:gd name="T42" fmla="*/ 51 w 65"/>
                        <a:gd name="T43" fmla="*/ 57 h 63"/>
                        <a:gd name="T44" fmla="*/ 45 w 65"/>
                        <a:gd name="T45" fmla="*/ 61 h 63"/>
                        <a:gd name="T46" fmla="*/ 39 w 65"/>
                        <a:gd name="T47" fmla="*/ 63 h 63"/>
                        <a:gd name="T48" fmla="*/ 31 w 65"/>
                        <a:gd name="T49" fmla="*/ 63 h 63"/>
                        <a:gd name="T50" fmla="*/ 25 w 65"/>
                        <a:gd name="T51" fmla="*/ 63 h 63"/>
                        <a:gd name="T52" fmla="*/ 19 w 65"/>
                        <a:gd name="T53" fmla="*/ 61 h 63"/>
                        <a:gd name="T54" fmla="*/ 13 w 65"/>
                        <a:gd name="T55" fmla="*/ 57 h 63"/>
                        <a:gd name="T56" fmla="*/ 10 w 65"/>
                        <a:gd name="T57" fmla="*/ 53 h 63"/>
                        <a:gd name="T58" fmla="*/ 6 w 65"/>
                        <a:gd name="T59" fmla="*/ 49 h 63"/>
                        <a:gd name="T60" fmla="*/ 2 w 65"/>
                        <a:gd name="T61" fmla="*/ 43 h 63"/>
                        <a:gd name="T62" fmla="*/ 2 w 65"/>
                        <a:gd name="T63" fmla="*/ 37 h 63"/>
                        <a:gd name="T64" fmla="*/ 0 w 65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2" y="24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3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4"/>
                          </a:lnTo>
                          <a:lnTo>
                            <a:pt x="65" y="32"/>
                          </a:lnTo>
                          <a:lnTo>
                            <a:pt x="63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3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2" y="37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4" name="Freeform 245"/>
                    <p:cNvSpPr>
                      <a:spLocks/>
                    </p:cNvSpPr>
                    <p:nvPr/>
                  </p:nvSpPr>
                  <p:spPr bwMode="auto">
                    <a:xfrm>
                      <a:off x="5308" y="750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32 h 63"/>
                        <a:gd name="T4" fmla="*/ 2 w 65"/>
                        <a:gd name="T5" fmla="*/ 24 h 63"/>
                        <a:gd name="T6" fmla="*/ 2 w 65"/>
                        <a:gd name="T7" fmla="*/ 20 h 63"/>
                        <a:gd name="T8" fmla="*/ 6 w 65"/>
                        <a:gd name="T9" fmla="*/ 14 h 63"/>
                        <a:gd name="T10" fmla="*/ 10 w 65"/>
                        <a:gd name="T11" fmla="*/ 8 h 63"/>
                        <a:gd name="T12" fmla="*/ 13 w 65"/>
                        <a:gd name="T13" fmla="*/ 4 h 63"/>
                        <a:gd name="T14" fmla="*/ 19 w 65"/>
                        <a:gd name="T15" fmla="*/ 2 h 63"/>
                        <a:gd name="T16" fmla="*/ 25 w 65"/>
                        <a:gd name="T17" fmla="*/ 0 h 63"/>
                        <a:gd name="T18" fmla="*/ 31 w 65"/>
                        <a:gd name="T19" fmla="*/ 0 h 63"/>
                        <a:gd name="T20" fmla="*/ 39 w 65"/>
                        <a:gd name="T21" fmla="*/ 0 h 63"/>
                        <a:gd name="T22" fmla="*/ 45 w 65"/>
                        <a:gd name="T23" fmla="*/ 2 h 63"/>
                        <a:gd name="T24" fmla="*/ 51 w 65"/>
                        <a:gd name="T25" fmla="*/ 4 h 63"/>
                        <a:gd name="T26" fmla="*/ 55 w 65"/>
                        <a:gd name="T27" fmla="*/ 8 h 63"/>
                        <a:gd name="T28" fmla="*/ 59 w 65"/>
                        <a:gd name="T29" fmla="*/ 14 h 63"/>
                        <a:gd name="T30" fmla="*/ 63 w 65"/>
                        <a:gd name="T31" fmla="*/ 20 h 63"/>
                        <a:gd name="T32" fmla="*/ 63 w 65"/>
                        <a:gd name="T33" fmla="*/ 24 h 63"/>
                        <a:gd name="T34" fmla="*/ 65 w 65"/>
                        <a:gd name="T35" fmla="*/ 32 h 63"/>
                        <a:gd name="T36" fmla="*/ 63 w 65"/>
                        <a:gd name="T37" fmla="*/ 37 h 63"/>
                        <a:gd name="T38" fmla="*/ 63 w 65"/>
                        <a:gd name="T39" fmla="*/ 43 h 63"/>
                        <a:gd name="T40" fmla="*/ 59 w 65"/>
                        <a:gd name="T41" fmla="*/ 49 h 63"/>
                        <a:gd name="T42" fmla="*/ 55 w 65"/>
                        <a:gd name="T43" fmla="*/ 53 h 63"/>
                        <a:gd name="T44" fmla="*/ 51 w 65"/>
                        <a:gd name="T45" fmla="*/ 57 h 63"/>
                        <a:gd name="T46" fmla="*/ 45 w 65"/>
                        <a:gd name="T47" fmla="*/ 61 h 63"/>
                        <a:gd name="T48" fmla="*/ 39 w 65"/>
                        <a:gd name="T49" fmla="*/ 63 h 63"/>
                        <a:gd name="T50" fmla="*/ 31 w 65"/>
                        <a:gd name="T51" fmla="*/ 63 h 63"/>
                        <a:gd name="T52" fmla="*/ 25 w 65"/>
                        <a:gd name="T53" fmla="*/ 63 h 63"/>
                        <a:gd name="T54" fmla="*/ 19 w 65"/>
                        <a:gd name="T55" fmla="*/ 61 h 63"/>
                        <a:gd name="T56" fmla="*/ 13 w 65"/>
                        <a:gd name="T57" fmla="*/ 57 h 63"/>
                        <a:gd name="T58" fmla="*/ 10 w 65"/>
                        <a:gd name="T59" fmla="*/ 53 h 63"/>
                        <a:gd name="T60" fmla="*/ 6 w 65"/>
                        <a:gd name="T61" fmla="*/ 49 h 63"/>
                        <a:gd name="T62" fmla="*/ 2 w 65"/>
                        <a:gd name="T63" fmla="*/ 43 h 63"/>
                        <a:gd name="T64" fmla="*/ 2 w 65"/>
                        <a:gd name="T65" fmla="*/ 37 h 63"/>
                        <a:gd name="T66" fmla="*/ 0 w 65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2" y="24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3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4"/>
                          </a:lnTo>
                          <a:lnTo>
                            <a:pt x="65" y="32"/>
                          </a:lnTo>
                          <a:lnTo>
                            <a:pt x="63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3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2" y="37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5" name="Freeform 246"/>
                    <p:cNvSpPr>
                      <a:spLocks/>
                    </p:cNvSpPr>
                    <p:nvPr/>
                  </p:nvSpPr>
                  <p:spPr bwMode="auto">
                    <a:xfrm>
                      <a:off x="5656" y="758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3 h 65"/>
                        <a:gd name="T2" fmla="*/ 0 w 63"/>
                        <a:gd name="T3" fmla="*/ 25 h 65"/>
                        <a:gd name="T4" fmla="*/ 2 w 63"/>
                        <a:gd name="T5" fmla="*/ 20 h 65"/>
                        <a:gd name="T6" fmla="*/ 4 w 63"/>
                        <a:gd name="T7" fmla="*/ 14 h 65"/>
                        <a:gd name="T8" fmla="*/ 8 w 63"/>
                        <a:gd name="T9" fmla="*/ 10 h 65"/>
                        <a:gd name="T10" fmla="*/ 14 w 63"/>
                        <a:gd name="T11" fmla="*/ 6 h 65"/>
                        <a:gd name="T12" fmla="*/ 20 w 63"/>
                        <a:gd name="T13" fmla="*/ 4 h 65"/>
                        <a:gd name="T14" fmla="*/ 24 w 63"/>
                        <a:gd name="T15" fmla="*/ 2 h 65"/>
                        <a:gd name="T16" fmla="*/ 32 w 63"/>
                        <a:gd name="T17" fmla="*/ 0 h 65"/>
                        <a:gd name="T18" fmla="*/ 38 w 63"/>
                        <a:gd name="T19" fmla="*/ 2 h 65"/>
                        <a:gd name="T20" fmla="*/ 43 w 63"/>
                        <a:gd name="T21" fmla="*/ 4 h 65"/>
                        <a:gd name="T22" fmla="*/ 49 w 63"/>
                        <a:gd name="T23" fmla="*/ 6 h 65"/>
                        <a:gd name="T24" fmla="*/ 53 w 63"/>
                        <a:gd name="T25" fmla="*/ 10 h 65"/>
                        <a:gd name="T26" fmla="*/ 57 w 63"/>
                        <a:gd name="T27" fmla="*/ 14 h 65"/>
                        <a:gd name="T28" fmla="*/ 61 w 63"/>
                        <a:gd name="T29" fmla="*/ 20 h 65"/>
                        <a:gd name="T30" fmla="*/ 63 w 63"/>
                        <a:gd name="T31" fmla="*/ 25 h 65"/>
                        <a:gd name="T32" fmla="*/ 63 w 63"/>
                        <a:gd name="T33" fmla="*/ 33 h 65"/>
                        <a:gd name="T34" fmla="*/ 63 w 63"/>
                        <a:gd name="T35" fmla="*/ 39 h 65"/>
                        <a:gd name="T36" fmla="*/ 61 w 63"/>
                        <a:gd name="T37" fmla="*/ 45 h 65"/>
                        <a:gd name="T38" fmla="*/ 57 w 63"/>
                        <a:gd name="T39" fmla="*/ 51 h 65"/>
                        <a:gd name="T40" fmla="*/ 53 w 63"/>
                        <a:gd name="T41" fmla="*/ 55 h 65"/>
                        <a:gd name="T42" fmla="*/ 49 w 63"/>
                        <a:gd name="T43" fmla="*/ 59 h 65"/>
                        <a:gd name="T44" fmla="*/ 43 w 63"/>
                        <a:gd name="T45" fmla="*/ 63 h 65"/>
                        <a:gd name="T46" fmla="*/ 38 w 63"/>
                        <a:gd name="T47" fmla="*/ 65 h 65"/>
                        <a:gd name="T48" fmla="*/ 32 w 63"/>
                        <a:gd name="T49" fmla="*/ 65 h 65"/>
                        <a:gd name="T50" fmla="*/ 24 w 63"/>
                        <a:gd name="T51" fmla="*/ 65 h 65"/>
                        <a:gd name="T52" fmla="*/ 20 w 63"/>
                        <a:gd name="T53" fmla="*/ 63 h 65"/>
                        <a:gd name="T54" fmla="*/ 14 w 63"/>
                        <a:gd name="T55" fmla="*/ 59 h 65"/>
                        <a:gd name="T56" fmla="*/ 8 w 63"/>
                        <a:gd name="T57" fmla="*/ 55 h 65"/>
                        <a:gd name="T58" fmla="*/ 4 w 63"/>
                        <a:gd name="T59" fmla="*/ 51 h 65"/>
                        <a:gd name="T60" fmla="*/ 2 w 63"/>
                        <a:gd name="T61" fmla="*/ 45 h 65"/>
                        <a:gd name="T62" fmla="*/ 0 w 63"/>
                        <a:gd name="T63" fmla="*/ 39 h 65"/>
                        <a:gd name="T64" fmla="*/ 0 w 63"/>
                        <a:gd name="T65" fmla="*/ 33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3"/>
                          </a:move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4" y="2"/>
                          </a:lnTo>
                          <a:lnTo>
                            <a:pt x="32" y="0"/>
                          </a:lnTo>
                          <a:lnTo>
                            <a:pt x="38" y="2"/>
                          </a:lnTo>
                          <a:lnTo>
                            <a:pt x="43" y="4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8" y="65"/>
                          </a:lnTo>
                          <a:lnTo>
                            <a:pt x="32" y="65"/>
                          </a:lnTo>
                          <a:lnTo>
                            <a:pt x="24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6" name="Freeform 247"/>
                    <p:cNvSpPr>
                      <a:spLocks/>
                    </p:cNvSpPr>
                    <p:nvPr/>
                  </p:nvSpPr>
                  <p:spPr bwMode="auto">
                    <a:xfrm>
                      <a:off x="5656" y="758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3 h 65"/>
                        <a:gd name="T2" fmla="*/ 0 w 63"/>
                        <a:gd name="T3" fmla="*/ 33 h 65"/>
                        <a:gd name="T4" fmla="*/ 0 w 63"/>
                        <a:gd name="T5" fmla="*/ 25 h 65"/>
                        <a:gd name="T6" fmla="*/ 2 w 63"/>
                        <a:gd name="T7" fmla="*/ 20 h 65"/>
                        <a:gd name="T8" fmla="*/ 4 w 63"/>
                        <a:gd name="T9" fmla="*/ 14 h 65"/>
                        <a:gd name="T10" fmla="*/ 8 w 63"/>
                        <a:gd name="T11" fmla="*/ 10 h 65"/>
                        <a:gd name="T12" fmla="*/ 14 w 63"/>
                        <a:gd name="T13" fmla="*/ 6 h 65"/>
                        <a:gd name="T14" fmla="*/ 20 w 63"/>
                        <a:gd name="T15" fmla="*/ 4 h 65"/>
                        <a:gd name="T16" fmla="*/ 24 w 63"/>
                        <a:gd name="T17" fmla="*/ 2 h 65"/>
                        <a:gd name="T18" fmla="*/ 32 w 63"/>
                        <a:gd name="T19" fmla="*/ 0 h 65"/>
                        <a:gd name="T20" fmla="*/ 38 w 63"/>
                        <a:gd name="T21" fmla="*/ 2 h 65"/>
                        <a:gd name="T22" fmla="*/ 43 w 63"/>
                        <a:gd name="T23" fmla="*/ 4 h 65"/>
                        <a:gd name="T24" fmla="*/ 49 w 63"/>
                        <a:gd name="T25" fmla="*/ 6 h 65"/>
                        <a:gd name="T26" fmla="*/ 53 w 63"/>
                        <a:gd name="T27" fmla="*/ 10 h 65"/>
                        <a:gd name="T28" fmla="*/ 57 w 63"/>
                        <a:gd name="T29" fmla="*/ 14 h 65"/>
                        <a:gd name="T30" fmla="*/ 61 w 63"/>
                        <a:gd name="T31" fmla="*/ 20 h 65"/>
                        <a:gd name="T32" fmla="*/ 63 w 63"/>
                        <a:gd name="T33" fmla="*/ 25 h 65"/>
                        <a:gd name="T34" fmla="*/ 63 w 63"/>
                        <a:gd name="T35" fmla="*/ 33 h 65"/>
                        <a:gd name="T36" fmla="*/ 63 w 63"/>
                        <a:gd name="T37" fmla="*/ 39 h 65"/>
                        <a:gd name="T38" fmla="*/ 61 w 63"/>
                        <a:gd name="T39" fmla="*/ 45 h 65"/>
                        <a:gd name="T40" fmla="*/ 57 w 63"/>
                        <a:gd name="T41" fmla="*/ 51 h 65"/>
                        <a:gd name="T42" fmla="*/ 53 w 63"/>
                        <a:gd name="T43" fmla="*/ 55 h 65"/>
                        <a:gd name="T44" fmla="*/ 49 w 63"/>
                        <a:gd name="T45" fmla="*/ 59 h 65"/>
                        <a:gd name="T46" fmla="*/ 43 w 63"/>
                        <a:gd name="T47" fmla="*/ 63 h 65"/>
                        <a:gd name="T48" fmla="*/ 38 w 63"/>
                        <a:gd name="T49" fmla="*/ 65 h 65"/>
                        <a:gd name="T50" fmla="*/ 32 w 63"/>
                        <a:gd name="T51" fmla="*/ 65 h 65"/>
                        <a:gd name="T52" fmla="*/ 24 w 63"/>
                        <a:gd name="T53" fmla="*/ 65 h 65"/>
                        <a:gd name="T54" fmla="*/ 20 w 63"/>
                        <a:gd name="T55" fmla="*/ 63 h 65"/>
                        <a:gd name="T56" fmla="*/ 14 w 63"/>
                        <a:gd name="T57" fmla="*/ 59 h 65"/>
                        <a:gd name="T58" fmla="*/ 8 w 63"/>
                        <a:gd name="T59" fmla="*/ 55 h 65"/>
                        <a:gd name="T60" fmla="*/ 4 w 63"/>
                        <a:gd name="T61" fmla="*/ 51 h 65"/>
                        <a:gd name="T62" fmla="*/ 2 w 63"/>
                        <a:gd name="T63" fmla="*/ 45 h 65"/>
                        <a:gd name="T64" fmla="*/ 0 w 63"/>
                        <a:gd name="T65" fmla="*/ 39 h 65"/>
                        <a:gd name="T66" fmla="*/ 0 w 63"/>
                        <a:gd name="T67" fmla="*/ 33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3"/>
                          </a:moveTo>
                          <a:lnTo>
                            <a:pt x="0" y="33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4" y="2"/>
                          </a:lnTo>
                          <a:lnTo>
                            <a:pt x="32" y="0"/>
                          </a:lnTo>
                          <a:lnTo>
                            <a:pt x="38" y="2"/>
                          </a:lnTo>
                          <a:lnTo>
                            <a:pt x="43" y="4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8" y="65"/>
                          </a:lnTo>
                          <a:lnTo>
                            <a:pt x="32" y="65"/>
                          </a:lnTo>
                          <a:lnTo>
                            <a:pt x="24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7" name="Freeform 248"/>
                    <p:cNvSpPr>
                      <a:spLocks/>
                    </p:cNvSpPr>
                    <p:nvPr/>
                  </p:nvSpPr>
                  <p:spPr bwMode="auto">
                    <a:xfrm>
                      <a:off x="5717" y="685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2 h 65"/>
                        <a:gd name="T2" fmla="*/ 0 w 63"/>
                        <a:gd name="T3" fmla="*/ 26 h 65"/>
                        <a:gd name="T4" fmla="*/ 2 w 63"/>
                        <a:gd name="T5" fmla="*/ 20 h 65"/>
                        <a:gd name="T6" fmla="*/ 6 w 63"/>
                        <a:gd name="T7" fmla="*/ 14 h 65"/>
                        <a:gd name="T8" fmla="*/ 8 w 63"/>
                        <a:gd name="T9" fmla="*/ 10 h 65"/>
                        <a:gd name="T10" fmla="*/ 14 w 63"/>
                        <a:gd name="T11" fmla="*/ 6 h 65"/>
                        <a:gd name="T12" fmla="*/ 20 w 63"/>
                        <a:gd name="T13" fmla="*/ 2 h 65"/>
                        <a:gd name="T14" fmla="*/ 26 w 63"/>
                        <a:gd name="T15" fmla="*/ 0 h 65"/>
                        <a:gd name="T16" fmla="*/ 32 w 63"/>
                        <a:gd name="T17" fmla="*/ 0 h 65"/>
                        <a:gd name="T18" fmla="*/ 38 w 63"/>
                        <a:gd name="T19" fmla="*/ 0 h 65"/>
                        <a:gd name="T20" fmla="*/ 44 w 63"/>
                        <a:gd name="T21" fmla="*/ 2 h 65"/>
                        <a:gd name="T22" fmla="*/ 49 w 63"/>
                        <a:gd name="T23" fmla="*/ 6 h 65"/>
                        <a:gd name="T24" fmla="*/ 55 w 63"/>
                        <a:gd name="T25" fmla="*/ 10 h 65"/>
                        <a:gd name="T26" fmla="*/ 57 w 63"/>
                        <a:gd name="T27" fmla="*/ 14 h 65"/>
                        <a:gd name="T28" fmla="*/ 61 w 63"/>
                        <a:gd name="T29" fmla="*/ 20 h 65"/>
                        <a:gd name="T30" fmla="*/ 63 w 63"/>
                        <a:gd name="T31" fmla="*/ 26 h 65"/>
                        <a:gd name="T32" fmla="*/ 63 w 63"/>
                        <a:gd name="T33" fmla="*/ 32 h 65"/>
                        <a:gd name="T34" fmla="*/ 63 w 63"/>
                        <a:gd name="T35" fmla="*/ 39 h 65"/>
                        <a:gd name="T36" fmla="*/ 61 w 63"/>
                        <a:gd name="T37" fmla="*/ 45 h 65"/>
                        <a:gd name="T38" fmla="*/ 57 w 63"/>
                        <a:gd name="T39" fmla="*/ 49 h 65"/>
                        <a:gd name="T40" fmla="*/ 55 w 63"/>
                        <a:gd name="T41" fmla="*/ 55 h 65"/>
                        <a:gd name="T42" fmla="*/ 49 w 63"/>
                        <a:gd name="T43" fmla="*/ 59 h 65"/>
                        <a:gd name="T44" fmla="*/ 44 w 63"/>
                        <a:gd name="T45" fmla="*/ 61 h 65"/>
                        <a:gd name="T46" fmla="*/ 38 w 63"/>
                        <a:gd name="T47" fmla="*/ 63 h 65"/>
                        <a:gd name="T48" fmla="*/ 32 w 63"/>
                        <a:gd name="T49" fmla="*/ 65 h 65"/>
                        <a:gd name="T50" fmla="*/ 26 w 63"/>
                        <a:gd name="T51" fmla="*/ 63 h 65"/>
                        <a:gd name="T52" fmla="*/ 20 w 63"/>
                        <a:gd name="T53" fmla="*/ 61 h 65"/>
                        <a:gd name="T54" fmla="*/ 14 w 63"/>
                        <a:gd name="T55" fmla="*/ 59 h 65"/>
                        <a:gd name="T56" fmla="*/ 8 w 63"/>
                        <a:gd name="T57" fmla="*/ 55 h 65"/>
                        <a:gd name="T58" fmla="*/ 6 w 63"/>
                        <a:gd name="T59" fmla="*/ 49 h 65"/>
                        <a:gd name="T60" fmla="*/ 2 w 63"/>
                        <a:gd name="T61" fmla="*/ 45 h 65"/>
                        <a:gd name="T62" fmla="*/ 0 w 63"/>
                        <a:gd name="T63" fmla="*/ 39 h 65"/>
                        <a:gd name="T64" fmla="*/ 0 w 63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4" y="61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8" name="Freeform 249"/>
                    <p:cNvSpPr>
                      <a:spLocks/>
                    </p:cNvSpPr>
                    <p:nvPr/>
                  </p:nvSpPr>
                  <p:spPr bwMode="auto">
                    <a:xfrm>
                      <a:off x="5717" y="685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2 h 65"/>
                        <a:gd name="T2" fmla="*/ 0 w 63"/>
                        <a:gd name="T3" fmla="*/ 32 h 65"/>
                        <a:gd name="T4" fmla="*/ 0 w 63"/>
                        <a:gd name="T5" fmla="*/ 26 h 65"/>
                        <a:gd name="T6" fmla="*/ 2 w 63"/>
                        <a:gd name="T7" fmla="*/ 20 h 65"/>
                        <a:gd name="T8" fmla="*/ 6 w 63"/>
                        <a:gd name="T9" fmla="*/ 14 h 65"/>
                        <a:gd name="T10" fmla="*/ 8 w 63"/>
                        <a:gd name="T11" fmla="*/ 10 h 65"/>
                        <a:gd name="T12" fmla="*/ 14 w 63"/>
                        <a:gd name="T13" fmla="*/ 6 h 65"/>
                        <a:gd name="T14" fmla="*/ 20 w 63"/>
                        <a:gd name="T15" fmla="*/ 2 h 65"/>
                        <a:gd name="T16" fmla="*/ 26 w 63"/>
                        <a:gd name="T17" fmla="*/ 0 h 65"/>
                        <a:gd name="T18" fmla="*/ 32 w 63"/>
                        <a:gd name="T19" fmla="*/ 0 h 65"/>
                        <a:gd name="T20" fmla="*/ 38 w 63"/>
                        <a:gd name="T21" fmla="*/ 0 h 65"/>
                        <a:gd name="T22" fmla="*/ 44 w 63"/>
                        <a:gd name="T23" fmla="*/ 2 h 65"/>
                        <a:gd name="T24" fmla="*/ 49 w 63"/>
                        <a:gd name="T25" fmla="*/ 6 h 65"/>
                        <a:gd name="T26" fmla="*/ 55 w 63"/>
                        <a:gd name="T27" fmla="*/ 10 h 65"/>
                        <a:gd name="T28" fmla="*/ 57 w 63"/>
                        <a:gd name="T29" fmla="*/ 14 h 65"/>
                        <a:gd name="T30" fmla="*/ 61 w 63"/>
                        <a:gd name="T31" fmla="*/ 20 h 65"/>
                        <a:gd name="T32" fmla="*/ 63 w 63"/>
                        <a:gd name="T33" fmla="*/ 26 h 65"/>
                        <a:gd name="T34" fmla="*/ 63 w 63"/>
                        <a:gd name="T35" fmla="*/ 32 h 65"/>
                        <a:gd name="T36" fmla="*/ 63 w 63"/>
                        <a:gd name="T37" fmla="*/ 39 h 65"/>
                        <a:gd name="T38" fmla="*/ 61 w 63"/>
                        <a:gd name="T39" fmla="*/ 45 h 65"/>
                        <a:gd name="T40" fmla="*/ 57 w 63"/>
                        <a:gd name="T41" fmla="*/ 49 h 65"/>
                        <a:gd name="T42" fmla="*/ 55 w 63"/>
                        <a:gd name="T43" fmla="*/ 55 h 65"/>
                        <a:gd name="T44" fmla="*/ 49 w 63"/>
                        <a:gd name="T45" fmla="*/ 59 h 65"/>
                        <a:gd name="T46" fmla="*/ 44 w 63"/>
                        <a:gd name="T47" fmla="*/ 61 h 65"/>
                        <a:gd name="T48" fmla="*/ 38 w 63"/>
                        <a:gd name="T49" fmla="*/ 63 h 65"/>
                        <a:gd name="T50" fmla="*/ 32 w 63"/>
                        <a:gd name="T51" fmla="*/ 65 h 65"/>
                        <a:gd name="T52" fmla="*/ 26 w 63"/>
                        <a:gd name="T53" fmla="*/ 63 h 65"/>
                        <a:gd name="T54" fmla="*/ 20 w 63"/>
                        <a:gd name="T55" fmla="*/ 61 h 65"/>
                        <a:gd name="T56" fmla="*/ 14 w 63"/>
                        <a:gd name="T57" fmla="*/ 59 h 65"/>
                        <a:gd name="T58" fmla="*/ 8 w 63"/>
                        <a:gd name="T59" fmla="*/ 55 h 65"/>
                        <a:gd name="T60" fmla="*/ 6 w 63"/>
                        <a:gd name="T61" fmla="*/ 49 h 65"/>
                        <a:gd name="T62" fmla="*/ 2 w 63"/>
                        <a:gd name="T63" fmla="*/ 45 h 65"/>
                        <a:gd name="T64" fmla="*/ 0 w 63"/>
                        <a:gd name="T65" fmla="*/ 39 h 65"/>
                        <a:gd name="T66" fmla="*/ 0 w 63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4" y="61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29" name="Freeform 250"/>
                    <p:cNvSpPr>
                      <a:spLocks/>
                    </p:cNvSpPr>
                    <p:nvPr/>
                  </p:nvSpPr>
                  <p:spPr bwMode="auto">
                    <a:xfrm>
                      <a:off x="5717" y="868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4 h 65"/>
                        <a:gd name="T2" fmla="*/ 2 w 65"/>
                        <a:gd name="T3" fmla="*/ 26 h 65"/>
                        <a:gd name="T4" fmla="*/ 4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6 w 65"/>
                        <a:gd name="T11" fmla="*/ 6 h 65"/>
                        <a:gd name="T12" fmla="*/ 20 w 65"/>
                        <a:gd name="T13" fmla="*/ 4 h 65"/>
                        <a:gd name="T14" fmla="*/ 26 w 65"/>
                        <a:gd name="T15" fmla="*/ 2 h 65"/>
                        <a:gd name="T16" fmla="*/ 34 w 65"/>
                        <a:gd name="T17" fmla="*/ 0 h 65"/>
                        <a:gd name="T18" fmla="*/ 40 w 65"/>
                        <a:gd name="T19" fmla="*/ 2 h 65"/>
                        <a:gd name="T20" fmla="*/ 46 w 65"/>
                        <a:gd name="T21" fmla="*/ 4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3 w 65"/>
                        <a:gd name="T29" fmla="*/ 20 h 65"/>
                        <a:gd name="T30" fmla="*/ 65 w 65"/>
                        <a:gd name="T31" fmla="*/ 26 h 65"/>
                        <a:gd name="T32" fmla="*/ 65 w 65"/>
                        <a:gd name="T33" fmla="*/ 34 h 65"/>
                        <a:gd name="T34" fmla="*/ 65 w 65"/>
                        <a:gd name="T35" fmla="*/ 40 h 65"/>
                        <a:gd name="T36" fmla="*/ 63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6 w 65"/>
                        <a:gd name="T45" fmla="*/ 63 h 65"/>
                        <a:gd name="T46" fmla="*/ 40 w 65"/>
                        <a:gd name="T47" fmla="*/ 65 h 65"/>
                        <a:gd name="T48" fmla="*/ 34 w 65"/>
                        <a:gd name="T49" fmla="*/ 65 h 65"/>
                        <a:gd name="T50" fmla="*/ 26 w 65"/>
                        <a:gd name="T51" fmla="*/ 65 h 65"/>
                        <a:gd name="T52" fmla="*/ 20 w 65"/>
                        <a:gd name="T53" fmla="*/ 63 h 65"/>
                        <a:gd name="T54" fmla="*/ 16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4 w 65"/>
                        <a:gd name="T61" fmla="*/ 45 h 65"/>
                        <a:gd name="T62" fmla="*/ 2 w 65"/>
                        <a:gd name="T63" fmla="*/ 40 h 65"/>
                        <a:gd name="T64" fmla="*/ 0 w 65"/>
                        <a:gd name="T65" fmla="*/ 34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4"/>
                          </a:move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6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4"/>
                          </a:lnTo>
                          <a:lnTo>
                            <a:pt x="65" y="40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4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0" name="Freeform 251"/>
                    <p:cNvSpPr>
                      <a:spLocks/>
                    </p:cNvSpPr>
                    <p:nvPr/>
                  </p:nvSpPr>
                  <p:spPr bwMode="auto">
                    <a:xfrm>
                      <a:off x="5717" y="868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4 h 65"/>
                        <a:gd name="T2" fmla="*/ 0 w 65"/>
                        <a:gd name="T3" fmla="*/ 34 h 65"/>
                        <a:gd name="T4" fmla="*/ 2 w 65"/>
                        <a:gd name="T5" fmla="*/ 26 h 65"/>
                        <a:gd name="T6" fmla="*/ 4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6 w 65"/>
                        <a:gd name="T13" fmla="*/ 6 h 65"/>
                        <a:gd name="T14" fmla="*/ 20 w 65"/>
                        <a:gd name="T15" fmla="*/ 4 h 65"/>
                        <a:gd name="T16" fmla="*/ 26 w 65"/>
                        <a:gd name="T17" fmla="*/ 2 h 65"/>
                        <a:gd name="T18" fmla="*/ 34 w 65"/>
                        <a:gd name="T19" fmla="*/ 0 h 65"/>
                        <a:gd name="T20" fmla="*/ 40 w 65"/>
                        <a:gd name="T21" fmla="*/ 2 h 65"/>
                        <a:gd name="T22" fmla="*/ 46 w 65"/>
                        <a:gd name="T23" fmla="*/ 4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3 w 65"/>
                        <a:gd name="T31" fmla="*/ 20 h 65"/>
                        <a:gd name="T32" fmla="*/ 65 w 65"/>
                        <a:gd name="T33" fmla="*/ 26 h 65"/>
                        <a:gd name="T34" fmla="*/ 65 w 65"/>
                        <a:gd name="T35" fmla="*/ 34 h 65"/>
                        <a:gd name="T36" fmla="*/ 65 w 65"/>
                        <a:gd name="T37" fmla="*/ 40 h 65"/>
                        <a:gd name="T38" fmla="*/ 63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6 w 65"/>
                        <a:gd name="T47" fmla="*/ 63 h 65"/>
                        <a:gd name="T48" fmla="*/ 40 w 65"/>
                        <a:gd name="T49" fmla="*/ 65 h 65"/>
                        <a:gd name="T50" fmla="*/ 34 w 65"/>
                        <a:gd name="T51" fmla="*/ 65 h 65"/>
                        <a:gd name="T52" fmla="*/ 26 w 65"/>
                        <a:gd name="T53" fmla="*/ 65 h 65"/>
                        <a:gd name="T54" fmla="*/ 20 w 65"/>
                        <a:gd name="T55" fmla="*/ 63 h 65"/>
                        <a:gd name="T56" fmla="*/ 16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4 w 65"/>
                        <a:gd name="T63" fmla="*/ 45 h 65"/>
                        <a:gd name="T64" fmla="*/ 2 w 65"/>
                        <a:gd name="T65" fmla="*/ 40 h 65"/>
                        <a:gd name="T66" fmla="*/ 0 w 65"/>
                        <a:gd name="T67" fmla="*/ 34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4"/>
                          </a:moveTo>
                          <a:lnTo>
                            <a:pt x="0" y="34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6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4"/>
                          </a:lnTo>
                          <a:lnTo>
                            <a:pt x="65" y="40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4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1" name="Freeform 252"/>
                    <p:cNvSpPr>
                      <a:spLocks/>
                    </p:cNvSpPr>
                    <p:nvPr/>
                  </p:nvSpPr>
                  <p:spPr bwMode="auto">
                    <a:xfrm>
                      <a:off x="5790" y="697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0 w 65"/>
                        <a:gd name="T3" fmla="*/ 25 h 63"/>
                        <a:gd name="T4" fmla="*/ 2 w 65"/>
                        <a:gd name="T5" fmla="*/ 20 h 63"/>
                        <a:gd name="T6" fmla="*/ 6 w 65"/>
                        <a:gd name="T7" fmla="*/ 14 h 63"/>
                        <a:gd name="T8" fmla="*/ 10 w 65"/>
                        <a:gd name="T9" fmla="*/ 8 h 63"/>
                        <a:gd name="T10" fmla="*/ 14 w 65"/>
                        <a:gd name="T11" fmla="*/ 6 h 63"/>
                        <a:gd name="T12" fmla="*/ 20 w 65"/>
                        <a:gd name="T13" fmla="*/ 2 h 63"/>
                        <a:gd name="T14" fmla="*/ 26 w 65"/>
                        <a:gd name="T15" fmla="*/ 0 h 63"/>
                        <a:gd name="T16" fmla="*/ 32 w 65"/>
                        <a:gd name="T17" fmla="*/ 0 h 63"/>
                        <a:gd name="T18" fmla="*/ 39 w 65"/>
                        <a:gd name="T19" fmla="*/ 0 h 63"/>
                        <a:gd name="T20" fmla="*/ 45 w 65"/>
                        <a:gd name="T21" fmla="*/ 2 h 63"/>
                        <a:gd name="T22" fmla="*/ 51 w 65"/>
                        <a:gd name="T23" fmla="*/ 6 h 63"/>
                        <a:gd name="T24" fmla="*/ 55 w 65"/>
                        <a:gd name="T25" fmla="*/ 8 h 63"/>
                        <a:gd name="T26" fmla="*/ 59 w 65"/>
                        <a:gd name="T27" fmla="*/ 14 h 63"/>
                        <a:gd name="T28" fmla="*/ 61 w 65"/>
                        <a:gd name="T29" fmla="*/ 20 h 63"/>
                        <a:gd name="T30" fmla="*/ 63 w 65"/>
                        <a:gd name="T31" fmla="*/ 25 h 63"/>
                        <a:gd name="T32" fmla="*/ 65 w 65"/>
                        <a:gd name="T33" fmla="*/ 31 h 63"/>
                        <a:gd name="T34" fmla="*/ 63 w 65"/>
                        <a:gd name="T35" fmla="*/ 37 h 63"/>
                        <a:gd name="T36" fmla="*/ 61 w 65"/>
                        <a:gd name="T37" fmla="*/ 45 h 63"/>
                        <a:gd name="T38" fmla="*/ 59 w 65"/>
                        <a:gd name="T39" fmla="*/ 49 h 63"/>
                        <a:gd name="T40" fmla="*/ 55 w 65"/>
                        <a:gd name="T41" fmla="*/ 55 h 63"/>
                        <a:gd name="T42" fmla="*/ 51 w 65"/>
                        <a:gd name="T43" fmla="*/ 59 h 63"/>
                        <a:gd name="T44" fmla="*/ 45 w 65"/>
                        <a:gd name="T45" fmla="*/ 61 h 63"/>
                        <a:gd name="T46" fmla="*/ 39 w 65"/>
                        <a:gd name="T47" fmla="*/ 63 h 63"/>
                        <a:gd name="T48" fmla="*/ 32 w 65"/>
                        <a:gd name="T49" fmla="*/ 63 h 63"/>
                        <a:gd name="T50" fmla="*/ 26 w 65"/>
                        <a:gd name="T51" fmla="*/ 63 h 63"/>
                        <a:gd name="T52" fmla="*/ 20 w 65"/>
                        <a:gd name="T53" fmla="*/ 61 h 63"/>
                        <a:gd name="T54" fmla="*/ 14 w 65"/>
                        <a:gd name="T55" fmla="*/ 59 h 63"/>
                        <a:gd name="T56" fmla="*/ 10 w 65"/>
                        <a:gd name="T57" fmla="*/ 55 h 63"/>
                        <a:gd name="T58" fmla="*/ 6 w 65"/>
                        <a:gd name="T59" fmla="*/ 49 h 63"/>
                        <a:gd name="T60" fmla="*/ 2 w 65"/>
                        <a:gd name="T61" fmla="*/ 45 h 63"/>
                        <a:gd name="T62" fmla="*/ 0 w 65"/>
                        <a:gd name="T63" fmla="*/ 37 h 63"/>
                        <a:gd name="T64" fmla="*/ 0 w 65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2" name="Freeform 253"/>
                    <p:cNvSpPr>
                      <a:spLocks/>
                    </p:cNvSpPr>
                    <p:nvPr/>
                  </p:nvSpPr>
                  <p:spPr bwMode="auto">
                    <a:xfrm>
                      <a:off x="5790" y="697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0 w 65"/>
                        <a:gd name="T3" fmla="*/ 31 h 63"/>
                        <a:gd name="T4" fmla="*/ 0 w 65"/>
                        <a:gd name="T5" fmla="*/ 25 h 63"/>
                        <a:gd name="T6" fmla="*/ 2 w 65"/>
                        <a:gd name="T7" fmla="*/ 20 h 63"/>
                        <a:gd name="T8" fmla="*/ 6 w 65"/>
                        <a:gd name="T9" fmla="*/ 14 h 63"/>
                        <a:gd name="T10" fmla="*/ 10 w 65"/>
                        <a:gd name="T11" fmla="*/ 8 h 63"/>
                        <a:gd name="T12" fmla="*/ 14 w 65"/>
                        <a:gd name="T13" fmla="*/ 6 h 63"/>
                        <a:gd name="T14" fmla="*/ 20 w 65"/>
                        <a:gd name="T15" fmla="*/ 2 h 63"/>
                        <a:gd name="T16" fmla="*/ 26 w 65"/>
                        <a:gd name="T17" fmla="*/ 0 h 63"/>
                        <a:gd name="T18" fmla="*/ 32 w 65"/>
                        <a:gd name="T19" fmla="*/ 0 h 63"/>
                        <a:gd name="T20" fmla="*/ 39 w 65"/>
                        <a:gd name="T21" fmla="*/ 0 h 63"/>
                        <a:gd name="T22" fmla="*/ 45 w 65"/>
                        <a:gd name="T23" fmla="*/ 2 h 63"/>
                        <a:gd name="T24" fmla="*/ 51 w 65"/>
                        <a:gd name="T25" fmla="*/ 6 h 63"/>
                        <a:gd name="T26" fmla="*/ 55 w 65"/>
                        <a:gd name="T27" fmla="*/ 8 h 63"/>
                        <a:gd name="T28" fmla="*/ 59 w 65"/>
                        <a:gd name="T29" fmla="*/ 14 h 63"/>
                        <a:gd name="T30" fmla="*/ 61 w 65"/>
                        <a:gd name="T31" fmla="*/ 20 h 63"/>
                        <a:gd name="T32" fmla="*/ 63 w 65"/>
                        <a:gd name="T33" fmla="*/ 25 h 63"/>
                        <a:gd name="T34" fmla="*/ 65 w 65"/>
                        <a:gd name="T35" fmla="*/ 31 h 63"/>
                        <a:gd name="T36" fmla="*/ 63 w 65"/>
                        <a:gd name="T37" fmla="*/ 37 h 63"/>
                        <a:gd name="T38" fmla="*/ 61 w 65"/>
                        <a:gd name="T39" fmla="*/ 45 h 63"/>
                        <a:gd name="T40" fmla="*/ 59 w 65"/>
                        <a:gd name="T41" fmla="*/ 49 h 63"/>
                        <a:gd name="T42" fmla="*/ 55 w 65"/>
                        <a:gd name="T43" fmla="*/ 55 h 63"/>
                        <a:gd name="T44" fmla="*/ 51 w 65"/>
                        <a:gd name="T45" fmla="*/ 59 h 63"/>
                        <a:gd name="T46" fmla="*/ 45 w 65"/>
                        <a:gd name="T47" fmla="*/ 61 h 63"/>
                        <a:gd name="T48" fmla="*/ 39 w 65"/>
                        <a:gd name="T49" fmla="*/ 63 h 63"/>
                        <a:gd name="T50" fmla="*/ 32 w 65"/>
                        <a:gd name="T51" fmla="*/ 63 h 63"/>
                        <a:gd name="T52" fmla="*/ 26 w 65"/>
                        <a:gd name="T53" fmla="*/ 63 h 63"/>
                        <a:gd name="T54" fmla="*/ 20 w 65"/>
                        <a:gd name="T55" fmla="*/ 61 h 63"/>
                        <a:gd name="T56" fmla="*/ 14 w 65"/>
                        <a:gd name="T57" fmla="*/ 59 h 63"/>
                        <a:gd name="T58" fmla="*/ 10 w 65"/>
                        <a:gd name="T59" fmla="*/ 55 h 63"/>
                        <a:gd name="T60" fmla="*/ 6 w 65"/>
                        <a:gd name="T61" fmla="*/ 49 h 63"/>
                        <a:gd name="T62" fmla="*/ 2 w 65"/>
                        <a:gd name="T63" fmla="*/ 45 h 63"/>
                        <a:gd name="T64" fmla="*/ 0 w 65"/>
                        <a:gd name="T65" fmla="*/ 37 h 63"/>
                        <a:gd name="T66" fmla="*/ 0 w 65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3" name="Freeform 254"/>
                    <p:cNvSpPr>
                      <a:spLocks/>
                    </p:cNvSpPr>
                    <p:nvPr/>
                  </p:nvSpPr>
                  <p:spPr bwMode="auto">
                    <a:xfrm>
                      <a:off x="5613" y="675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26 h 63"/>
                        <a:gd name="T4" fmla="*/ 2 w 65"/>
                        <a:gd name="T5" fmla="*/ 20 h 63"/>
                        <a:gd name="T6" fmla="*/ 6 w 65"/>
                        <a:gd name="T7" fmla="*/ 14 h 63"/>
                        <a:gd name="T8" fmla="*/ 10 w 65"/>
                        <a:gd name="T9" fmla="*/ 10 h 63"/>
                        <a:gd name="T10" fmla="*/ 14 w 65"/>
                        <a:gd name="T11" fmla="*/ 6 h 63"/>
                        <a:gd name="T12" fmla="*/ 20 w 65"/>
                        <a:gd name="T13" fmla="*/ 2 h 63"/>
                        <a:gd name="T14" fmla="*/ 25 w 65"/>
                        <a:gd name="T15" fmla="*/ 0 h 63"/>
                        <a:gd name="T16" fmla="*/ 31 w 65"/>
                        <a:gd name="T17" fmla="*/ 0 h 63"/>
                        <a:gd name="T18" fmla="*/ 39 w 65"/>
                        <a:gd name="T19" fmla="*/ 0 h 63"/>
                        <a:gd name="T20" fmla="*/ 45 w 65"/>
                        <a:gd name="T21" fmla="*/ 2 h 63"/>
                        <a:gd name="T22" fmla="*/ 51 w 65"/>
                        <a:gd name="T23" fmla="*/ 6 h 63"/>
                        <a:gd name="T24" fmla="*/ 55 w 65"/>
                        <a:gd name="T25" fmla="*/ 10 h 63"/>
                        <a:gd name="T26" fmla="*/ 59 w 65"/>
                        <a:gd name="T27" fmla="*/ 14 h 63"/>
                        <a:gd name="T28" fmla="*/ 61 w 65"/>
                        <a:gd name="T29" fmla="*/ 20 h 63"/>
                        <a:gd name="T30" fmla="*/ 63 w 65"/>
                        <a:gd name="T31" fmla="*/ 26 h 63"/>
                        <a:gd name="T32" fmla="*/ 65 w 65"/>
                        <a:gd name="T33" fmla="*/ 32 h 63"/>
                        <a:gd name="T34" fmla="*/ 63 w 65"/>
                        <a:gd name="T35" fmla="*/ 38 h 63"/>
                        <a:gd name="T36" fmla="*/ 61 w 65"/>
                        <a:gd name="T37" fmla="*/ 45 h 63"/>
                        <a:gd name="T38" fmla="*/ 59 w 65"/>
                        <a:gd name="T39" fmla="*/ 49 h 63"/>
                        <a:gd name="T40" fmla="*/ 55 w 65"/>
                        <a:gd name="T41" fmla="*/ 55 h 63"/>
                        <a:gd name="T42" fmla="*/ 51 w 65"/>
                        <a:gd name="T43" fmla="*/ 59 h 63"/>
                        <a:gd name="T44" fmla="*/ 45 w 65"/>
                        <a:gd name="T45" fmla="*/ 61 h 63"/>
                        <a:gd name="T46" fmla="*/ 39 w 65"/>
                        <a:gd name="T47" fmla="*/ 63 h 63"/>
                        <a:gd name="T48" fmla="*/ 31 w 65"/>
                        <a:gd name="T49" fmla="*/ 63 h 63"/>
                        <a:gd name="T50" fmla="*/ 25 w 65"/>
                        <a:gd name="T51" fmla="*/ 63 h 63"/>
                        <a:gd name="T52" fmla="*/ 20 w 65"/>
                        <a:gd name="T53" fmla="*/ 61 h 63"/>
                        <a:gd name="T54" fmla="*/ 14 w 65"/>
                        <a:gd name="T55" fmla="*/ 59 h 63"/>
                        <a:gd name="T56" fmla="*/ 10 w 65"/>
                        <a:gd name="T57" fmla="*/ 55 h 63"/>
                        <a:gd name="T58" fmla="*/ 6 w 65"/>
                        <a:gd name="T59" fmla="*/ 49 h 63"/>
                        <a:gd name="T60" fmla="*/ 2 w 65"/>
                        <a:gd name="T61" fmla="*/ 45 h 63"/>
                        <a:gd name="T62" fmla="*/ 0 w 65"/>
                        <a:gd name="T63" fmla="*/ 38 h 63"/>
                        <a:gd name="T64" fmla="*/ 0 w 65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4" name="Freeform 255"/>
                    <p:cNvSpPr>
                      <a:spLocks/>
                    </p:cNvSpPr>
                    <p:nvPr/>
                  </p:nvSpPr>
                  <p:spPr bwMode="auto">
                    <a:xfrm>
                      <a:off x="5613" y="675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32 h 63"/>
                        <a:gd name="T4" fmla="*/ 0 w 65"/>
                        <a:gd name="T5" fmla="*/ 26 h 63"/>
                        <a:gd name="T6" fmla="*/ 2 w 65"/>
                        <a:gd name="T7" fmla="*/ 20 h 63"/>
                        <a:gd name="T8" fmla="*/ 6 w 65"/>
                        <a:gd name="T9" fmla="*/ 14 h 63"/>
                        <a:gd name="T10" fmla="*/ 10 w 65"/>
                        <a:gd name="T11" fmla="*/ 10 h 63"/>
                        <a:gd name="T12" fmla="*/ 14 w 65"/>
                        <a:gd name="T13" fmla="*/ 6 h 63"/>
                        <a:gd name="T14" fmla="*/ 20 w 65"/>
                        <a:gd name="T15" fmla="*/ 2 h 63"/>
                        <a:gd name="T16" fmla="*/ 25 w 65"/>
                        <a:gd name="T17" fmla="*/ 0 h 63"/>
                        <a:gd name="T18" fmla="*/ 31 w 65"/>
                        <a:gd name="T19" fmla="*/ 0 h 63"/>
                        <a:gd name="T20" fmla="*/ 39 w 65"/>
                        <a:gd name="T21" fmla="*/ 0 h 63"/>
                        <a:gd name="T22" fmla="*/ 45 w 65"/>
                        <a:gd name="T23" fmla="*/ 2 h 63"/>
                        <a:gd name="T24" fmla="*/ 51 w 65"/>
                        <a:gd name="T25" fmla="*/ 6 h 63"/>
                        <a:gd name="T26" fmla="*/ 55 w 65"/>
                        <a:gd name="T27" fmla="*/ 10 h 63"/>
                        <a:gd name="T28" fmla="*/ 59 w 65"/>
                        <a:gd name="T29" fmla="*/ 14 h 63"/>
                        <a:gd name="T30" fmla="*/ 61 w 65"/>
                        <a:gd name="T31" fmla="*/ 20 h 63"/>
                        <a:gd name="T32" fmla="*/ 63 w 65"/>
                        <a:gd name="T33" fmla="*/ 26 h 63"/>
                        <a:gd name="T34" fmla="*/ 65 w 65"/>
                        <a:gd name="T35" fmla="*/ 32 h 63"/>
                        <a:gd name="T36" fmla="*/ 63 w 65"/>
                        <a:gd name="T37" fmla="*/ 38 h 63"/>
                        <a:gd name="T38" fmla="*/ 61 w 65"/>
                        <a:gd name="T39" fmla="*/ 45 h 63"/>
                        <a:gd name="T40" fmla="*/ 59 w 65"/>
                        <a:gd name="T41" fmla="*/ 49 h 63"/>
                        <a:gd name="T42" fmla="*/ 55 w 65"/>
                        <a:gd name="T43" fmla="*/ 55 h 63"/>
                        <a:gd name="T44" fmla="*/ 51 w 65"/>
                        <a:gd name="T45" fmla="*/ 59 h 63"/>
                        <a:gd name="T46" fmla="*/ 45 w 65"/>
                        <a:gd name="T47" fmla="*/ 61 h 63"/>
                        <a:gd name="T48" fmla="*/ 39 w 65"/>
                        <a:gd name="T49" fmla="*/ 63 h 63"/>
                        <a:gd name="T50" fmla="*/ 31 w 65"/>
                        <a:gd name="T51" fmla="*/ 63 h 63"/>
                        <a:gd name="T52" fmla="*/ 25 w 65"/>
                        <a:gd name="T53" fmla="*/ 63 h 63"/>
                        <a:gd name="T54" fmla="*/ 20 w 65"/>
                        <a:gd name="T55" fmla="*/ 61 h 63"/>
                        <a:gd name="T56" fmla="*/ 14 w 65"/>
                        <a:gd name="T57" fmla="*/ 59 h 63"/>
                        <a:gd name="T58" fmla="*/ 10 w 65"/>
                        <a:gd name="T59" fmla="*/ 55 h 63"/>
                        <a:gd name="T60" fmla="*/ 6 w 65"/>
                        <a:gd name="T61" fmla="*/ 49 h 63"/>
                        <a:gd name="T62" fmla="*/ 2 w 65"/>
                        <a:gd name="T63" fmla="*/ 45 h 63"/>
                        <a:gd name="T64" fmla="*/ 0 w 65"/>
                        <a:gd name="T65" fmla="*/ 38 h 63"/>
                        <a:gd name="T66" fmla="*/ 0 w 65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5" name="Freeform 256"/>
                    <p:cNvSpPr>
                      <a:spLocks/>
                    </p:cNvSpPr>
                    <p:nvPr/>
                  </p:nvSpPr>
                  <p:spPr bwMode="auto">
                    <a:xfrm>
                      <a:off x="5766" y="783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2 h 65"/>
                        <a:gd name="T2" fmla="*/ 0 w 63"/>
                        <a:gd name="T3" fmla="*/ 26 h 65"/>
                        <a:gd name="T4" fmla="*/ 2 w 63"/>
                        <a:gd name="T5" fmla="*/ 20 h 65"/>
                        <a:gd name="T6" fmla="*/ 6 w 63"/>
                        <a:gd name="T7" fmla="*/ 14 h 65"/>
                        <a:gd name="T8" fmla="*/ 8 w 63"/>
                        <a:gd name="T9" fmla="*/ 10 h 65"/>
                        <a:gd name="T10" fmla="*/ 14 w 63"/>
                        <a:gd name="T11" fmla="*/ 6 h 65"/>
                        <a:gd name="T12" fmla="*/ 20 w 63"/>
                        <a:gd name="T13" fmla="*/ 2 h 65"/>
                        <a:gd name="T14" fmla="*/ 26 w 63"/>
                        <a:gd name="T15" fmla="*/ 0 h 65"/>
                        <a:gd name="T16" fmla="*/ 32 w 63"/>
                        <a:gd name="T17" fmla="*/ 0 h 65"/>
                        <a:gd name="T18" fmla="*/ 38 w 63"/>
                        <a:gd name="T19" fmla="*/ 0 h 65"/>
                        <a:gd name="T20" fmla="*/ 46 w 63"/>
                        <a:gd name="T21" fmla="*/ 2 h 65"/>
                        <a:gd name="T22" fmla="*/ 50 w 63"/>
                        <a:gd name="T23" fmla="*/ 6 h 65"/>
                        <a:gd name="T24" fmla="*/ 56 w 63"/>
                        <a:gd name="T25" fmla="*/ 10 h 65"/>
                        <a:gd name="T26" fmla="*/ 60 w 63"/>
                        <a:gd name="T27" fmla="*/ 14 h 65"/>
                        <a:gd name="T28" fmla="*/ 61 w 63"/>
                        <a:gd name="T29" fmla="*/ 20 h 65"/>
                        <a:gd name="T30" fmla="*/ 63 w 63"/>
                        <a:gd name="T31" fmla="*/ 26 h 65"/>
                        <a:gd name="T32" fmla="*/ 63 w 63"/>
                        <a:gd name="T33" fmla="*/ 32 h 65"/>
                        <a:gd name="T34" fmla="*/ 63 w 63"/>
                        <a:gd name="T35" fmla="*/ 40 h 65"/>
                        <a:gd name="T36" fmla="*/ 61 w 63"/>
                        <a:gd name="T37" fmla="*/ 46 h 65"/>
                        <a:gd name="T38" fmla="*/ 60 w 63"/>
                        <a:gd name="T39" fmla="*/ 50 h 65"/>
                        <a:gd name="T40" fmla="*/ 56 w 63"/>
                        <a:gd name="T41" fmla="*/ 56 h 65"/>
                        <a:gd name="T42" fmla="*/ 50 w 63"/>
                        <a:gd name="T43" fmla="*/ 60 h 65"/>
                        <a:gd name="T44" fmla="*/ 46 w 63"/>
                        <a:gd name="T45" fmla="*/ 62 h 65"/>
                        <a:gd name="T46" fmla="*/ 38 w 63"/>
                        <a:gd name="T47" fmla="*/ 63 h 65"/>
                        <a:gd name="T48" fmla="*/ 32 w 63"/>
                        <a:gd name="T49" fmla="*/ 65 h 65"/>
                        <a:gd name="T50" fmla="*/ 26 w 63"/>
                        <a:gd name="T51" fmla="*/ 63 h 65"/>
                        <a:gd name="T52" fmla="*/ 20 w 63"/>
                        <a:gd name="T53" fmla="*/ 62 h 65"/>
                        <a:gd name="T54" fmla="*/ 14 w 63"/>
                        <a:gd name="T55" fmla="*/ 60 h 65"/>
                        <a:gd name="T56" fmla="*/ 8 w 63"/>
                        <a:gd name="T57" fmla="*/ 56 h 65"/>
                        <a:gd name="T58" fmla="*/ 6 w 63"/>
                        <a:gd name="T59" fmla="*/ 50 h 65"/>
                        <a:gd name="T60" fmla="*/ 2 w 63"/>
                        <a:gd name="T61" fmla="*/ 46 h 65"/>
                        <a:gd name="T62" fmla="*/ 0 w 63"/>
                        <a:gd name="T63" fmla="*/ 40 h 65"/>
                        <a:gd name="T64" fmla="*/ 0 w 63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6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60" y="50"/>
                          </a:lnTo>
                          <a:lnTo>
                            <a:pt x="56" y="56"/>
                          </a:lnTo>
                          <a:lnTo>
                            <a:pt x="50" y="60"/>
                          </a:lnTo>
                          <a:lnTo>
                            <a:pt x="46" y="62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2"/>
                          </a:lnTo>
                          <a:lnTo>
                            <a:pt x="14" y="60"/>
                          </a:lnTo>
                          <a:lnTo>
                            <a:pt x="8" y="56"/>
                          </a:lnTo>
                          <a:lnTo>
                            <a:pt x="6" y="50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6" name="Freeform 257"/>
                    <p:cNvSpPr>
                      <a:spLocks/>
                    </p:cNvSpPr>
                    <p:nvPr/>
                  </p:nvSpPr>
                  <p:spPr bwMode="auto">
                    <a:xfrm>
                      <a:off x="5766" y="783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2 h 65"/>
                        <a:gd name="T2" fmla="*/ 0 w 63"/>
                        <a:gd name="T3" fmla="*/ 32 h 65"/>
                        <a:gd name="T4" fmla="*/ 0 w 63"/>
                        <a:gd name="T5" fmla="*/ 26 h 65"/>
                        <a:gd name="T6" fmla="*/ 2 w 63"/>
                        <a:gd name="T7" fmla="*/ 20 h 65"/>
                        <a:gd name="T8" fmla="*/ 6 w 63"/>
                        <a:gd name="T9" fmla="*/ 14 h 65"/>
                        <a:gd name="T10" fmla="*/ 8 w 63"/>
                        <a:gd name="T11" fmla="*/ 10 h 65"/>
                        <a:gd name="T12" fmla="*/ 14 w 63"/>
                        <a:gd name="T13" fmla="*/ 6 h 65"/>
                        <a:gd name="T14" fmla="*/ 20 w 63"/>
                        <a:gd name="T15" fmla="*/ 2 h 65"/>
                        <a:gd name="T16" fmla="*/ 26 w 63"/>
                        <a:gd name="T17" fmla="*/ 0 h 65"/>
                        <a:gd name="T18" fmla="*/ 32 w 63"/>
                        <a:gd name="T19" fmla="*/ 0 h 65"/>
                        <a:gd name="T20" fmla="*/ 38 w 63"/>
                        <a:gd name="T21" fmla="*/ 0 h 65"/>
                        <a:gd name="T22" fmla="*/ 46 w 63"/>
                        <a:gd name="T23" fmla="*/ 2 h 65"/>
                        <a:gd name="T24" fmla="*/ 50 w 63"/>
                        <a:gd name="T25" fmla="*/ 6 h 65"/>
                        <a:gd name="T26" fmla="*/ 56 w 63"/>
                        <a:gd name="T27" fmla="*/ 10 h 65"/>
                        <a:gd name="T28" fmla="*/ 60 w 63"/>
                        <a:gd name="T29" fmla="*/ 14 h 65"/>
                        <a:gd name="T30" fmla="*/ 61 w 63"/>
                        <a:gd name="T31" fmla="*/ 20 h 65"/>
                        <a:gd name="T32" fmla="*/ 63 w 63"/>
                        <a:gd name="T33" fmla="*/ 26 h 65"/>
                        <a:gd name="T34" fmla="*/ 63 w 63"/>
                        <a:gd name="T35" fmla="*/ 32 h 65"/>
                        <a:gd name="T36" fmla="*/ 63 w 63"/>
                        <a:gd name="T37" fmla="*/ 40 h 65"/>
                        <a:gd name="T38" fmla="*/ 61 w 63"/>
                        <a:gd name="T39" fmla="*/ 46 h 65"/>
                        <a:gd name="T40" fmla="*/ 60 w 63"/>
                        <a:gd name="T41" fmla="*/ 50 h 65"/>
                        <a:gd name="T42" fmla="*/ 56 w 63"/>
                        <a:gd name="T43" fmla="*/ 56 h 65"/>
                        <a:gd name="T44" fmla="*/ 50 w 63"/>
                        <a:gd name="T45" fmla="*/ 60 h 65"/>
                        <a:gd name="T46" fmla="*/ 46 w 63"/>
                        <a:gd name="T47" fmla="*/ 62 h 65"/>
                        <a:gd name="T48" fmla="*/ 38 w 63"/>
                        <a:gd name="T49" fmla="*/ 63 h 65"/>
                        <a:gd name="T50" fmla="*/ 32 w 63"/>
                        <a:gd name="T51" fmla="*/ 65 h 65"/>
                        <a:gd name="T52" fmla="*/ 26 w 63"/>
                        <a:gd name="T53" fmla="*/ 63 h 65"/>
                        <a:gd name="T54" fmla="*/ 20 w 63"/>
                        <a:gd name="T55" fmla="*/ 62 h 65"/>
                        <a:gd name="T56" fmla="*/ 14 w 63"/>
                        <a:gd name="T57" fmla="*/ 60 h 65"/>
                        <a:gd name="T58" fmla="*/ 8 w 63"/>
                        <a:gd name="T59" fmla="*/ 56 h 65"/>
                        <a:gd name="T60" fmla="*/ 6 w 63"/>
                        <a:gd name="T61" fmla="*/ 50 h 65"/>
                        <a:gd name="T62" fmla="*/ 2 w 63"/>
                        <a:gd name="T63" fmla="*/ 46 h 65"/>
                        <a:gd name="T64" fmla="*/ 0 w 63"/>
                        <a:gd name="T65" fmla="*/ 40 h 65"/>
                        <a:gd name="T66" fmla="*/ 0 w 63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6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60" y="50"/>
                          </a:lnTo>
                          <a:lnTo>
                            <a:pt x="56" y="56"/>
                          </a:lnTo>
                          <a:lnTo>
                            <a:pt x="50" y="60"/>
                          </a:lnTo>
                          <a:lnTo>
                            <a:pt x="46" y="62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2"/>
                          </a:lnTo>
                          <a:lnTo>
                            <a:pt x="14" y="60"/>
                          </a:lnTo>
                          <a:lnTo>
                            <a:pt x="8" y="56"/>
                          </a:lnTo>
                          <a:lnTo>
                            <a:pt x="6" y="50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7" name="Freeform 258"/>
                    <p:cNvSpPr>
                      <a:spLocks/>
                    </p:cNvSpPr>
                    <p:nvPr/>
                  </p:nvSpPr>
                  <p:spPr bwMode="auto">
                    <a:xfrm>
                      <a:off x="5247" y="681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0 w 65"/>
                        <a:gd name="T3" fmla="*/ 26 h 65"/>
                        <a:gd name="T4" fmla="*/ 2 w 65"/>
                        <a:gd name="T5" fmla="*/ 20 h 65"/>
                        <a:gd name="T6" fmla="*/ 6 w 65"/>
                        <a:gd name="T7" fmla="*/ 14 h 65"/>
                        <a:gd name="T8" fmla="*/ 9 w 65"/>
                        <a:gd name="T9" fmla="*/ 10 h 65"/>
                        <a:gd name="T10" fmla="*/ 13 w 65"/>
                        <a:gd name="T11" fmla="*/ 6 h 65"/>
                        <a:gd name="T12" fmla="*/ 19 w 65"/>
                        <a:gd name="T13" fmla="*/ 2 h 65"/>
                        <a:gd name="T14" fmla="*/ 25 w 65"/>
                        <a:gd name="T15" fmla="*/ 0 h 65"/>
                        <a:gd name="T16" fmla="*/ 31 w 65"/>
                        <a:gd name="T17" fmla="*/ 0 h 65"/>
                        <a:gd name="T18" fmla="*/ 39 w 65"/>
                        <a:gd name="T19" fmla="*/ 0 h 65"/>
                        <a:gd name="T20" fmla="*/ 45 w 65"/>
                        <a:gd name="T21" fmla="*/ 2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3 w 65"/>
                        <a:gd name="T29" fmla="*/ 20 h 65"/>
                        <a:gd name="T30" fmla="*/ 63 w 65"/>
                        <a:gd name="T31" fmla="*/ 26 h 65"/>
                        <a:gd name="T32" fmla="*/ 65 w 65"/>
                        <a:gd name="T33" fmla="*/ 32 h 65"/>
                        <a:gd name="T34" fmla="*/ 63 w 65"/>
                        <a:gd name="T35" fmla="*/ 39 h 65"/>
                        <a:gd name="T36" fmla="*/ 63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5 w 65"/>
                        <a:gd name="T45" fmla="*/ 63 h 65"/>
                        <a:gd name="T46" fmla="*/ 39 w 65"/>
                        <a:gd name="T47" fmla="*/ 63 h 65"/>
                        <a:gd name="T48" fmla="*/ 31 w 65"/>
                        <a:gd name="T49" fmla="*/ 65 h 65"/>
                        <a:gd name="T50" fmla="*/ 25 w 65"/>
                        <a:gd name="T51" fmla="*/ 63 h 65"/>
                        <a:gd name="T52" fmla="*/ 19 w 65"/>
                        <a:gd name="T53" fmla="*/ 63 h 65"/>
                        <a:gd name="T54" fmla="*/ 13 w 65"/>
                        <a:gd name="T55" fmla="*/ 59 h 65"/>
                        <a:gd name="T56" fmla="*/ 9 w 65"/>
                        <a:gd name="T57" fmla="*/ 55 h 65"/>
                        <a:gd name="T58" fmla="*/ 6 w 65"/>
                        <a:gd name="T59" fmla="*/ 51 h 65"/>
                        <a:gd name="T60" fmla="*/ 2 w 65"/>
                        <a:gd name="T61" fmla="*/ 45 h 65"/>
                        <a:gd name="T62" fmla="*/ 0 w 65"/>
                        <a:gd name="T63" fmla="*/ 39 h 65"/>
                        <a:gd name="T64" fmla="*/ 0 w 65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8" name="Freeform 259"/>
                    <p:cNvSpPr>
                      <a:spLocks/>
                    </p:cNvSpPr>
                    <p:nvPr/>
                  </p:nvSpPr>
                  <p:spPr bwMode="auto">
                    <a:xfrm>
                      <a:off x="5247" y="681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0 w 65"/>
                        <a:gd name="T3" fmla="*/ 32 h 65"/>
                        <a:gd name="T4" fmla="*/ 0 w 65"/>
                        <a:gd name="T5" fmla="*/ 26 h 65"/>
                        <a:gd name="T6" fmla="*/ 2 w 65"/>
                        <a:gd name="T7" fmla="*/ 20 h 65"/>
                        <a:gd name="T8" fmla="*/ 6 w 65"/>
                        <a:gd name="T9" fmla="*/ 14 h 65"/>
                        <a:gd name="T10" fmla="*/ 9 w 65"/>
                        <a:gd name="T11" fmla="*/ 10 h 65"/>
                        <a:gd name="T12" fmla="*/ 13 w 65"/>
                        <a:gd name="T13" fmla="*/ 6 h 65"/>
                        <a:gd name="T14" fmla="*/ 19 w 65"/>
                        <a:gd name="T15" fmla="*/ 2 h 65"/>
                        <a:gd name="T16" fmla="*/ 25 w 65"/>
                        <a:gd name="T17" fmla="*/ 0 h 65"/>
                        <a:gd name="T18" fmla="*/ 31 w 65"/>
                        <a:gd name="T19" fmla="*/ 0 h 65"/>
                        <a:gd name="T20" fmla="*/ 39 w 65"/>
                        <a:gd name="T21" fmla="*/ 0 h 65"/>
                        <a:gd name="T22" fmla="*/ 45 w 65"/>
                        <a:gd name="T23" fmla="*/ 2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3 w 65"/>
                        <a:gd name="T31" fmla="*/ 20 h 65"/>
                        <a:gd name="T32" fmla="*/ 63 w 65"/>
                        <a:gd name="T33" fmla="*/ 26 h 65"/>
                        <a:gd name="T34" fmla="*/ 65 w 65"/>
                        <a:gd name="T35" fmla="*/ 32 h 65"/>
                        <a:gd name="T36" fmla="*/ 63 w 65"/>
                        <a:gd name="T37" fmla="*/ 39 h 65"/>
                        <a:gd name="T38" fmla="*/ 63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5 w 65"/>
                        <a:gd name="T47" fmla="*/ 63 h 65"/>
                        <a:gd name="T48" fmla="*/ 39 w 65"/>
                        <a:gd name="T49" fmla="*/ 63 h 65"/>
                        <a:gd name="T50" fmla="*/ 31 w 65"/>
                        <a:gd name="T51" fmla="*/ 65 h 65"/>
                        <a:gd name="T52" fmla="*/ 25 w 65"/>
                        <a:gd name="T53" fmla="*/ 63 h 65"/>
                        <a:gd name="T54" fmla="*/ 19 w 65"/>
                        <a:gd name="T55" fmla="*/ 63 h 65"/>
                        <a:gd name="T56" fmla="*/ 13 w 65"/>
                        <a:gd name="T57" fmla="*/ 59 h 65"/>
                        <a:gd name="T58" fmla="*/ 9 w 65"/>
                        <a:gd name="T59" fmla="*/ 55 h 65"/>
                        <a:gd name="T60" fmla="*/ 6 w 65"/>
                        <a:gd name="T61" fmla="*/ 51 h 65"/>
                        <a:gd name="T62" fmla="*/ 2 w 65"/>
                        <a:gd name="T63" fmla="*/ 45 h 65"/>
                        <a:gd name="T64" fmla="*/ 0 w 65"/>
                        <a:gd name="T65" fmla="*/ 39 h 65"/>
                        <a:gd name="T66" fmla="*/ 0 w 65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39" name="Freeform 260"/>
                    <p:cNvSpPr>
                      <a:spLocks/>
                    </p:cNvSpPr>
                    <p:nvPr/>
                  </p:nvSpPr>
                  <p:spPr bwMode="auto">
                    <a:xfrm>
                      <a:off x="5833" y="843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2 w 65"/>
                        <a:gd name="T3" fmla="*/ 25 h 63"/>
                        <a:gd name="T4" fmla="*/ 4 w 65"/>
                        <a:gd name="T5" fmla="*/ 19 h 63"/>
                        <a:gd name="T6" fmla="*/ 6 w 65"/>
                        <a:gd name="T7" fmla="*/ 13 h 63"/>
                        <a:gd name="T8" fmla="*/ 10 w 65"/>
                        <a:gd name="T9" fmla="*/ 7 h 63"/>
                        <a:gd name="T10" fmla="*/ 16 w 65"/>
                        <a:gd name="T11" fmla="*/ 5 h 63"/>
                        <a:gd name="T12" fmla="*/ 20 w 65"/>
                        <a:gd name="T13" fmla="*/ 2 h 63"/>
                        <a:gd name="T14" fmla="*/ 28 w 65"/>
                        <a:gd name="T15" fmla="*/ 0 h 63"/>
                        <a:gd name="T16" fmla="*/ 34 w 65"/>
                        <a:gd name="T17" fmla="*/ 0 h 63"/>
                        <a:gd name="T18" fmla="*/ 40 w 65"/>
                        <a:gd name="T19" fmla="*/ 0 h 63"/>
                        <a:gd name="T20" fmla="*/ 46 w 65"/>
                        <a:gd name="T21" fmla="*/ 2 h 63"/>
                        <a:gd name="T22" fmla="*/ 52 w 65"/>
                        <a:gd name="T23" fmla="*/ 5 h 63"/>
                        <a:gd name="T24" fmla="*/ 56 w 65"/>
                        <a:gd name="T25" fmla="*/ 7 h 63"/>
                        <a:gd name="T26" fmla="*/ 59 w 65"/>
                        <a:gd name="T27" fmla="*/ 13 h 63"/>
                        <a:gd name="T28" fmla="*/ 63 w 65"/>
                        <a:gd name="T29" fmla="*/ 19 h 63"/>
                        <a:gd name="T30" fmla="*/ 65 w 65"/>
                        <a:gd name="T31" fmla="*/ 25 h 63"/>
                        <a:gd name="T32" fmla="*/ 65 w 65"/>
                        <a:gd name="T33" fmla="*/ 31 h 63"/>
                        <a:gd name="T34" fmla="*/ 65 w 65"/>
                        <a:gd name="T35" fmla="*/ 37 h 63"/>
                        <a:gd name="T36" fmla="*/ 63 w 65"/>
                        <a:gd name="T37" fmla="*/ 43 h 63"/>
                        <a:gd name="T38" fmla="*/ 59 w 65"/>
                        <a:gd name="T39" fmla="*/ 49 h 63"/>
                        <a:gd name="T40" fmla="*/ 56 w 65"/>
                        <a:gd name="T41" fmla="*/ 55 h 63"/>
                        <a:gd name="T42" fmla="*/ 52 w 65"/>
                        <a:gd name="T43" fmla="*/ 57 h 63"/>
                        <a:gd name="T44" fmla="*/ 46 w 65"/>
                        <a:gd name="T45" fmla="*/ 61 h 63"/>
                        <a:gd name="T46" fmla="*/ 40 w 65"/>
                        <a:gd name="T47" fmla="*/ 63 h 63"/>
                        <a:gd name="T48" fmla="*/ 34 w 65"/>
                        <a:gd name="T49" fmla="*/ 63 h 63"/>
                        <a:gd name="T50" fmla="*/ 28 w 65"/>
                        <a:gd name="T51" fmla="*/ 63 h 63"/>
                        <a:gd name="T52" fmla="*/ 20 w 65"/>
                        <a:gd name="T53" fmla="*/ 61 h 63"/>
                        <a:gd name="T54" fmla="*/ 16 w 65"/>
                        <a:gd name="T55" fmla="*/ 57 h 63"/>
                        <a:gd name="T56" fmla="*/ 10 w 65"/>
                        <a:gd name="T57" fmla="*/ 55 h 63"/>
                        <a:gd name="T58" fmla="*/ 6 w 65"/>
                        <a:gd name="T59" fmla="*/ 49 h 63"/>
                        <a:gd name="T60" fmla="*/ 4 w 65"/>
                        <a:gd name="T61" fmla="*/ 43 h 63"/>
                        <a:gd name="T62" fmla="*/ 2 w 65"/>
                        <a:gd name="T63" fmla="*/ 37 h 63"/>
                        <a:gd name="T64" fmla="*/ 0 w 65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3"/>
                          </a:lnTo>
                          <a:lnTo>
                            <a:pt x="10" y="7"/>
                          </a:lnTo>
                          <a:lnTo>
                            <a:pt x="16" y="5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5"/>
                          </a:lnTo>
                          <a:lnTo>
                            <a:pt x="56" y="7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6" y="55"/>
                          </a:lnTo>
                          <a:lnTo>
                            <a:pt x="52" y="57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8" y="63"/>
                          </a:lnTo>
                          <a:lnTo>
                            <a:pt x="20" y="61"/>
                          </a:lnTo>
                          <a:lnTo>
                            <a:pt x="16" y="57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0" name="Freeform 261"/>
                    <p:cNvSpPr>
                      <a:spLocks/>
                    </p:cNvSpPr>
                    <p:nvPr/>
                  </p:nvSpPr>
                  <p:spPr bwMode="auto">
                    <a:xfrm>
                      <a:off x="5833" y="843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0 w 65"/>
                        <a:gd name="T3" fmla="*/ 31 h 63"/>
                        <a:gd name="T4" fmla="*/ 2 w 65"/>
                        <a:gd name="T5" fmla="*/ 25 h 63"/>
                        <a:gd name="T6" fmla="*/ 4 w 65"/>
                        <a:gd name="T7" fmla="*/ 19 h 63"/>
                        <a:gd name="T8" fmla="*/ 6 w 65"/>
                        <a:gd name="T9" fmla="*/ 13 h 63"/>
                        <a:gd name="T10" fmla="*/ 10 w 65"/>
                        <a:gd name="T11" fmla="*/ 7 h 63"/>
                        <a:gd name="T12" fmla="*/ 16 w 65"/>
                        <a:gd name="T13" fmla="*/ 5 h 63"/>
                        <a:gd name="T14" fmla="*/ 20 w 65"/>
                        <a:gd name="T15" fmla="*/ 2 h 63"/>
                        <a:gd name="T16" fmla="*/ 28 w 65"/>
                        <a:gd name="T17" fmla="*/ 0 h 63"/>
                        <a:gd name="T18" fmla="*/ 34 w 65"/>
                        <a:gd name="T19" fmla="*/ 0 h 63"/>
                        <a:gd name="T20" fmla="*/ 40 w 65"/>
                        <a:gd name="T21" fmla="*/ 0 h 63"/>
                        <a:gd name="T22" fmla="*/ 46 w 65"/>
                        <a:gd name="T23" fmla="*/ 2 h 63"/>
                        <a:gd name="T24" fmla="*/ 52 w 65"/>
                        <a:gd name="T25" fmla="*/ 5 h 63"/>
                        <a:gd name="T26" fmla="*/ 56 w 65"/>
                        <a:gd name="T27" fmla="*/ 7 h 63"/>
                        <a:gd name="T28" fmla="*/ 59 w 65"/>
                        <a:gd name="T29" fmla="*/ 13 h 63"/>
                        <a:gd name="T30" fmla="*/ 63 w 65"/>
                        <a:gd name="T31" fmla="*/ 19 h 63"/>
                        <a:gd name="T32" fmla="*/ 65 w 65"/>
                        <a:gd name="T33" fmla="*/ 25 h 63"/>
                        <a:gd name="T34" fmla="*/ 65 w 65"/>
                        <a:gd name="T35" fmla="*/ 31 h 63"/>
                        <a:gd name="T36" fmla="*/ 65 w 65"/>
                        <a:gd name="T37" fmla="*/ 37 h 63"/>
                        <a:gd name="T38" fmla="*/ 63 w 65"/>
                        <a:gd name="T39" fmla="*/ 43 h 63"/>
                        <a:gd name="T40" fmla="*/ 59 w 65"/>
                        <a:gd name="T41" fmla="*/ 49 h 63"/>
                        <a:gd name="T42" fmla="*/ 56 w 65"/>
                        <a:gd name="T43" fmla="*/ 55 h 63"/>
                        <a:gd name="T44" fmla="*/ 52 w 65"/>
                        <a:gd name="T45" fmla="*/ 57 h 63"/>
                        <a:gd name="T46" fmla="*/ 46 w 65"/>
                        <a:gd name="T47" fmla="*/ 61 h 63"/>
                        <a:gd name="T48" fmla="*/ 40 w 65"/>
                        <a:gd name="T49" fmla="*/ 63 h 63"/>
                        <a:gd name="T50" fmla="*/ 34 w 65"/>
                        <a:gd name="T51" fmla="*/ 63 h 63"/>
                        <a:gd name="T52" fmla="*/ 28 w 65"/>
                        <a:gd name="T53" fmla="*/ 63 h 63"/>
                        <a:gd name="T54" fmla="*/ 20 w 65"/>
                        <a:gd name="T55" fmla="*/ 61 h 63"/>
                        <a:gd name="T56" fmla="*/ 16 w 65"/>
                        <a:gd name="T57" fmla="*/ 57 h 63"/>
                        <a:gd name="T58" fmla="*/ 10 w 65"/>
                        <a:gd name="T59" fmla="*/ 55 h 63"/>
                        <a:gd name="T60" fmla="*/ 6 w 65"/>
                        <a:gd name="T61" fmla="*/ 49 h 63"/>
                        <a:gd name="T62" fmla="*/ 4 w 65"/>
                        <a:gd name="T63" fmla="*/ 43 h 63"/>
                        <a:gd name="T64" fmla="*/ 2 w 65"/>
                        <a:gd name="T65" fmla="*/ 37 h 63"/>
                        <a:gd name="T66" fmla="*/ 0 w 65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3"/>
                          </a:lnTo>
                          <a:lnTo>
                            <a:pt x="10" y="7"/>
                          </a:lnTo>
                          <a:lnTo>
                            <a:pt x="16" y="5"/>
                          </a:lnTo>
                          <a:lnTo>
                            <a:pt x="20" y="2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5"/>
                          </a:lnTo>
                          <a:lnTo>
                            <a:pt x="56" y="7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6" y="55"/>
                          </a:lnTo>
                          <a:lnTo>
                            <a:pt x="52" y="57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8" y="63"/>
                          </a:lnTo>
                          <a:lnTo>
                            <a:pt x="20" y="61"/>
                          </a:lnTo>
                          <a:lnTo>
                            <a:pt x="16" y="57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1" name="Freeform 262"/>
                    <p:cNvSpPr>
                      <a:spLocks/>
                    </p:cNvSpPr>
                    <p:nvPr/>
                  </p:nvSpPr>
                  <p:spPr bwMode="auto">
                    <a:xfrm>
                      <a:off x="5140" y="722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2 w 65"/>
                        <a:gd name="T3" fmla="*/ 26 h 63"/>
                        <a:gd name="T4" fmla="*/ 2 w 65"/>
                        <a:gd name="T5" fmla="*/ 20 h 63"/>
                        <a:gd name="T6" fmla="*/ 6 w 65"/>
                        <a:gd name="T7" fmla="*/ 14 h 63"/>
                        <a:gd name="T8" fmla="*/ 10 w 65"/>
                        <a:gd name="T9" fmla="*/ 10 h 63"/>
                        <a:gd name="T10" fmla="*/ 14 w 65"/>
                        <a:gd name="T11" fmla="*/ 6 h 63"/>
                        <a:gd name="T12" fmla="*/ 20 w 65"/>
                        <a:gd name="T13" fmla="*/ 2 h 63"/>
                        <a:gd name="T14" fmla="*/ 26 w 65"/>
                        <a:gd name="T15" fmla="*/ 0 h 63"/>
                        <a:gd name="T16" fmla="*/ 34 w 65"/>
                        <a:gd name="T17" fmla="*/ 0 h 63"/>
                        <a:gd name="T18" fmla="*/ 40 w 65"/>
                        <a:gd name="T19" fmla="*/ 0 h 63"/>
                        <a:gd name="T20" fmla="*/ 46 w 65"/>
                        <a:gd name="T21" fmla="*/ 2 h 63"/>
                        <a:gd name="T22" fmla="*/ 52 w 65"/>
                        <a:gd name="T23" fmla="*/ 6 h 63"/>
                        <a:gd name="T24" fmla="*/ 55 w 65"/>
                        <a:gd name="T25" fmla="*/ 10 h 63"/>
                        <a:gd name="T26" fmla="*/ 59 w 65"/>
                        <a:gd name="T27" fmla="*/ 14 h 63"/>
                        <a:gd name="T28" fmla="*/ 63 w 65"/>
                        <a:gd name="T29" fmla="*/ 20 h 63"/>
                        <a:gd name="T30" fmla="*/ 65 w 65"/>
                        <a:gd name="T31" fmla="*/ 26 h 63"/>
                        <a:gd name="T32" fmla="*/ 65 w 65"/>
                        <a:gd name="T33" fmla="*/ 32 h 63"/>
                        <a:gd name="T34" fmla="*/ 65 w 65"/>
                        <a:gd name="T35" fmla="*/ 38 h 63"/>
                        <a:gd name="T36" fmla="*/ 63 w 65"/>
                        <a:gd name="T37" fmla="*/ 44 h 63"/>
                        <a:gd name="T38" fmla="*/ 59 w 65"/>
                        <a:gd name="T39" fmla="*/ 50 h 63"/>
                        <a:gd name="T40" fmla="*/ 55 w 65"/>
                        <a:gd name="T41" fmla="*/ 56 h 63"/>
                        <a:gd name="T42" fmla="*/ 52 w 65"/>
                        <a:gd name="T43" fmla="*/ 60 h 63"/>
                        <a:gd name="T44" fmla="*/ 46 w 65"/>
                        <a:gd name="T45" fmla="*/ 61 h 63"/>
                        <a:gd name="T46" fmla="*/ 40 w 65"/>
                        <a:gd name="T47" fmla="*/ 63 h 63"/>
                        <a:gd name="T48" fmla="*/ 34 w 65"/>
                        <a:gd name="T49" fmla="*/ 63 h 63"/>
                        <a:gd name="T50" fmla="*/ 26 w 65"/>
                        <a:gd name="T51" fmla="*/ 63 h 63"/>
                        <a:gd name="T52" fmla="*/ 20 w 65"/>
                        <a:gd name="T53" fmla="*/ 61 h 63"/>
                        <a:gd name="T54" fmla="*/ 14 w 65"/>
                        <a:gd name="T55" fmla="*/ 60 h 63"/>
                        <a:gd name="T56" fmla="*/ 10 w 65"/>
                        <a:gd name="T57" fmla="*/ 56 h 63"/>
                        <a:gd name="T58" fmla="*/ 6 w 65"/>
                        <a:gd name="T59" fmla="*/ 50 h 63"/>
                        <a:gd name="T60" fmla="*/ 2 w 65"/>
                        <a:gd name="T61" fmla="*/ 44 h 63"/>
                        <a:gd name="T62" fmla="*/ 2 w 65"/>
                        <a:gd name="T63" fmla="*/ 38 h 63"/>
                        <a:gd name="T64" fmla="*/ 0 w 65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2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6"/>
                          </a:lnTo>
                          <a:lnTo>
                            <a:pt x="52" y="60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60"/>
                          </a:lnTo>
                          <a:lnTo>
                            <a:pt x="10" y="56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2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2" name="Freeform 263"/>
                    <p:cNvSpPr>
                      <a:spLocks/>
                    </p:cNvSpPr>
                    <p:nvPr/>
                  </p:nvSpPr>
                  <p:spPr bwMode="auto">
                    <a:xfrm>
                      <a:off x="5140" y="722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32 h 63"/>
                        <a:gd name="T4" fmla="*/ 2 w 65"/>
                        <a:gd name="T5" fmla="*/ 26 h 63"/>
                        <a:gd name="T6" fmla="*/ 2 w 65"/>
                        <a:gd name="T7" fmla="*/ 20 h 63"/>
                        <a:gd name="T8" fmla="*/ 6 w 65"/>
                        <a:gd name="T9" fmla="*/ 14 h 63"/>
                        <a:gd name="T10" fmla="*/ 10 w 65"/>
                        <a:gd name="T11" fmla="*/ 10 h 63"/>
                        <a:gd name="T12" fmla="*/ 14 w 65"/>
                        <a:gd name="T13" fmla="*/ 6 h 63"/>
                        <a:gd name="T14" fmla="*/ 20 w 65"/>
                        <a:gd name="T15" fmla="*/ 2 h 63"/>
                        <a:gd name="T16" fmla="*/ 26 w 65"/>
                        <a:gd name="T17" fmla="*/ 0 h 63"/>
                        <a:gd name="T18" fmla="*/ 34 w 65"/>
                        <a:gd name="T19" fmla="*/ 0 h 63"/>
                        <a:gd name="T20" fmla="*/ 40 w 65"/>
                        <a:gd name="T21" fmla="*/ 0 h 63"/>
                        <a:gd name="T22" fmla="*/ 46 w 65"/>
                        <a:gd name="T23" fmla="*/ 2 h 63"/>
                        <a:gd name="T24" fmla="*/ 52 w 65"/>
                        <a:gd name="T25" fmla="*/ 6 h 63"/>
                        <a:gd name="T26" fmla="*/ 55 w 65"/>
                        <a:gd name="T27" fmla="*/ 10 h 63"/>
                        <a:gd name="T28" fmla="*/ 59 w 65"/>
                        <a:gd name="T29" fmla="*/ 14 h 63"/>
                        <a:gd name="T30" fmla="*/ 63 w 65"/>
                        <a:gd name="T31" fmla="*/ 20 h 63"/>
                        <a:gd name="T32" fmla="*/ 65 w 65"/>
                        <a:gd name="T33" fmla="*/ 26 h 63"/>
                        <a:gd name="T34" fmla="*/ 65 w 65"/>
                        <a:gd name="T35" fmla="*/ 32 h 63"/>
                        <a:gd name="T36" fmla="*/ 65 w 65"/>
                        <a:gd name="T37" fmla="*/ 38 h 63"/>
                        <a:gd name="T38" fmla="*/ 63 w 65"/>
                        <a:gd name="T39" fmla="*/ 44 h 63"/>
                        <a:gd name="T40" fmla="*/ 59 w 65"/>
                        <a:gd name="T41" fmla="*/ 50 h 63"/>
                        <a:gd name="T42" fmla="*/ 55 w 65"/>
                        <a:gd name="T43" fmla="*/ 56 h 63"/>
                        <a:gd name="T44" fmla="*/ 52 w 65"/>
                        <a:gd name="T45" fmla="*/ 60 h 63"/>
                        <a:gd name="T46" fmla="*/ 46 w 65"/>
                        <a:gd name="T47" fmla="*/ 61 h 63"/>
                        <a:gd name="T48" fmla="*/ 40 w 65"/>
                        <a:gd name="T49" fmla="*/ 63 h 63"/>
                        <a:gd name="T50" fmla="*/ 34 w 65"/>
                        <a:gd name="T51" fmla="*/ 63 h 63"/>
                        <a:gd name="T52" fmla="*/ 26 w 65"/>
                        <a:gd name="T53" fmla="*/ 63 h 63"/>
                        <a:gd name="T54" fmla="*/ 20 w 65"/>
                        <a:gd name="T55" fmla="*/ 61 h 63"/>
                        <a:gd name="T56" fmla="*/ 14 w 65"/>
                        <a:gd name="T57" fmla="*/ 60 h 63"/>
                        <a:gd name="T58" fmla="*/ 10 w 65"/>
                        <a:gd name="T59" fmla="*/ 56 h 63"/>
                        <a:gd name="T60" fmla="*/ 6 w 65"/>
                        <a:gd name="T61" fmla="*/ 50 h 63"/>
                        <a:gd name="T62" fmla="*/ 2 w 65"/>
                        <a:gd name="T63" fmla="*/ 44 h 63"/>
                        <a:gd name="T64" fmla="*/ 2 w 65"/>
                        <a:gd name="T65" fmla="*/ 38 h 63"/>
                        <a:gd name="T66" fmla="*/ 0 w 65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6"/>
                          </a:lnTo>
                          <a:lnTo>
                            <a:pt x="52" y="60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60"/>
                          </a:lnTo>
                          <a:lnTo>
                            <a:pt x="10" y="56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2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3" name="Freeform 264"/>
                    <p:cNvSpPr>
                      <a:spLocks/>
                    </p:cNvSpPr>
                    <p:nvPr/>
                  </p:nvSpPr>
                  <p:spPr bwMode="auto">
                    <a:xfrm>
                      <a:off x="5282" y="862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0 w 65"/>
                        <a:gd name="T3" fmla="*/ 26 h 65"/>
                        <a:gd name="T4" fmla="*/ 2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2 h 65"/>
                        <a:gd name="T14" fmla="*/ 26 w 65"/>
                        <a:gd name="T15" fmla="*/ 0 h 65"/>
                        <a:gd name="T16" fmla="*/ 32 w 65"/>
                        <a:gd name="T17" fmla="*/ 0 h 65"/>
                        <a:gd name="T18" fmla="*/ 39 w 65"/>
                        <a:gd name="T19" fmla="*/ 0 h 65"/>
                        <a:gd name="T20" fmla="*/ 45 w 65"/>
                        <a:gd name="T21" fmla="*/ 2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1 w 65"/>
                        <a:gd name="T29" fmla="*/ 20 h 65"/>
                        <a:gd name="T30" fmla="*/ 63 w 65"/>
                        <a:gd name="T31" fmla="*/ 26 h 65"/>
                        <a:gd name="T32" fmla="*/ 65 w 65"/>
                        <a:gd name="T33" fmla="*/ 32 h 65"/>
                        <a:gd name="T34" fmla="*/ 63 w 65"/>
                        <a:gd name="T35" fmla="*/ 40 h 65"/>
                        <a:gd name="T36" fmla="*/ 61 w 65"/>
                        <a:gd name="T37" fmla="*/ 46 h 65"/>
                        <a:gd name="T38" fmla="*/ 59 w 65"/>
                        <a:gd name="T39" fmla="*/ 49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5 w 65"/>
                        <a:gd name="T45" fmla="*/ 63 h 65"/>
                        <a:gd name="T46" fmla="*/ 39 w 65"/>
                        <a:gd name="T47" fmla="*/ 63 h 65"/>
                        <a:gd name="T48" fmla="*/ 32 w 65"/>
                        <a:gd name="T49" fmla="*/ 65 h 65"/>
                        <a:gd name="T50" fmla="*/ 26 w 65"/>
                        <a:gd name="T51" fmla="*/ 63 h 65"/>
                        <a:gd name="T52" fmla="*/ 20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49 h 65"/>
                        <a:gd name="T60" fmla="*/ 2 w 65"/>
                        <a:gd name="T61" fmla="*/ 46 h 65"/>
                        <a:gd name="T62" fmla="*/ 0 w 65"/>
                        <a:gd name="T63" fmla="*/ 40 h 65"/>
                        <a:gd name="T64" fmla="*/ 0 w 65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4" name="Freeform 265"/>
                    <p:cNvSpPr>
                      <a:spLocks/>
                    </p:cNvSpPr>
                    <p:nvPr/>
                  </p:nvSpPr>
                  <p:spPr bwMode="auto">
                    <a:xfrm>
                      <a:off x="5282" y="862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0 w 65"/>
                        <a:gd name="T3" fmla="*/ 32 h 65"/>
                        <a:gd name="T4" fmla="*/ 0 w 65"/>
                        <a:gd name="T5" fmla="*/ 26 h 65"/>
                        <a:gd name="T6" fmla="*/ 2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2 h 65"/>
                        <a:gd name="T16" fmla="*/ 26 w 65"/>
                        <a:gd name="T17" fmla="*/ 0 h 65"/>
                        <a:gd name="T18" fmla="*/ 32 w 65"/>
                        <a:gd name="T19" fmla="*/ 0 h 65"/>
                        <a:gd name="T20" fmla="*/ 39 w 65"/>
                        <a:gd name="T21" fmla="*/ 0 h 65"/>
                        <a:gd name="T22" fmla="*/ 45 w 65"/>
                        <a:gd name="T23" fmla="*/ 2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1 w 65"/>
                        <a:gd name="T31" fmla="*/ 20 h 65"/>
                        <a:gd name="T32" fmla="*/ 63 w 65"/>
                        <a:gd name="T33" fmla="*/ 26 h 65"/>
                        <a:gd name="T34" fmla="*/ 65 w 65"/>
                        <a:gd name="T35" fmla="*/ 32 h 65"/>
                        <a:gd name="T36" fmla="*/ 63 w 65"/>
                        <a:gd name="T37" fmla="*/ 40 h 65"/>
                        <a:gd name="T38" fmla="*/ 61 w 65"/>
                        <a:gd name="T39" fmla="*/ 46 h 65"/>
                        <a:gd name="T40" fmla="*/ 59 w 65"/>
                        <a:gd name="T41" fmla="*/ 49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5 w 65"/>
                        <a:gd name="T47" fmla="*/ 63 h 65"/>
                        <a:gd name="T48" fmla="*/ 39 w 65"/>
                        <a:gd name="T49" fmla="*/ 63 h 65"/>
                        <a:gd name="T50" fmla="*/ 32 w 65"/>
                        <a:gd name="T51" fmla="*/ 65 h 65"/>
                        <a:gd name="T52" fmla="*/ 26 w 65"/>
                        <a:gd name="T53" fmla="*/ 63 h 65"/>
                        <a:gd name="T54" fmla="*/ 20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49 h 65"/>
                        <a:gd name="T62" fmla="*/ 2 w 65"/>
                        <a:gd name="T63" fmla="*/ 46 h 65"/>
                        <a:gd name="T64" fmla="*/ 0 w 65"/>
                        <a:gd name="T65" fmla="*/ 40 h 65"/>
                        <a:gd name="T66" fmla="*/ 0 w 65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5" name="Freeform 266"/>
                    <p:cNvSpPr>
                      <a:spLocks/>
                    </p:cNvSpPr>
                    <p:nvPr/>
                  </p:nvSpPr>
                  <p:spPr bwMode="auto">
                    <a:xfrm>
                      <a:off x="5479" y="754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1 h 65"/>
                        <a:gd name="T2" fmla="*/ 0 w 63"/>
                        <a:gd name="T3" fmla="*/ 26 h 65"/>
                        <a:gd name="T4" fmla="*/ 2 w 63"/>
                        <a:gd name="T5" fmla="*/ 20 h 65"/>
                        <a:gd name="T6" fmla="*/ 4 w 63"/>
                        <a:gd name="T7" fmla="*/ 14 h 65"/>
                        <a:gd name="T8" fmla="*/ 8 w 63"/>
                        <a:gd name="T9" fmla="*/ 10 h 65"/>
                        <a:gd name="T10" fmla="*/ 14 w 63"/>
                        <a:gd name="T11" fmla="*/ 6 h 65"/>
                        <a:gd name="T12" fmla="*/ 20 w 63"/>
                        <a:gd name="T13" fmla="*/ 2 h 65"/>
                        <a:gd name="T14" fmla="*/ 26 w 63"/>
                        <a:gd name="T15" fmla="*/ 0 h 65"/>
                        <a:gd name="T16" fmla="*/ 31 w 63"/>
                        <a:gd name="T17" fmla="*/ 0 h 65"/>
                        <a:gd name="T18" fmla="*/ 37 w 63"/>
                        <a:gd name="T19" fmla="*/ 0 h 65"/>
                        <a:gd name="T20" fmla="*/ 43 w 63"/>
                        <a:gd name="T21" fmla="*/ 2 h 65"/>
                        <a:gd name="T22" fmla="*/ 49 w 63"/>
                        <a:gd name="T23" fmla="*/ 6 h 65"/>
                        <a:gd name="T24" fmla="*/ 53 w 63"/>
                        <a:gd name="T25" fmla="*/ 10 h 65"/>
                        <a:gd name="T26" fmla="*/ 59 w 63"/>
                        <a:gd name="T27" fmla="*/ 14 h 65"/>
                        <a:gd name="T28" fmla="*/ 61 w 63"/>
                        <a:gd name="T29" fmla="*/ 20 h 65"/>
                        <a:gd name="T30" fmla="*/ 63 w 63"/>
                        <a:gd name="T31" fmla="*/ 26 h 65"/>
                        <a:gd name="T32" fmla="*/ 63 w 63"/>
                        <a:gd name="T33" fmla="*/ 31 h 65"/>
                        <a:gd name="T34" fmla="*/ 63 w 63"/>
                        <a:gd name="T35" fmla="*/ 37 h 65"/>
                        <a:gd name="T36" fmla="*/ 61 w 63"/>
                        <a:gd name="T37" fmla="*/ 45 h 65"/>
                        <a:gd name="T38" fmla="*/ 59 w 63"/>
                        <a:gd name="T39" fmla="*/ 49 h 65"/>
                        <a:gd name="T40" fmla="*/ 53 w 63"/>
                        <a:gd name="T41" fmla="*/ 55 h 65"/>
                        <a:gd name="T42" fmla="*/ 49 w 63"/>
                        <a:gd name="T43" fmla="*/ 59 h 65"/>
                        <a:gd name="T44" fmla="*/ 43 w 63"/>
                        <a:gd name="T45" fmla="*/ 61 h 65"/>
                        <a:gd name="T46" fmla="*/ 37 w 63"/>
                        <a:gd name="T47" fmla="*/ 63 h 65"/>
                        <a:gd name="T48" fmla="*/ 31 w 63"/>
                        <a:gd name="T49" fmla="*/ 65 h 65"/>
                        <a:gd name="T50" fmla="*/ 26 w 63"/>
                        <a:gd name="T51" fmla="*/ 63 h 65"/>
                        <a:gd name="T52" fmla="*/ 20 w 63"/>
                        <a:gd name="T53" fmla="*/ 61 h 65"/>
                        <a:gd name="T54" fmla="*/ 14 w 63"/>
                        <a:gd name="T55" fmla="*/ 59 h 65"/>
                        <a:gd name="T56" fmla="*/ 8 w 63"/>
                        <a:gd name="T57" fmla="*/ 55 h 65"/>
                        <a:gd name="T58" fmla="*/ 4 w 63"/>
                        <a:gd name="T59" fmla="*/ 49 h 65"/>
                        <a:gd name="T60" fmla="*/ 2 w 63"/>
                        <a:gd name="T61" fmla="*/ 45 h 65"/>
                        <a:gd name="T62" fmla="*/ 0 w 63"/>
                        <a:gd name="T63" fmla="*/ 37 h 65"/>
                        <a:gd name="T64" fmla="*/ 0 w 63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1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49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6" name="Freeform 267"/>
                    <p:cNvSpPr>
                      <a:spLocks/>
                    </p:cNvSpPr>
                    <p:nvPr/>
                  </p:nvSpPr>
                  <p:spPr bwMode="auto">
                    <a:xfrm>
                      <a:off x="5479" y="754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1 h 65"/>
                        <a:gd name="T2" fmla="*/ 0 w 63"/>
                        <a:gd name="T3" fmla="*/ 31 h 65"/>
                        <a:gd name="T4" fmla="*/ 0 w 63"/>
                        <a:gd name="T5" fmla="*/ 26 h 65"/>
                        <a:gd name="T6" fmla="*/ 2 w 63"/>
                        <a:gd name="T7" fmla="*/ 20 h 65"/>
                        <a:gd name="T8" fmla="*/ 4 w 63"/>
                        <a:gd name="T9" fmla="*/ 14 h 65"/>
                        <a:gd name="T10" fmla="*/ 8 w 63"/>
                        <a:gd name="T11" fmla="*/ 10 h 65"/>
                        <a:gd name="T12" fmla="*/ 14 w 63"/>
                        <a:gd name="T13" fmla="*/ 6 h 65"/>
                        <a:gd name="T14" fmla="*/ 20 w 63"/>
                        <a:gd name="T15" fmla="*/ 2 h 65"/>
                        <a:gd name="T16" fmla="*/ 26 w 63"/>
                        <a:gd name="T17" fmla="*/ 0 h 65"/>
                        <a:gd name="T18" fmla="*/ 31 w 63"/>
                        <a:gd name="T19" fmla="*/ 0 h 65"/>
                        <a:gd name="T20" fmla="*/ 37 w 63"/>
                        <a:gd name="T21" fmla="*/ 0 h 65"/>
                        <a:gd name="T22" fmla="*/ 43 w 63"/>
                        <a:gd name="T23" fmla="*/ 2 h 65"/>
                        <a:gd name="T24" fmla="*/ 49 w 63"/>
                        <a:gd name="T25" fmla="*/ 6 h 65"/>
                        <a:gd name="T26" fmla="*/ 53 w 63"/>
                        <a:gd name="T27" fmla="*/ 10 h 65"/>
                        <a:gd name="T28" fmla="*/ 59 w 63"/>
                        <a:gd name="T29" fmla="*/ 14 h 65"/>
                        <a:gd name="T30" fmla="*/ 61 w 63"/>
                        <a:gd name="T31" fmla="*/ 20 h 65"/>
                        <a:gd name="T32" fmla="*/ 63 w 63"/>
                        <a:gd name="T33" fmla="*/ 26 h 65"/>
                        <a:gd name="T34" fmla="*/ 63 w 63"/>
                        <a:gd name="T35" fmla="*/ 31 h 65"/>
                        <a:gd name="T36" fmla="*/ 63 w 63"/>
                        <a:gd name="T37" fmla="*/ 37 h 65"/>
                        <a:gd name="T38" fmla="*/ 61 w 63"/>
                        <a:gd name="T39" fmla="*/ 45 h 65"/>
                        <a:gd name="T40" fmla="*/ 59 w 63"/>
                        <a:gd name="T41" fmla="*/ 49 h 65"/>
                        <a:gd name="T42" fmla="*/ 53 w 63"/>
                        <a:gd name="T43" fmla="*/ 55 h 65"/>
                        <a:gd name="T44" fmla="*/ 49 w 63"/>
                        <a:gd name="T45" fmla="*/ 59 h 65"/>
                        <a:gd name="T46" fmla="*/ 43 w 63"/>
                        <a:gd name="T47" fmla="*/ 61 h 65"/>
                        <a:gd name="T48" fmla="*/ 37 w 63"/>
                        <a:gd name="T49" fmla="*/ 63 h 65"/>
                        <a:gd name="T50" fmla="*/ 31 w 63"/>
                        <a:gd name="T51" fmla="*/ 65 h 65"/>
                        <a:gd name="T52" fmla="*/ 26 w 63"/>
                        <a:gd name="T53" fmla="*/ 63 h 65"/>
                        <a:gd name="T54" fmla="*/ 20 w 63"/>
                        <a:gd name="T55" fmla="*/ 61 h 65"/>
                        <a:gd name="T56" fmla="*/ 14 w 63"/>
                        <a:gd name="T57" fmla="*/ 59 h 65"/>
                        <a:gd name="T58" fmla="*/ 8 w 63"/>
                        <a:gd name="T59" fmla="*/ 55 h 65"/>
                        <a:gd name="T60" fmla="*/ 4 w 63"/>
                        <a:gd name="T61" fmla="*/ 49 h 65"/>
                        <a:gd name="T62" fmla="*/ 2 w 63"/>
                        <a:gd name="T63" fmla="*/ 45 h 65"/>
                        <a:gd name="T64" fmla="*/ 0 w 63"/>
                        <a:gd name="T65" fmla="*/ 37 h 65"/>
                        <a:gd name="T66" fmla="*/ 0 w 63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49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7" name="Freeform 268"/>
                    <p:cNvSpPr>
                      <a:spLocks/>
                    </p:cNvSpPr>
                    <p:nvPr/>
                  </p:nvSpPr>
                  <p:spPr bwMode="auto">
                    <a:xfrm>
                      <a:off x="5638" y="831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0 w 65"/>
                        <a:gd name="T3" fmla="*/ 25 h 65"/>
                        <a:gd name="T4" fmla="*/ 2 w 65"/>
                        <a:gd name="T5" fmla="*/ 19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2 h 65"/>
                        <a:gd name="T14" fmla="*/ 26 w 65"/>
                        <a:gd name="T15" fmla="*/ 0 h 65"/>
                        <a:gd name="T16" fmla="*/ 32 w 65"/>
                        <a:gd name="T17" fmla="*/ 0 h 65"/>
                        <a:gd name="T18" fmla="*/ 40 w 65"/>
                        <a:gd name="T19" fmla="*/ 0 h 65"/>
                        <a:gd name="T20" fmla="*/ 46 w 65"/>
                        <a:gd name="T21" fmla="*/ 2 h 65"/>
                        <a:gd name="T22" fmla="*/ 50 w 65"/>
                        <a:gd name="T23" fmla="*/ 6 h 65"/>
                        <a:gd name="T24" fmla="*/ 56 w 65"/>
                        <a:gd name="T25" fmla="*/ 10 h 65"/>
                        <a:gd name="T26" fmla="*/ 60 w 65"/>
                        <a:gd name="T27" fmla="*/ 14 h 65"/>
                        <a:gd name="T28" fmla="*/ 63 w 65"/>
                        <a:gd name="T29" fmla="*/ 19 h 65"/>
                        <a:gd name="T30" fmla="*/ 63 w 65"/>
                        <a:gd name="T31" fmla="*/ 25 h 65"/>
                        <a:gd name="T32" fmla="*/ 65 w 65"/>
                        <a:gd name="T33" fmla="*/ 31 h 65"/>
                        <a:gd name="T34" fmla="*/ 63 w 65"/>
                        <a:gd name="T35" fmla="*/ 39 h 65"/>
                        <a:gd name="T36" fmla="*/ 63 w 65"/>
                        <a:gd name="T37" fmla="*/ 45 h 65"/>
                        <a:gd name="T38" fmla="*/ 60 w 65"/>
                        <a:gd name="T39" fmla="*/ 51 h 65"/>
                        <a:gd name="T40" fmla="*/ 56 w 65"/>
                        <a:gd name="T41" fmla="*/ 55 h 65"/>
                        <a:gd name="T42" fmla="*/ 50 w 65"/>
                        <a:gd name="T43" fmla="*/ 59 h 65"/>
                        <a:gd name="T44" fmla="*/ 46 w 65"/>
                        <a:gd name="T45" fmla="*/ 61 h 65"/>
                        <a:gd name="T46" fmla="*/ 40 w 65"/>
                        <a:gd name="T47" fmla="*/ 63 h 65"/>
                        <a:gd name="T48" fmla="*/ 32 w 65"/>
                        <a:gd name="T49" fmla="*/ 65 h 65"/>
                        <a:gd name="T50" fmla="*/ 26 w 65"/>
                        <a:gd name="T51" fmla="*/ 63 h 65"/>
                        <a:gd name="T52" fmla="*/ 20 w 65"/>
                        <a:gd name="T53" fmla="*/ 61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2 w 65"/>
                        <a:gd name="T61" fmla="*/ 45 h 65"/>
                        <a:gd name="T62" fmla="*/ 0 w 65"/>
                        <a:gd name="T63" fmla="*/ 39 h 65"/>
                        <a:gd name="T64" fmla="*/ 0 w 65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60" y="51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8" name="Freeform 269"/>
                    <p:cNvSpPr>
                      <a:spLocks/>
                    </p:cNvSpPr>
                    <p:nvPr/>
                  </p:nvSpPr>
                  <p:spPr bwMode="auto">
                    <a:xfrm>
                      <a:off x="5638" y="831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0 w 65"/>
                        <a:gd name="T3" fmla="*/ 31 h 65"/>
                        <a:gd name="T4" fmla="*/ 0 w 65"/>
                        <a:gd name="T5" fmla="*/ 25 h 65"/>
                        <a:gd name="T6" fmla="*/ 2 w 65"/>
                        <a:gd name="T7" fmla="*/ 19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2 h 65"/>
                        <a:gd name="T16" fmla="*/ 26 w 65"/>
                        <a:gd name="T17" fmla="*/ 0 h 65"/>
                        <a:gd name="T18" fmla="*/ 32 w 65"/>
                        <a:gd name="T19" fmla="*/ 0 h 65"/>
                        <a:gd name="T20" fmla="*/ 40 w 65"/>
                        <a:gd name="T21" fmla="*/ 0 h 65"/>
                        <a:gd name="T22" fmla="*/ 46 w 65"/>
                        <a:gd name="T23" fmla="*/ 2 h 65"/>
                        <a:gd name="T24" fmla="*/ 50 w 65"/>
                        <a:gd name="T25" fmla="*/ 6 h 65"/>
                        <a:gd name="T26" fmla="*/ 56 w 65"/>
                        <a:gd name="T27" fmla="*/ 10 h 65"/>
                        <a:gd name="T28" fmla="*/ 60 w 65"/>
                        <a:gd name="T29" fmla="*/ 14 h 65"/>
                        <a:gd name="T30" fmla="*/ 63 w 65"/>
                        <a:gd name="T31" fmla="*/ 19 h 65"/>
                        <a:gd name="T32" fmla="*/ 63 w 65"/>
                        <a:gd name="T33" fmla="*/ 25 h 65"/>
                        <a:gd name="T34" fmla="*/ 65 w 65"/>
                        <a:gd name="T35" fmla="*/ 31 h 65"/>
                        <a:gd name="T36" fmla="*/ 63 w 65"/>
                        <a:gd name="T37" fmla="*/ 39 h 65"/>
                        <a:gd name="T38" fmla="*/ 63 w 65"/>
                        <a:gd name="T39" fmla="*/ 45 h 65"/>
                        <a:gd name="T40" fmla="*/ 60 w 65"/>
                        <a:gd name="T41" fmla="*/ 51 h 65"/>
                        <a:gd name="T42" fmla="*/ 56 w 65"/>
                        <a:gd name="T43" fmla="*/ 55 h 65"/>
                        <a:gd name="T44" fmla="*/ 50 w 65"/>
                        <a:gd name="T45" fmla="*/ 59 h 65"/>
                        <a:gd name="T46" fmla="*/ 46 w 65"/>
                        <a:gd name="T47" fmla="*/ 61 h 65"/>
                        <a:gd name="T48" fmla="*/ 40 w 65"/>
                        <a:gd name="T49" fmla="*/ 63 h 65"/>
                        <a:gd name="T50" fmla="*/ 32 w 65"/>
                        <a:gd name="T51" fmla="*/ 65 h 65"/>
                        <a:gd name="T52" fmla="*/ 26 w 65"/>
                        <a:gd name="T53" fmla="*/ 63 h 65"/>
                        <a:gd name="T54" fmla="*/ 20 w 65"/>
                        <a:gd name="T55" fmla="*/ 61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2 w 65"/>
                        <a:gd name="T63" fmla="*/ 45 h 65"/>
                        <a:gd name="T64" fmla="*/ 0 w 65"/>
                        <a:gd name="T65" fmla="*/ 39 h 65"/>
                        <a:gd name="T66" fmla="*/ 0 w 65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60" y="51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49" name="Freeform 270"/>
                    <p:cNvSpPr>
                      <a:spLocks/>
                    </p:cNvSpPr>
                    <p:nvPr/>
                  </p:nvSpPr>
                  <p:spPr bwMode="auto">
                    <a:xfrm>
                      <a:off x="5461" y="858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2 h 63"/>
                        <a:gd name="T2" fmla="*/ 0 w 63"/>
                        <a:gd name="T3" fmla="*/ 26 h 63"/>
                        <a:gd name="T4" fmla="*/ 2 w 63"/>
                        <a:gd name="T5" fmla="*/ 20 h 63"/>
                        <a:gd name="T6" fmla="*/ 6 w 63"/>
                        <a:gd name="T7" fmla="*/ 14 h 63"/>
                        <a:gd name="T8" fmla="*/ 8 w 63"/>
                        <a:gd name="T9" fmla="*/ 10 h 63"/>
                        <a:gd name="T10" fmla="*/ 14 w 63"/>
                        <a:gd name="T11" fmla="*/ 6 h 63"/>
                        <a:gd name="T12" fmla="*/ 20 w 63"/>
                        <a:gd name="T13" fmla="*/ 2 h 63"/>
                        <a:gd name="T14" fmla="*/ 26 w 63"/>
                        <a:gd name="T15" fmla="*/ 0 h 63"/>
                        <a:gd name="T16" fmla="*/ 32 w 63"/>
                        <a:gd name="T17" fmla="*/ 0 h 63"/>
                        <a:gd name="T18" fmla="*/ 38 w 63"/>
                        <a:gd name="T19" fmla="*/ 0 h 63"/>
                        <a:gd name="T20" fmla="*/ 44 w 63"/>
                        <a:gd name="T21" fmla="*/ 2 h 63"/>
                        <a:gd name="T22" fmla="*/ 49 w 63"/>
                        <a:gd name="T23" fmla="*/ 6 h 63"/>
                        <a:gd name="T24" fmla="*/ 53 w 63"/>
                        <a:gd name="T25" fmla="*/ 10 h 63"/>
                        <a:gd name="T26" fmla="*/ 57 w 63"/>
                        <a:gd name="T27" fmla="*/ 14 h 63"/>
                        <a:gd name="T28" fmla="*/ 61 w 63"/>
                        <a:gd name="T29" fmla="*/ 20 h 63"/>
                        <a:gd name="T30" fmla="*/ 63 w 63"/>
                        <a:gd name="T31" fmla="*/ 26 h 63"/>
                        <a:gd name="T32" fmla="*/ 63 w 63"/>
                        <a:gd name="T33" fmla="*/ 32 h 63"/>
                        <a:gd name="T34" fmla="*/ 63 w 63"/>
                        <a:gd name="T35" fmla="*/ 40 h 63"/>
                        <a:gd name="T36" fmla="*/ 61 w 63"/>
                        <a:gd name="T37" fmla="*/ 46 h 63"/>
                        <a:gd name="T38" fmla="*/ 57 w 63"/>
                        <a:gd name="T39" fmla="*/ 50 h 63"/>
                        <a:gd name="T40" fmla="*/ 53 w 63"/>
                        <a:gd name="T41" fmla="*/ 55 h 63"/>
                        <a:gd name="T42" fmla="*/ 49 w 63"/>
                        <a:gd name="T43" fmla="*/ 59 h 63"/>
                        <a:gd name="T44" fmla="*/ 44 w 63"/>
                        <a:gd name="T45" fmla="*/ 61 h 63"/>
                        <a:gd name="T46" fmla="*/ 38 w 63"/>
                        <a:gd name="T47" fmla="*/ 63 h 63"/>
                        <a:gd name="T48" fmla="*/ 32 w 63"/>
                        <a:gd name="T49" fmla="*/ 63 h 63"/>
                        <a:gd name="T50" fmla="*/ 26 w 63"/>
                        <a:gd name="T51" fmla="*/ 63 h 63"/>
                        <a:gd name="T52" fmla="*/ 20 w 63"/>
                        <a:gd name="T53" fmla="*/ 61 h 63"/>
                        <a:gd name="T54" fmla="*/ 14 w 63"/>
                        <a:gd name="T55" fmla="*/ 59 h 63"/>
                        <a:gd name="T56" fmla="*/ 8 w 63"/>
                        <a:gd name="T57" fmla="*/ 55 h 63"/>
                        <a:gd name="T58" fmla="*/ 6 w 63"/>
                        <a:gd name="T59" fmla="*/ 50 h 63"/>
                        <a:gd name="T60" fmla="*/ 2 w 63"/>
                        <a:gd name="T61" fmla="*/ 46 h 63"/>
                        <a:gd name="T62" fmla="*/ 0 w 63"/>
                        <a:gd name="T63" fmla="*/ 40 h 63"/>
                        <a:gd name="T64" fmla="*/ 0 w 63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7" y="50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4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50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0" name="Freeform 271"/>
                    <p:cNvSpPr>
                      <a:spLocks/>
                    </p:cNvSpPr>
                    <p:nvPr/>
                  </p:nvSpPr>
                  <p:spPr bwMode="auto">
                    <a:xfrm>
                      <a:off x="5461" y="858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2 h 63"/>
                        <a:gd name="T2" fmla="*/ 0 w 63"/>
                        <a:gd name="T3" fmla="*/ 32 h 63"/>
                        <a:gd name="T4" fmla="*/ 0 w 63"/>
                        <a:gd name="T5" fmla="*/ 26 h 63"/>
                        <a:gd name="T6" fmla="*/ 2 w 63"/>
                        <a:gd name="T7" fmla="*/ 20 h 63"/>
                        <a:gd name="T8" fmla="*/ 6 w 63"/>
                        <a:gd name="T9" fmla="*/ 14 h 63"/>
                        <a:gd name="T10" fmla="*/ 8 w 63"/>
                        <a:gd name="T11" fmla="*/ 10 h 63"/>
                        <a:gd name="T12" fmla="*/ 14 w 63"/>
                        <a:gd name="T13" fmla="*/ 6 h 63"/>
                        <a:gd name="T14" fmla="*/ 20 w 63"/>
                        <a:gd name="T15" fmla="*/ 2 h 63"/>
                        <a:gd name="T16" fmla="*/ 26 w 63"/>
                        <a:gd name="T17" fmla="*/ 0 h 63"/>
                        <a:gd name="T18" fmla="*/ 32 w 63"/>
                        <a:gd name="T19" fmla="*/ 0 h 63"/>
                        <a:gd name="T20" fmla="*/ 38 w 63"/>
                        <a:gd name="T21" fmla="*/ 0 h 63"/>
                        <a:gd name="T22" fmla="*/ 44 w 63"/>
                        <a:gd name="T23" fmla="*/ 2 h 63"/>
                        <a:gd name="T24" fmla="*/ 49 w 63"/>
                        <a:gd name="T25" fmla="*/ 6 h 63"/>
                        <a:gd name="T26" fmla="*/ 53 w 63"/>
                        <a:gd name="T27" fmla="*/ 10 h 63"/>
                        <a:gd name="T28" fmla="*/ 57 w 63"/>
                        <a:gd name="T29" fmla="*/ 14 h 63"/>
                        <a:gd name="T30" fmla="*/ 61 w 63"/>
                        <a:gd name="T31" fmla="*/ 20 h 63"/>
                        <a:gd name="T32" fmla="*/ 63 w 63"/>
                        <a:gd name="T33" fmla="*/ 26 h 63"/>
                        <a:gd name="T34" fmla="*/ 63 w 63"/>
                        <a:gd name="T35" fmla="*/ 32 h 63"/>
                        <a:gd name="T36" fmla="*/ 63 w 63"/>
                        <a:gd name="T37" fmla="*/ 40 h 63"/>
                        <a:gd name="T38" fmla="*/ 61 w 63"/>
                        <a:gd name="T39" fmla="*/ 46 h 63"/>
                        <a:gd name="T40" fmla="*/ 57 w 63"/>
                        <a:gd name="T41" fmla="*/ 50 h 63"/>
                        <a:gd name="T42" fmla="*/ 53 w 63"/>
                        <a:gd name="T43" fmla="*/ 55 h 63"/>
                        <a:gd name="T44" fmla="*/ 49 w 63"/>
                        <a:gd name="T45" fmla="*/ 59 h 63"/>
                        <a:gd name="T46" fmla="*/ 44 w 63"/>
                        <a:gd name="T47" fmla="*/ 61 h 63"/>
                        <a:gd name="T48" fmla="*/ 38 w 63"/>
                        <a:gd name="T49" fmla="*/ 63 h 63"/>
                        <a:gd name="T50" fmla="*/ 32 w 63"/>
                        <a:gd name="T51" fmla="*/ 63 h 63"/>
                        <a:gd name="T52" fmla="*/ 26 w 63"/>
                        <a:gd name="T53" fmla="*/ 63 h 63"/>
                        <a:gd name="T54" fmla="*/ 20 w 63"/>
                        <a:gd name="T55" fmla="*/ 61 h 63"/>
                        <a:gd name="T56" fmla="*/ 14 w 63"/>
                        <a:gd name="T57" fmla="*/ 59 h 63"/>
                        <a:gd name="T58" fmla="*/ 8 w 63"/>
                        <a:gd name="T59" fmla="*/ 55 h 63"/>
                        <a:gd name="T60" fmla="*/ 6 w 63"/>
                        <a:gd name="T61" fmla="*/ 50 h 63"/>
                        <a:gd name="T62" fmla="*/ 2 w 63"/>
                        <a:gd name="T63" fmla="*/ 46 h 63"/>
                        <a:gd name="T64" fmla="*/ 0 w 63"/>
                        <a:gd name="T65" fmla="*/ 40 h 63"/>
                        <a:gd name="T66" fmla="*/ 0 w 63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7" y="50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4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50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1" name="Freeform 272"/>
                    <p:cNvSpPr>
                      <a:spLocks/>
                    </p:cNvSpPr>
                    <p:nvPr/>
                  </p:nvSpPr>
                  <p:spPr bwMode="auto">
                    <a:xfrm>
                      <a:off x="5839" y="758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2 w 65"/>
                        <a:gd name="T3" fmla="*/ 25 h 65"/>
                        <a:gd name="T4" fmla="*/ 4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2 h 65"/>
                        <a:gd name="T14" fmla="*/ 26 w 65"/>
                        <a:gd name="T15" fmla="*/ 2 h 65"/>
                        <a:gd name="T16" fmla="*/ 34 w 65"/>
                        <a:gd name="T17" fmla="*/ 0 h 65"/>
                        <a:gd name="T18" fmla="*/ 40 w 65"/>
                        <a:gd name="T19" fmla="*/ 2 h 65"/>
                        <a:gd name="T20" fmla="*/ 46 w 65"/>
                        <a:gd name="T21" fmla="*/ 2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3 w 65"/>
                        <a:gd name="T29" fmla="*/ 20 h 65"/>
                        <a:gd name="T30" fmla="*/ 65 w 65"/>
                        <a:gd name="T31" fmla="*/ 25 h 65"/>
                        <a:gd name="T32" fmla="*/ 65 w 65"/>
                        <a:gd name="T33" fmla="*/ 33 h 65"/>
                        <a:gd name="T34" fmla="*/ 65 w 65"/>
                        <a:gd name="T35" fmla="*/ 39 h 65"/>
                        <a:gd name="T36" fmla="*/ 63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6 w 65"/>
                        <a:gd name="T45" fmla="*/ 63 h 65"/>
                        <a:gd name="T46" fmla="*/ 40 w 65"/>
                        <a:gd name="T47" fmla="*/ 65 h 65"/>
                        <a:gd name="T48" fmla="*/ 34 w 65"/>
                        <a:gd name="T49" fmla="*/ 65 h 65"/>
                        <a:gd name="T50" fmla="*/ 26 w 65"/>
                        <a:gd name="T51" fmla="*/ 65 h 65"/>
                        <a:gd name="T52" fmla="*/ 20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4 w 65"/>
                        <a:gd name="T61" fmla="*/ 45 h 65"/>
                        <a:gd name="T62" fmla="*/ 2 w 65"/>
                        <a:gd name="T63" fmla="*/ 39 h 65"/>
                        <a:gd name="T64" fmla="*/ 0 w 65"/>
                        <a:gd name="T65" fmla="*/ 33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2" y="25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6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5"/>
                          </a:lnTo>
                          <a:lnTo>
                            <a:pt x="65" y="33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4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2" name="Freeform 273"/>
                    <p:cNvSpPr>
                      <a:spLocks/>
                    </p:cNvSpPr>
                    <p:nvPr/>
                  </p:nvSpPr>
                  <p:spPr bwMode="auto">
                    <a:xfrm>
                      <a:off x="5839" y="758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0 w 65"/>
                        <a:gd name="T3" fmla="*/ 33 h 65"/>
                        <a:gd name="T4" fmla="*/ 2 w 65"/>
                        <a:gd name="T5" fmla="*/ 25 h 65"/>
                        <a:gd name="T6" fmla="*/ 4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2 h 65"/>
                        <a:gd name="T16" fmla="*/ 26 w 65"/>
                        <a:gd name="T17" fmla="*/ 2 h 65"/>
                        <a:gd name="T18" fmla="*/ 34 w 65"/>
                        <a:gd name="T19" fmla="*/ 0 h 65"/>
                        <a:gd name="T20" fmla="*/ 40 w 65"/>
                        <a:gd name="T21" fmla="*/ 2 h 65"/>
                        <a:gd name="T22" fmla="*/ 46 w 65"/>
                        <a:gd name="T23" fmla="*/ 2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3 w 65"/>
                        <a:gd name="T31" fmla="*/ 20 h 65"/>
                        <a:gd name="T32" fmla="*/ 65 w 65"/>
                        <a:gd name="T33" fmla="*/ 25 h 65"/>
                        <a:gd name="T34" fmla="*/ 65 w 65"/>
                        <a:gd name="T35" fmla="*/ 33 h 65"/>
                        <a:gd name="T36" fmla="*/ 65 w 65"/>
                        <a:gd name="T37" fmla="*/ 39 h 65"/>
                        <a:gd name="T38" fmla="*/ 63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6 w 65"/>
                        <a:gd name="T47" fmla="*/ 63 h 65"/>
                        <a:gd name="T48" fmla="*/ 40 w 65"/>
                        <a:gd name="T49" fmla="*/ 65 h 65"/>
                        <a:gd name="T50" fmla="*/ 34 w 65"/>
                        <a:gd name="T51" fmla="*/ 65 h 65"/>
                        <a:gd name="T52" fmla="*/ 26 w 65"/>
                        <a:gd name="T53" fmla="*/ 65 h 65"/>
                        <a:gd name="T54" fmla="*/ 20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4 w 65"/>
                        <a:gd name="T63" fmla="*/ 45 h 65"/>
                        <a:gd name="T64" fmla="*/ 2 w 65"/>
                        <a:gd name="T65" fmla="*/ 39 h 65"/>
                        <a:gd name="T66" fmla="*/ 0 w 65"/>
                        <a:gd name="T67" fmla="*/ 33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0" y="33"/>
                          </a:lnTo>
                          <a:lnTo>
                            <a:pt x="2" y="25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6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5"/>
                          </a:lnTo>
                          <a:lnTo>
                            <a:pt x="65" y="33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4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3" name="Freeform 274"/>
                    <p:cNvSpPr>
                      <a:spLocks/>
                    </p:cNvSpPr>
                    <p:nvPr/>
                  </p:nvSpPr>
                  <p:spPr bwMode="auto">
                    <a:xfrm>
                      <a:off x="5121" y="943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2 w 65"/>
                        <a:gd name="T3" fmla="*/ 26 h 63"/>
                        <a:gd name="T4" fmla="*/ 4 w 65"/>
                        <a:gd name="T5" fmla="*/ 20 h 63"/>
                        <a:gd name="T6" fmla="*/ 6 w 65"/>
                        <a:gd name="T7" fmla="*/ 14 h 63"/>
                        <a:gd name="T8" fmla="*/ 9 w 65"/>
                        <a:gd name="T9" fmla="*/ 8 h 63"/>
                        <a:gd name="T10" fmla="*/ 13 w 65"/>
                        <a:gd name="T11" fmla="*/ 6 h 63"/>
                        <a:gd name="T12" fmla="*/ 19 w 65"/>
                        <a:gd name="T13" fmla="*/ 2 h 63"/>
                        <a:gd name="T14" fmla="*/ 25 w 65"/>
                        <a:gd name="T15" fmla="*/ 0 h 63"/>
                        <a:gd name="T16" fmla="*/ 33 w 65"/>
                        <a:gd name="T17" fmla="*/ 0 h 63"/>
                        <a:gd name="T18" fmla="*/ 39 w 65"/>
                        <a:gd name="T19" fmla="*/ 0 h 63"/>
                        <a:gd name="T20" fmla="*/ 45 w 65"/>
                        <a:gd name="T21" fmla="*/ 2 h 63"/>
                        <a:gd name="T22" fmla="*/ 51 w 65"/>
                        <a:gd name="T23" fmla="*/ 6 h 63"/>
                        <a:gd name="T24" fmla="*/ 55 w 65"/>
                        <a:gd name="T25" fmla="*/ 8 h 63"/>
                        <a:gd name="T26" fmla="*/ 59 w 65"/>
                        <a:gd name="T27" fmla="*/ 14 h 63"/>
                        <a:gd name="T28" fmla="*/ 63 w 65"/>
                        <a:gd name="T29" fmla="*/ 20 h 63"/>
                        <a:gd name="T30" fmla="*/ 65 w 65"/>
                        <a:gd name="T31" fmla="*/ 26 h 63"/>
                        <a:gd name="T32" fmla="*/ 65 w 65"/>
                        <a:gd name="T33" fmla="*/ 31 h 63"/>
                        <a:gd name="T34" fmla="*/ 65 w 65"/>
                        <a:gd name="T35" fmla="*/ 37 h 63"/>
                        <a:gd name="T36" fmla="*/ 63 w 65"/>
                        <a:gd name="T37" fmla="*/ 43 h 63"/>
                        <a:gd name="T38" fmla="*/ 59 w 65"/>
                        <a:gd name="T39" fmla="*/ 49 h 63"/>
                        <a:gd name="T40" fmla="*/ 55 w 65"/>
                        <a:gd name="T41" fmla="*/ 55 h 63"/>
                        <a:gd name="T42" fmla="*/ 51 w 65"/>
                        <a:gd name="T43" fmla="*/ 57 h 63"/>
                        <a:gd name="T44" fmla="*/ 45 w 65"/>
                        <a:gd name="T45" fmla="*/ 61 h 63"/>
                        <a:gd name="T46" fmla="*/ 39 w 65"/>
                        <a:gd name="T47" fmla="*/ 63 h 63"/>
                        <a:gd name="T48" fmla="*/ 33 w 65"/>
                        <a:gd name="T49" fmla="*/ 63 h 63"/>
                        <a:gd name="T50" fmla="*/ 25 w 65"/>
                        <a:gd name="T51" fmla="*/ 63 h 63"/>
                        <a:gd name="T52" fmla="*/ 19 w 65"/>
                        <a:gd name="T53" fmla="*/ 61 h 63"/>
                        <a:gd name="T54" fmla="*/ 13 w 65"/>
                        <a:gd name="T55" fmla="*/ 57 h 63"/>
                        <a:gd name="T56" fmla="*/ 9 w 65"/>
                        <a:gd name="T57" fmla="*/ 55 h 63"/>
                        <a:gd name="T58" fmla="*/ 6 w 65"/>
                        <a:gd name="T59" fmla="*/ 49 h 63"/>
                        <a:gd name="T60" fmla="*/ 4 w 65"/>
                        <a:gd name="T61" fmla="*/ 43 h 63"/>
                        <a:gd name="T62" fmla="*/ 2 w 65"/>
                        <a:gd name="T63" fmla="*/ 37 h 63"/>
                        <a:gd name="T64" fmla="*/ 0 w 65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9" y="8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9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4" name="Freeform 275"/>
                    <p:cNvSpPr>
                      <a:spLocks/>
                    </p:cNvSpPr>
                    <p:nvPr/>
                  </p:nvSpPr>
                  <p:spPr bwMode="auto">
                    <a:xfrm>
                      <a:off x="5121" y="943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0 w 65"/>
                        <a:gd name="T3" fmla="*/ 31 h 63"/>
                        <a:gd name="T4" fmla="*/ 2 w 65"/>
                        <a:gd name="T5" fmla="*/ 26 h 63"/>
                        <a:gd name="T6" fmla="*/ 4 w 65"/>
                        <a:gd name="T7" fmla="*/ 20 h 63"/>
                        <a:gd name="T8" fmla="*/ 6 w 65"/>
                        <a:gd name="T9" fmla="*/ 14 h 63"/>
                        <a:gd name="T10" fmla="*/ 9 w 65"/>
                        <a:gd name="T11" fmla="*/ 8 h 63"/>
                        <a:gd name="T12" fmla="*/ 13 w 65"/>
                        <a:gd name="T13" fmla="*/ 6 h 63"/>
                        <a:gd name="T14" fmla="*/ 19 w 65"/>
                        <a:gd name="T15" fmla="*/ 2 h 63"/>
                        <a:gd name="T16" fmla="*/ 25 w 65"/>
                        <a:gd name="T17" fmla="*/ 0 h 63"/>
                        <a:gd name="T18" fmla="*/ 33 w 65"/>
                        <a:gd name="T19" fmla="*/ 0 h 63"/>
                        <a:gd name="T20" fmla="*/ 39 w 65"/>
                        <a:gd name="T21" fmla="*/ 0 h 63"/>
                        <a:gd name="T22" fmla="*/ 45 w 65"/>
                        <a:gd name="T23" fmla="*/ 2 h 63"/>
                        <a:gd name="T24" fmla="*/ 51 w 65"/>
                        <a:gd name="T25" fmla="*/ 6 h 63"/>
                        <a:gd name="T26" fmla="*/ 55 w 65"/>
                        <a:gd name="T27" fmla="*/ 8 h 63"/>
                        <a:gd name="T28" fmla="*/ 59 w 65"/>
                        <a:gd name="T29" fmla="*/ 14 h 63"/>
                        <a:gd name="T30" fmla="*/ 63 w 65"/>
                        <a:gd name="T31" fmla="*/ 20 h 63"/>
                        <a:gd name="T32" fmla="*/ 65 w 65"/>
                        <a:gd name="T33" fmla="*/ 26 h 63"/>
                        <a:gd name="T34" fmla="*/ 65 w 65"/>
                        <a:gd name="T35" fmla="*/ 31 h 63"/>
                        <a:gd name="T36" fmla="*/ 65 w 65"/>
                        <a:gd name="T37" fmla="*/ 37 h 63"/>
                        <a:gd name="T38" fmla="*/ 63 w 65"/>
                        <a:gd name="T39" fmla="*/ 43 h 63"/>
                        <a:gd name="T40" fmla="*/ 59 w 65"/>
                        <a:gd name="T41" fmla="*/ 49 h 63"/>
                        <a:gd name="T42" fmla="*/ 55 w 65"/>
                        <a:gd name="T43" fmla="*/ 55 h 63"/>
                        <a:gd name="T44" fmla="*/ 51 w 65"/>
                        <a:gd name="T45" fmla="*/ 57 h 63"/>
                        <a:gd name="T46" fmla="*/ 45 w 65"/>
                        <a:gd name="T47" fmla="*/ 61 h 63"/>
                        <a:gd name="T48" fmla="*/ 39 w 65"/>
                        <a:gd name="T49" fmla="*/ 63 h 63"/>
                        <a:gd name="T50" fmla="*/ 33 w 65"/>
                        <a:gd name="T51" fmla="*/ 63 h 63"/>
                        <a:gd name="T52" fmla="*/ 25 w 65"/>
                        <a:gd name="T53" fmla="*/ 63 h 63"/>
                        <a:gd name="T54" fmla="*/ 19 w 65"/>
                        <a:gd name="T55" fmla="*/ 61 h 63"/>
                        <a:gd name="T56" fmla="*/ 13 w 65"/>
                        <a:gd name="T57" fmla="*/ 57 h 63"/>
                        <a:gd name="T58" fmla="*/ 9 w 65"/>
                        <a:gd name="T59" fmla="*/ 55 h 63"/>
                        <a:gd name="T60" fmla="*/ 6 w 65"/>
                        <a:gd name="T61" fmla="*/ 49 h 63"/>
                        <a:gd name="T62" fmla="*/ 4 w 65"/>
                        <a:gd name="T63" fmla="*/ 43 h 63"/>
                        <a:gd name="T64" fmla="*/ 2 w 65"/>
                        <a:gd name="T65" fmla="*/ 37 h 63"/>
                        <a:gd name="T66" fmla="*/ 0 w 65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9" y="8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9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5" name="Freeform 276"/>
                    <p:cNvSpPr>
                      <a:spLocks/>
                    </p:cNvSpPr>
                    <p:nvPr/>
                  </p:nvSpPr>
                  <p:spPr bwMode="auto">
                    <a:xfrm>
                      <a:off x="5195" y="998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26 h 63"/>
                        <a:gd name="T4" fmla="*/ 2 w 65"/>
                        <a:gd name="T5" fmla="*/ 20 h 63"/>
                        <a:gd name="T6" fmla="*/ 6 w 65"/>
                        <a:gd name="T7" fmla="*/ 14 h 63"/>
                        <a:gd name="T8" fmla="*/ 10 w 65"/>
                        <a:gd name="T9" fmla="*/ 10 h 63"/>
                        <a:gd name="T10" fmla="*/ 14 w 65"/>
                        <a:gd name="T11" fmla="*/ 6 h 63"/>
                        <a:gd name="T12" fmla="*/ 20 w 65"/>
                        <a:gd name="T13" fmla="*/ 2 h 63"/>
                        <a:gd name="T14" fmla="*/ 26 w 65"/>
                        <a:gd name="T15" fmla="*/ 0 h 63"/>
                        <a:gd name="T16" fmla="*/ 32 w 65"/>
                        <a:gd name="T17" fmla="*/ 0 h 63"/>
                        <a:gd name="T18" fmla="*/ 40 w 65"/>
                        <a:gd name="T19" fmla="*/ 0 h 63"/>
                        <a:gd name="T20" fmla="*/ 46 w 65"/>
                        <a:gd name="T21" fmla="*/ 2 h 63"/>
                        <a:gd name="T22" fmla="*/ 50 w 65"/>
                        <a:gd name="T23" fmla="*/ 6 h 63"/>
                        <a:gd name="T24" fmla="*/ 56 w 65"/>
                        <a:gd name="T25" fmla="*/ 10 h 63"/>
                        <a:gd name="T26" fmla="*/ 60 w 65"/>
                        <a:gd name="T27" fmla="*/ 14 h 63"/>
                        <a:gd name="T28" fmla="*/ 63 w 65"/>
                        <a:gd name="T29" fmla="*/ 20 h 63"/>
                        <a:gd name="T30" fmla="*/ 63 w 65"/>
                        <a:gd name="T31" fmla="*/ 26 h 63"/>
                        <a:gd name="T32" fmla="*/ 65 w 65"/>
                        <a:gd name="T33" fmla="*/ 32 h 63"/>
                        <a:gd name="T34" fmla="*/ 63 w 65"/>
                        <a:gd name="T35" fmla="*/ 38 h 63"/>
                        <a:gd name="T36" fmla="*/ 63 w 65"/>
                        <a:gd name="T37" fmla="*/ 43 h 63"/>
                        <a:gd name="T38" fmla="*/ 60 w 65"/>
                        <a:gd name="T39" fmla="*/ 49 h 63"/>
                        <a:gd name="T40" fmla="*/ 56 w 65"/>
                        <a:gd name="T41" fmla="*/ 55 h 63"/>
                        <a:gd name="T42" fmla="*/ 50 w 65"/>
                        <a:gd name="T43" fmla="*/ 59 h 63"/>
                        <a:gd name="T44" fmla="*/ 46 w 65"/>
                        <a:gd name="T45" fmla="*/ 61 h 63"/>
                        <a:gd name="T46" fmla="*/ 40 w 65"/>
                        <a:gd name="T47" fmla="*/ 63 h 63"/>
                        <a:gd name="T48" fmla="*/ 32 w 65"/>
                        <a:gd name="T49" fmla="*/ 63 h 63"/>
                        <a:gd name="T50" fmla="*/ 26 w 65"/>
                        <a:gd name="T51" fmla="*/ 63 h 63"/>
                        <a:gd name="T52" fmla="*/ 20 w 65"/>
                        <a:gd name="T53" fmla="*/ 61 h 63"/>
                        <a:gd name="T54" fmla="*/ 14 w 65"/>
                        <a:gd name="T55" fmla="*/ 59 h 63"/>
                        <a:gd name="T56" fmla="*/ 10 w 65"/>
                        <a:gd name="T57" fmla="*/ 55 h 63"/>
                        <a:gd name="T58" fmla="*/ 6 w 65"/>
                        <a:gd name="T59" fmla="*/ 49 h 63"/>
                        <a:gd name="T60" fmla="*/ 2 w 65"/>
                        <a:gd name="T61" fmla="*/ 43 h 63"/>
                        <a:gd name="T62" fmla="*/ 0 w 65"/>
                        <a:gd name="T63" fmla="*/ 38 h 63"/>
                        <a:gd name="T64" fmla="*/ 0 w 65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3" y="43"/>
                          </a:lnTo>
                          <a:lnTo>
                            <a:pt x="60" y="49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6" name="Freeform 277"/>
                    <p:cNvSpPr>
                      <a:spLocks/>
                    </p:cNvSpPr>
                    <p:nvPr/>
                  </p:nvSpPr>
                  <p:spPr bwMode="auto">
                    <a:xfrm>
                      <a:off x="5195" y="998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32 h 63"/>
                        <a:gd name="T4" fmla="*/ 0 w 65"/>
                        <a:gd name="T5" fmla="*/ 26 h 63"/>
                        <a:gd name="T6" fmla="*/ 2 w 65"/>
                        <a:gd name="T7" fmla="*/ 20 h 63"/>
                        <a:gd name="T8" fmla="*/ 6 w 65"/>
                        <a:gd name="T9" fmla="*/ 14 h 63"/>
                        <a:gd name="T10" fmla="*/ 10 w 65"/>
                        <a:gd name="T11" fmla="*/ 10 h 63"/>
                        <a:gd name="T12" fmla="*/ 14 w 65"/>
                        <a:gd name="T13" fmla="*/ 6 h 63"/>
                        <a:gd name="T14" fmla="*/ 20 w 65"/>
                        <a:gd name="T15" fmla="*/ 2 h 63"/>
                        <a:gd name="T16" fmla="*/ 26 w 65"/>
                        <a:gd name="T17" fmla="*/ 0 h 63"/>
                        <a:gd name="T18" fmla="*/ 32 w 65"/>
                        <a:gd name="T19" fmla="*/ 0 h 63"/>
                        <a:gd name="T20" fmla="*/ 40 w 65"/>
                        <a:gd name="T21" fmla="*/ 0 h 63"/>
                        <a:gd name="T22" fmla="*/ 46 w 65"/>
                        <a:gd name="T23" fmla="*/ 2 h 63"/>
                        <a:gd name="T24" fmla="*/ 50 w 65"/>
                        <a:gd name="T25" fmla="*/ 6 h 63"/>
                        <a:gd name="T26" fmla="*/ 56 w 65"/>
                        <a:gd name="T27" fmla="*/ 10 h 63"/>
                        <a:gd name="T28" fmla="*/ 60 w 65"/>
                        <a:gd name="T29" fmla="*/ 14 h 63"/>
                        <a:gd name="T30" fmla="*/ 63 w 65"/>
                        <a:gd name="T31" fmla="*/ 20 h 63"/>
                        <a:gd name="T32" fmla="*/ 63 w 65"/>
                        <a:gd name="T33" fmla="*/ 26 h 63"/>
                        <a:gd name="T34" fmla="*/ 65 w 65"/>
                        <a:gd name="T35" fmla="*/ 32 h 63"/>
                        <a:gd name="T36" fmla="*/ 63 w 65"/>
                        <a:gd name="T37" fmla="*/ 38 h 63"/>
                        <a:gd name="T38" fmla="*/ 63 w 65"/>
                        <a:gd name="T39" fmla="*/ 43 h 63"/>
                        <a:gd name="T40" fmla="*/ 60 w 65"/>
                        <a:gd name="T41" fmla="*/ 49 h 63"/>
                        <a:gd name="T42" fmla="*/ 56 w 65"/>
                        <a:gd name="T43" fmla="*/ 55 h 63"/>
                        <a:gd name="T44" fmla="*/ 50 w 65"/>
                        <a:gd name="T45" fmla="*/ 59 h 63"/>
                        <a:gd name="T46" fmla="*/ 46 w 65"/>
                        <a:gd name="T47" fmla="*/ 61 h 63"/>
                        <a:gd name="T48" fmla="*/ 40 w 65"/>
                        <a:gd name="T49" fmla="*/ 63 h 63"/>
                        <a:gd name="T50" fmla="*/ 32 w 65"/>
                        <a:gd name="T51" fmla="*/ 63 h 63"/>
                        <a:gd name="T52" fmla="*/ 26 w 65"/>
                        <a:gd name="T53" fmla="*/ 63 h 63"/>
                        <a:gd name="T54" fmla="*/ 20 w 65"/>
                        <a:gd name="T55" fmla="*/ 61 h 63"/>
                        <a:gd name="T56" fmla="*/ 14 w 65"/>
                        <a:gd name="T57" fmla="*/ 59 h 63"/>
                        <a:gd name="T58" fmla="*/ 10 w 65"/>
                        <a:gd name="T59" fmla="*/ 55 h 63"/>
                        <a:gd name="T60" fmla="*/ 6 w 65"/>
                        <a:gd name="T61" fmla="*/ 49 h 63"/>
                        <a:gd name="T62" fmla="*/ 2 w 65"/>
                        <a:gd name="T63" fmla="*/ 43 h 63"/>
                        <a:gd name="T64" fmla="*/ 0 w 65"/>
                        <a:gd name="T65" fmla="*/ 38 h 63"/>
                        <a:gd name="T66" fmla="*/ 0 w 65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3" y="43"/>
                          </a:lnTo>
                          <a:lnTo>
                            <a:pt x="60" y="49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7" name="Freeform 278"/>
                    <p:cNvSpPr>
                      <a:spLocks/>
                    </p:cNvSpPr>
                    <p:nvPr/>
                  </p:nvSpPr>
                  <p:spPr bwMode="auto">
                    <a:xfrm>
                      <a:off x="5255" y="947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26 h 63"/>
                        <a:gd name="T4" fmla="*/ 1 w 63"/>
                        <a:gd name="T5" fmla="*/ 20 h 63"/>
                        <a:gd name="T6" fmla="*/ 3 w 63"/>
                        <a:gd name="T7" fmla="*/ 14 h 63"/>
                        <a:gd name="T8" fmla="*/ 7 w 63"/>
                        <a:gd name="T9" fmla="*/ 8 h 63"/>
                        <a:gd name="T10" fmla="*/ 13 w 63"/>
                        <a:gd name="T11" fmla="*/ 4 h 63"/>
                        <a:gd name="T12" fmla="*/ 19 w 63"/>
                        <a:gd name="T13" fmla="*/ 2 h 63"/>
                        <a:gd name="T14" fmla="*/ 25 w 63"/>
                        <a:gd name="T15" fmla="*/ 0 h 63"/>
                        <a:gd name="T16" fmla="*/ 31 w 63"/>
                        <a:gd name="T17" fmla="*/ 0 h 63"/>
                        <a:gd name="T18" fmla="*/ 37 w 63"/>
                        <a:gd name="T19" fmla="*/ 0 h 63"/>
                        <a:gd name="T20" fmla="*/ 43 w 63"/>
                        <a:gd name="T21" fmla="*/ 2 h 63"/>
                        <a:gd name="T22" fmla="*/ 49 w 63"/>
                        <a:gd name="T23" fmla="*/ 4 h 63"/>
                        <a:gd name="T24" fmla="*/ 55 w 63"/>
                        <a:gd name="T25" fmla="*/ 8 h 63"/>
                        <a:gd name="T26" fmla="*/ 57 w 63"/>
                        <a:gd name="T27" fmla="*/ 14 h 63"/>
                        <a:gd name="T28" fmla="*/ 61 w 63"/>
                        <a:gd name="T29" fmla="*/ 20 h 63"/>
                        <a:gd name="T30" fmla="*/ 63 w 63"/>
                        <a:gd name="T31" fmla="*/ 26 h 63"/>
                        <a:gd name="T32" fmla="*/ 63 w 63"/>
                        <a:gd name="T33" fmla="*/ 31 h 63"/>
                        <a:gd name="T34" fmla="*/ 63 w 63"/>
                        <a:gd name="T35" fmla="*/ 37 h 63"/>
                        <a:gd name="T36" fmla="*/ 61 w 63"/>
                        <a:gd name="T37" fmla="*/ 43 h 63"/>
                        <a:gd name="T38" fmla="*/ 57 w 63"/>
                        <a:gd name="T39" fmla="*/ 49 h 63"/>
                        <a:gd name="T40" fmla="*/ 55 w 63"/>
                        <a:gd name="T41" fmla="*/ 53 h 63"/>
                        <a:gd name="T42" fmla="*/ 49 w 63"/>
                        <a:gd name="T43" fmla="*/ 59 h 63"/>
                        <a:gd name="T44" fmla="*/ 43 w 63"/>
                        <a:gd name="T45" fmla="*/ 61 h 63"/>
                        <a:gd name="T46" fmla="*/ 37 w 63"/>
                        <a:gd name="T47" fmla="*/ 63 h 63"/>
                        <a:gd name="T48" fmla="*/ 31 w 63"/>
                        <a:gd name="T49" fmla="*/ 63 h 63"/>
                        <a:gd name="T50" fmla="*/ 25 w 63"/>
                        <a:gd name="T51" fmla="*/ 63 h 63"/>
                        <a:gd name="T52" fmla="*/ 19 w 63"/>
                        <a:gd name="T53" fmla="*/ 61 h 63"/>
                        <a:gd name="T54" fmla="*/ 13 w 63"/>
                        <a:gd name="T55" fmla="*/ 59 h 63"/>
                        <a:gd name="T56" fmla="*/ 7 w 63"/>
                        <a:gd name="T57" fmla="*/ 53 h 63"/>
                        <a:gd name="T58" fmla="*/ 3 w 63"/>
                        <a:gd name="T59" fmla="*/ 49 h 63"/>
                        <a:gd name="T60" fmla="*/ 1 w 63"/>
                        <a:gd name="T61" fmla="*/ 43 h 63"/>
                        <a:gd name="T62" fmla="*/ 0 w 63"/>
                        <a:gd name="T63" fmla="*/ 37 h 63"/>
                        <a:gd name="T64" fmla="*/ 0 w 63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26"/>
                          </a:lnTo>
                          <a:lnTo>
                            <a:pt x="1" y="20"/>
                          </a:lnTo>
                          <a:lnTo>
                            <a:pt x="3" y="14"/>
                          </a:lnTo>
                          <a:lnTo>
                            <a:pt x="7" y="8"/>
                          </a:lnTo>
                          <a:lnTo>
                            <a:pt x="13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3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7" y="53"/>
                          </a:lnTo>
                          <a:lnTo>
                            <a:pt x="3" y="49"/>
                          </a:lnTo>
                          <a:lnTo>
                            <a:pt x="1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8" name="Freeform 279"/>
                    <p:cNvSpPr>
                      <a:spLocks/>
                    </p:cNvSpPr>
                    <p:nvPr/>
                  </p:nvSpPr>
                  <p:spPr bwMode="auto">
                    <a:xfrm>
                      <a:off x="5255" y="947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31 h 63"/>
                        <a:gd name="T4" fmla="*/ 0 w 63"/>
                        <a:gd name="T5" fmla="*/ 26 h 63"/>
                        <a:gd name="T6" fmla="*/ 1 w 63"/>
                        <a:gd name="T7" fmla="*/ 20 h 63"/>
                        <a:gd name="T8" fmla="*/ 3 w 63"/>
                        <a:gd name="T9" fmla="*/ 14 h 63"/>
                        <a:gd name="T10" fmla="*/ 7 w 63"/>
                        <a:gd name="T11" fmla="*/ 8 h 63"/>
                        <a:gd name="T12" fmla="*/ 13 w 63"/>
                        <a:gd name="T13" fmla="*/ 4 h 63"/>
                        <a:gd name="T14" fmla="*/ 19 w 63"/>
                        <a:gd name="T15" fmla="*/ 2 h 63"/>
                        <a:gd name="T16" fmla="*/ 25 w 63"/>
                        <a:gd name="T17" fmla="*/ 0 h 63"/>
                        <a:gd name="T18" fmla="*/ 31 w 63"/>
                        <a:gd name="T19" fmla="*/ 0 h 63"/>
                        <a:gd name="T20" fmla="*/ 37 w 63"/>
                        <a:gd name="T21" fmla="*/ 0 h 63"/>
                        <a:gd name="T22" fmla="*/ 43 w 63"/>
                        <a:gd name="T23" fmla="*/ 2 h 63"/>
                        <a:gd name="T24" fmla="*/ 49 w 63"/>
                        <a:gd name="T25" fmla="*/ 4 h 63"/>
                        <a:gd name="T26" fmla="*/ 55 w 63"/>
                        <a:gd name="T27" fmla="*/ 8 h 63"/>
                        <a:gd name="T28" fmla="*/ 57 w 63"/>
                        <a:gd name="T29" fmla="*/ 14 h 63"/>
                        <a:gd name="T30" fmla="*/ 61 w 63"/>
                        <a:gd name="T31" fmla="*/ 20 h 63"/>
                        <a:gd name="T32" fmla="*/ 63 w 63"/>
                        <a:gd name="T33" fmla="*/ 26 h 63"/>
                        <a:gd name="T34" fmla="*/ 63 w 63"/>
                        <a:gd name="T35" fmla="*/ 31 h 63"/>
                        <a:gd name="T36" fmla="*/ 63 w 63"/>
                        <a:gd name="T37" fmla="*/ 37 h 63"/>
                        <a:gd name="T38" fmla="*/ 61 w 63"/>
                        <a:gd name="T39" fmla="*/ 43 h 63"/>
                        <a:gd name="T40" fmla="*/ 57 w 63"/>
                        <a:gd name="T41" fmla="*/ 49 h 63"/>
                        <a:gd name="T42" fmla="*/ 55 w 63"/>
                        <a:gd name="T43" fmla="*/ 53 h 63"/>
                        <a:gd name="T44" fmla="*/ 49 w 63"/>
                        <a:gd name="T45" fmla="*/ 59 h 63"/>
                        <a:gd name="T46" fmla="*/ 43 w 63"/>
                        <a:gd name="T47" fmla="*/ 61 h 63"/>
                        <a:gd name="T48" fmla="*/ 37 w 63"/>
                        <a:gd name="T49" fmla="*/ 63 h 63"/>
                        <a:gd name="T50" fmla="*/ 31 w 63"/>
                        <a:gd name="T51" fmla="*/ 63 h 63"/>
                        <a:gd name="T52" fmla="*/ 25 w 63"/>
                        <a:gd name="T53" fmla="*/ 63 h 63"/>
                        <a:gd name="T54" fmla="*/ 19 w 63"/>
                        <a:gd name="T55" fmla="*/ 61 h 63"/>
                        <a:gd name="T56" fmla="*/ 13 w 63"/>
                        <a:gd name="T57" fmla="*/ 59 h 63"/>
                        <a:gd name="T58" fmla="*/ 7 w 63"/>
                        <a:gd name="T59" fmla="*/ 53 h 63"/>
                        <a:gd name="T60" fmla="*/ 3 w 63"/>
                        <a:gd name="T61" fmla="*/ 49 h 63"/>
                        <a:gd name="T62" fmla="*/ 1 w 63"/>
                        <a:gd name="T63" fmla="*/ 43 h 63"/>
                        <a:gd name="T64" fmla="*/ 0 w 63"/>
                        <a:gd name="T65" fmla="*/ 37 h 63"/>
                        <a:gd name="T66" fmla="*/ 0 w 63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6"/>
                          </a:lnTo>
                          <a:lnTo>
                            <a:pt x="1" y="20"/>
                          </a:lnTo>
                          <a:lnTo>
                            <a:pt x="3" y="14"/>
                          </a:lnTo>
                          <a:lnTo>
                            <a:pt x="7" y="8"/>
                          </a:lnTo>
                          <a:lnTo>
                            <a:pt x="13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3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7" y="53"/>
                          </a:lnTo>
                          <a:lnTo>
                            <a:pt x="3" y="49"/>
                          </a:lnTo>
                          <a:lnTo>
                            <a:pt x="1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59" name="Freeform 280"/>
                    <p:cNvSpPr>
                      <a:spLocks/>
                    </p:cNvSpPr>
                    <p:nvPr/>
                  </p:nvSpPr>
                  <p:spPr bwMode="auto">
                    <a:xfrm>
                      <a:off x="5416" y="96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0 w 65"/>
                        <a:gd name="T3" fmla="*/ 25 h 65"/>
                        <a:gd name="T4" fmla="*/ 2 w 65"/>
                        <a:gd name="T5" fmla="*/ 19 h 65"/>
                        <a:gd name="T6" fmla="*/ 6 w 65"/>
                        <a:gd name="T7" fmla="*/ 13 h 65"/>
                        <a:gd name="T8" fmla="*/ 10 w 65"/>
                        <a:gd name="T9" fmla="*/ 9 h 65"/>
                        <a:gd name="T10" fmla="*/ 14 w 65"/>
                        <a:gd name="T11" fmla="*/ 6 h 65"/>
                        <a:gd name="T12" fmla="*/ 20 w 65"/>
                        <a:gd name="T13" fmla="*/ 2 h 65"/>
                        <a:gd name="T14" fmla="*/ 26 w 65"/>
                        <a:gd name="T15" fmla="*/ 0 h 65"/>
                        <a:gd name="T16" fmla="*/ 31 w 65"/>
                        <a:gd name="T17" fmla="*/ 0 h 65"/>
                        <a:gd name="T18" fmla="*/ 39 w 65"/>
                        <a:gd name="T19" fmla="*/ 0 h 65"/>
                        <a:gd name="T20" fmla="*/ 45 w 65"/>
                        <a:gd name="T21" fmla="*/ 2 h 65"/>
                        <a:gd name="T22" fmla="*/ 51 w 65"/>
                        <a:gd name="T23" fmla="*/ 6 h 65"/>
                        <a:gd name="T24" fmla="*/ 55 w 65"/>
                        <a:gd name="T25" fmla="*/ 9 h 65"/>
                        <a:gd name="T26" fmla="*/ 59 w 65"/>
                        <a:gd name="T27" fmla="*/ 13 h 65"/>
                        <a:gd name="T28" fmla="*/ 63 w 65"/>
                        <a:gd name="T29" fmla="*/ 19 h 65"/>
                        <a:gd name="T30" fmla="*/ 63 w 65"/>
                        <a:gd name="T31" fmla="*/ 25 h 65"/>
                        <a:gd name="T32" fmla="*/ 65 w 65"/>
                        <a:gd name="T33" fmla="*/ 31 h 65"/>
                        <a:gd name="T34" fmla="*/ 63 w 65"/>
                        <a:gd name="T35" fmla="*/ 39 h 65"/>
                        <a:gd name="T36" fmla="*/ 63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5 w 65"/>
                        <a:gd name="T45" fmla="*/ 63 h 65"/>
                        <a:gd name="T46" fmla="*/ 39 w 65"/>
                        <a:gd name="T47" fmla="*/ 63 h 65"/>
                        <a:gd name="T48" fmla="*/ 31 w 65"/>
                        <a:gd name="T49" fmla="*/ 65 h 65"/>
                        <a:gd name="T50" fmla="*/ 26 w 65"/>
                        <a:gd name="T51" fmla="*/ 63 h 65"/>
                        <a:gd name="T52" fmla="*/ 20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2 w 65"/>
                        <a:gd name="T61" fmla="*/ 45 h 65"/>
                        <a:gd name="T62" fmla="*/ 0 w 65"/>
                        <a:gd name="T63" fmla="*/ 39 h 65"/>
                        <a:gd name="T64" fmla="*/ 0 w 65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0" name="Freeform 281"/>
                    <p:cNvSpPr>
                      <a:spLocks/>
                    </p:cNvSpPr>
                    <p:nvPr/>
                  </p:nvSpPr>
                  <p:spPr bwMode="auto">
                    <a:xfrm>
                      <a:off x="5416" y="96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0 w 65"/>
                        <a:gd name="T3" fmla="*/ 31 h 65"/>
                        <a:gd name="T4" fmla="*/ 0 w 65"/>
                        <a:gd name="T5" fmla="*/ 25 h 65"/>
                        <a:gd name="T6" fmla="*/ 2 w 65"/>
                        <a:gd name="T7" fmla="*/ 19 h 65"/>
                        <a:gd name="T8" fmla="*/ 6 w 65"/>
                        <a:gd name="T9" fmla="*/ 13 h 65"/>
                        <a:gd name="T10" fmla="*/ 10 w 65"/>
                        <a:gd name="T11" fmla="*/ 9 h 65"/>
                        <a:gd name="T12" fmla="*/ 14 w 65"/>
                        <a:gd name="T13" fmla="*/ 6 h 65"/>
                        <a:gd name="T14" fmla="*/ 20 w 65"/>
                        <a:gd name="T15" fmla="*/ 2 h 65"/>
                        <a:gd name="T16" fmla="*/ 26 w 65"/>
                        <a:gd name="T17" fmla="*/ 0 h 65"/>
                        <a:gd name="T18" fmla="*/ 31 w 65"/>
                        <a:gd name="T19" fmla="*/ 0 h 65"/>
                        <a:gd name="T20" fmla="*/ 39 w 65"/>
                        <a:gd name="T21" fmla="*/ 0 h 65"/>
                        <a:gd name="T22" fmla="*/ 45 w 65"/>
                        <a:gd name="T23" fmla="*/ 2 h 65"/>
                        <a:gd name="T24" fmla="*/ 51 w 65"/>
                        <a:gd name="T25" fmla="*/ 6 h 65"/>
                        <a:gd name="T26" fmla="*/ 55 w 65"/>
                        <a:gd name="T27" fmla="*/ 9 h 65"/>
                        <a:gd name="T28" fmla="*/ 59 w 65"/>
                        <a:gd name="T29" fmla="*/ 13 h 65"/>
                        <a:gd name="T30" fmla="*/ 63 w 65"/>
                        <a:gd name="T31" fmla="*/ 19 h 65"/>
                        <a:gd name="T32" fmla="*/ 63 w 65"/>
                        <a:gd name="T33" fmla="*/ 25 h 65"/>
                        <a:gd name="T34" fmla="*/ 65 w 65"/>
                        <a:gd name="T35" fmla="*/ 31 h 65"/>
                        <a:gd name="T36" fmla="*/ 63 w 65"/>
                        <a:gd name="T37" fmla="*/ 39 h 65"/>
                        <a:gd name="T38" fmla="*/ 63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5 w 65"/>
                        <a:gd name="T47" fmla="*/ 63 h 65"/>
                        <a:gd name="T48" fmla="*/ 39 w 65"/>
                        <a:gd name="T49" fmla="*/ 63 h 65"/>
                        <a:gd name="T50" fmla="*/ 31 w 65"/>
                        <a:gd name="T51" fmla="*/ 65 h 65"/>
                        <a:gd name="T52" fmla="*/ 26 w 65"/>
                        <a:gd name="T53" fmla="*/ 63 h 65"/>
                        <a:gd name="T54" fmla="*/ 20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2 w 65"/>
                        <a:gd name="T63" fmla="*/ 45 h 65"/>
                        <a:gd name="T64" fmla="*/ 0 w 65"/>
                        <a:gd name="T65" fmla="*/ 39 h 65"/>
                        <a:gd name="T66" fmla="*/ 0 w 65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1" name="Freeform 282"/>
                    <p:cNvSpPr>
                      <a:spLocks/>
                    </p:cNvSpPr>
                    <p:nvPr/>
                  </p:nvSpPr>
                  <p:spPr bwMode="auto">
                    <a:xfrm>
                      <a:off x="5644" y="915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2 h 65"/>
                        <a:gd name="T2" fmla="*/ 0 w 63"/>
                        <a:gd name="T3" fmla="*/ 26 h 65"/>
                        <a:gd name="T4" fmla="*/ 2 w 63"/>
                        <a:gd name="T5" fmla="*/ 20 h 65"/>
                        <a:gd name="T6" fmla="*/ 4 w 63"/>
                        <a:gd name="T7" fmla="*/ 14 h 65"/>
                        <a:gd name="T8" fmla="*/ 8 w 63"/>
                        <a:gd name="T9" fmla="*/ 10 h 65"/>
                        <a:gd name="T10" fmla="*/ 14 w 63"/>
                        <a:gd name="T11" fmla="*/ 6 h 65"/>
                        <a:gd name="T12" fmla="*/ 20 w 63"/>
                        <a:gd name="T13" fmla="*/ 2 h 65"/>
                        <a:gd name="T14" fmla="*/ 24 w 63"/>
                        <a:gd name="T15" fmla="*/ 2 h 65"/>
                        <a:gd name="T16" fmla="*/ 32 w 63"/>
                        <a:gd name="T17" fmla="*/ 0 h 65"/>
                        <a:gd name="T18" fmla="*/ 38 w 63"/>
                        <a:gd name="T19" fmla="*/ 2 h 65"/>
                        <a:gd name="T20" fmla="*/ 44 w 63"/>
                        <a:gd name="T21" fmla="*/ 2 h 65"/>
                        <a:gd name="T22" fmla="*/ 50 w 63"/>
                        <a:gd name="T23" fmla="*/ 6 h 65"/>
                        <a:gd name="T24" fmla="*/ 54 w 63"/>
                        <a:gd name="T25" fmla="*/ 10 h 65"/>
                        <a:gd name="T26" fmla="*/ 57 w 63"/>
                        <a:gd name="T27" fmla="*/ 14 h 65"/>
                        <a:gd name="T28" fmla="*/ 61 w 63"/>
                        <a:gd name="T29" fmla="*/ 20 h 65"/>
                        <a:gd name="T30" fmla="*/ 63 w 63"/>
                        <a:gd name="T31" fmla="*/ 26 h 65"/>
                        <a:gd name="T32" fmla="*/ 63 w 63"/>
                        <a:gd name="T33" fmla="*/ 32 h 65"/>
                        <a:gd name="T34" fmla="*/ 63 w 63"/>
                        <a:gd name="T35" fmla="*/ 40 h 65"/>
                        <a:gd name="T36" fmla="*/ 61 w 63"/>
                        <a:gd name="T37" fmla="*/ 46 h 65"/>
                        <a:gd name="T38" fmla="*/ 57 w 63"/>
                        <a:gd name="T39" fmla="*/ 52 h 65"/>
                        <a:gd name="T40" fmla="*/ 54 w 63"/>
                        <a:gd name="T41" fmla="*/ 56 h 65"/>
                        <a:gd name="T42" fmla="*/ 50 w 63"/>
                        <a:gd name="T43" fmla="*/ 59 h 65"/>
                        <a:gd name="T44" fmla="*/ 44 w 63"/>
                        <a:gd name="T45" fmla="*/ 63 h 65"/>
                        <a:gd name="T46" fmla="*/ 38 w 63"/>
                        <a:gd name="T47" fmla="*/ 63 h 65"/>
                        <a:gd name="T48" fmla="*/ 32 w 63"/>
                        <a:gd name="T49" fmla="*/ 65 h 65"/>
                        <a:gd name="T50" fmla="*/ 24 w 63"/>
                        <a:gd name="T51" fmla="*/ 63 h 65"/>
                        <a:gd name="T52" fmla="*/ 20 w 63"/>
                        <a:gd name="T53" fmla="*/ 63 h 65"/>
                        <a:gd name="T54" fmla="*/ 14 w 63"/>
                        <a:gd name="T55" fmla="*/ 59 h 65"/>
                        <a:gd name="T56" fmla="*/ 8 w 63"/>
                        <a:gd name="T57" fmla="*/ 56 h 65"/>
                        <a:gd name="T58" fmla="*/ 4 w 63"/>
                        <a:gd name="T59" fmla="*/ 52 h 65"/>
                        <a:gd name="T60" fmla="*/ 2 w 63"/>
                        <a:gd name="T61" fmla="*/ 46 h 65"/>
                        <a:gd name="T62" fmla="*/ 0 w 63"/>
                        <a:gd name="T63" fmla="*/ 40 h 65"/>
                        <a:gd name="T64" fmla="*/ 0 w 63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4" y="2"/>
                          </a:lnTo>
                          <a:lnTo>
                            <a:pt x="32" y="0"/>
                          </a:lnTo>
                          <a:lnTo>
                            <a:pt x="38" y="2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4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7" y="52"/>
                          </a:lnTo>
                          <a:lnTo>
                            <a:pt x="54" y="56"/>
                          </a:lnTo>
                          <a:lnTo>
                            <a:pt x="50" y="59"/>
                          </a:lnTo>
                          <a:lnTo>
                            <a:pt x="44" y="63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lnTo>
                            <a:pt x="24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6"/>
                          </a:lnTo>
                          <a:lnTo>
                            <a:pt x="4" y="52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2" name="Freeform 283"/>
                    <p:cNvSpPr>
                      <a:spLocks/>
                    </p:cNvSpPr>
                    <p:nvPr/>
                  </p:nvSpPr>
                  <p:spPr bwMode="auto">
                    <a:xfrm>
                      <a:off x="5644" y="915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2 h 65"/>
                        <a:gd name="T2" fmla="*/ 0 w 63"/>
                        <a:gd name="T3" fmla="*/ 32 h 65"/>
                        <a:gd name="T4" fmla="*/ 0 w 63"/>
                        <a:gd name="T5" fmla="*/ 26 h 65"/>
                        <a:gd name="T6" fmla="*/ 2 w 63"/>
                        <a:gd name="T7" fmla="*/ 20 h 65"/>
                        <a:gd name="T8" fmla="*/ 4 w 63"/>
                        <a:gd name="T9" fmla="*/ 14 h 65"/>
                        <a:gd name="T10" fmla="*/ 8 w 63"/>
                        <a:gd name="T11" fmla="*/ 10 h 65"/>
                        <a:gd name="T12" fmla="*/ 14 w 63"/>
                        <a:gd name="T13" fmla="*/ 6 h 65"/>
                        <a:gd name="T14" fmla="*/ 20 w 63"/>
                        <a:gd name="T15" fmla="*/ 2 h 65"/>
                        <a:gd name="T16" fmla="*/ 24 w 63"/>
                        <a:gd name="T17" fmla="*/ 2 h 65"/>
                        <a:gd name="T18" fmla="*/ 32 w 63"/>
                        <a:gd name="T19" fmla="*/ 0 h 65"/>
                        <a:gd name="T20" fmla="*/ 38 w 63"/>
                        <a:gd name="T21" fmla="*/ 2 h 65"/>
                        <a:gd name="T22" fmla="*/ 44 w 63"/>
                        <a:gd name="T23" fmla="*/ 2 h 65"/>
                        <a:gd name="T24" fmla="*/ 50 w 63"/>
                        <a:gd name="T25" fmla="*/ 6 h 65"/>
                        <a:gd name="T26" fmla="*/ 54 w 63"/>
                        <a:gd name="T27" fmla="*/ 10 h 65"/>
                        <a:gd name="T28" fmla="*/ 57 w 63"/>
                        <a:gd name="T29" fmla="*/ 14 h 65"/>
                        <a:gd name="T30" fmla="*/ 61 w 63"/>
                        <a:gd name="T31" fmla="*/ 20 h 65"/>
                        <a:gd name="T32" fmla="*/ 63 w 63"/>
                        <a:gd name="T33" fmla="*/ 26 h 65"/>
                        <a:gd name="T34" fmla="*/ 63 w 63"/>
                        <a:gd name="T35" fmla="*/ 32 h 65"/>
                        <a:gd name="T36" fmla="*/ 63 w 63"/>
                        <a:gd name="T37" fmla="*/ 40 h 65"/>
                        <a:gd name="T38" fmla="*/ 61 w 63"/>
                        <a:gd name="T39" fmla="*/ 46 h 65"/>
                        <a:gd name="T40" fmla="*/ 57 w 63"/>
                        <a:gd name="T41" fmla="*/ 52 h 65"/>
                        <a:gd name="T42" fmla="*/ 54 w 63"/>
                        <a:gd name="T43" fmla="*/ 56 h 65"/>
                        <a:gd name="T44" fmla="*/ 50 w 63"/>
                        <a:gd name="T45" fmla="*/ 59 h 65"/>
                        <a:gd name="T46" fmla="*/ 44 w 63"/>
                        <a:gd name="T47" fmla="*/ 63 h 65"/>
                        <a:gd name="T48" fmla="*/ 38 w 63"/>
                        <a:gd name="T49" fmla="*/ 63 h 65"/>
                        <a:gd name="T50" fmla="*/ 32 w 63"/>
                        <a:gd name="T51" fmla="*/ 65 h 65"/>
                        <a:gd name="T52" fmla="*/ 24 w 63"/>
                        <a:gd name="T53" fmla="*/ 63 h 65"/>
                        <a:gd name="T54" fmla="*/ 20 w 63"/>
                        <a:gd name="T55" fmla="*/ 63 h 65"/>
                        <a:gd name="T56" fmla="*/ 14 w 63"/>
                        <a:gd name="T57" fmla="*/ 59 h 65"/>
                        <a:gd name="T58" fmla="*/ 8 w 63"/>
                        <a:gd name="T59" fmla="*/ 56 h 65"/>
                        <a:gd name="T60" fmla="*/ 4 w 63"/>
                        <a:gd name="T61" fmla="*/ 52 h 65"/>
                        <a:gd name="T62" fmla="*/ 2 w 63"/>
                        <a:gd name="T63" fmla="*/ 46 h 65"/>
                        <a:gd name="T64" fmla="*/ 0 w 63"/>
                        <a:gd name="T65" fmla="*/ 40 h 65"/>
                        <a:gd name="T66" fmla="*/ 0 w 63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4" y="2"/>
                          </a:lnTo>
                          <a:lnTo>
                            <a:pt x="32" y="0"/>
                          </a:lnTo>
                          <a:lnTo>
                            <a:pt x="38" y="2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4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7" y="52"/>
                          </a:lnTo>
                          <a:lnTo>
                            <a:pt x="54" y="56"/>
                          </a:lnTo>
                          <a:lnTo>
                            <a:pt x="50" y="59"/>
                          </a:lnTo>
                          <a:lnTo>
                            <a:pt x="44" y="63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lnTo>
                            <a:pt x="24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6"/>
                          </a:lnTo>
                          <a:lnTo>
                            <a:pt x="4" y="52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3" name="Freeform 284"/>
                    <p:cNvSpPr>
                      <a:spLocks/>
                    </p:cNvSpPr>
                    <p:nvPr/>
                  </p:nvSpPr>
                  <p:spPr bwMode="auto">
                    <a:xfrm>
                      <a:off x="5522" y="1012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0 w 65"/>
                        <a:gd name="T3" fmla="*/ 25 h 65"/>
                        <a:gd name="T4" fmla="*/ 2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2 h 65"/>
                        <a:gd name="T14" fmla="*/ 26 w 65"/>
                        <a:gd name="T15" fmla="*/ 0 h 65"/>
                        <a:gd name="T16" fmla="*/ 32 w 65"/>
                        <a:gd name="T17" fmla="*/ 0 h 65"/>
                        <a:gd name="T18" fmla="*/ 40 w 65"/>
                        <a:gd name="T19" fmla="*/ 0 h 65"/>
                        <a:gd name="T20" fmla="*/ 46 w 65"/>
                        <a:gd name="T21" fmla="*/ 2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3 w 65"/>
                        <a:gd name="T29" fmla="*/ 20 h 65"/>
                        <a:gd name="T30" fmla="*/ 63 w 65"/>
                        <a:gd name="T31" fmla="*/ 25 h 65"/>
                        <a:gd name="T32" fmla="*/ 65 w 65"/>
                        <a:gd name="T33" fmla="*/ 31 h 65"/>
                        <a:gd name="T34" fmla="*/ 63 w 65"/>
                        <a:gd name="T35" fmla="*/ 37 h 65"/>
                        <a:gd name="T36" fmla="*/ 63 w 65"/>
                        <a:gd name="T37" fmla="*/ 45 h 65"/>
                        <a:gd name="T38" fmla="*/ 59 w 65"/>
                        <a:gd name="T39" fmla="*/ 49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6 w 65"/>
                        <a:gd name="T45" fmla="*/ 63 h 65"/>
                        <a:gd name="T46" fmla="*/ 40 w 65"/>
                        <a:gd name="T47" fmla="*/ 63 h 65"/>
                        <a:gd name="T48" fmla="*/ 32 w 65"/>
                        <a:gd name="T49" fmla="*/ 65 h 65"/>
                        <a:gd name="T50" fmla="*/ 26 w 65"/>
                        <a:gd name="T51" fmla="*/ 63 h 65"/>
                        <a:gd name="T52" fmla="*/ 20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49 h 65"/>
                        <a:gd name="T60" fmla="*/ 2 w 65"/>
                        <a:gd name="T61" fmla="*/ 45 h 65"/>
                        <a:gd name="T62" fmla="*/ 0 w 65"/>
                        <a:gd name="T63" fmla="*/ 37 h 65"/>
                        <a:gd name="T64" fmla="*/ 0 w 65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3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3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4" name="Freeform 285"/>
                    <p:cNvSpPr>
                      <a:spLocks/>
                    </p:cNvSpPr>
                    <p:nvPr/>
                  </p:nvSpPr>
                  <p:spPr bwMode="auto">
                    <a:xfrm>
                      <a:off x="5522" y="1012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0 w 65"/>
                        <a:gd name="T3" fmla="*/ 31 h 65"/>
                        <a:gd name="T4" fmla="*/ 0 w 65"/>
                        <a:gd name="T5" fmla="*/ 25 h 65"/>
                        <a:gd name="T6" fmla="*/ 2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2 h 65"/>
                        <a:gd name="T16" fmla="*/ 26 w 65"/>
                        <a:gd name="T17" fmla="*/ 0 h 65"/>
                        <a:gd name="T18" fmla="*/ 32 w 65"/>
                        <a:gd name="T19" fmla="*/ 0 h 65"/>
                        <a:gd name="T20" fmla="*/ 40 w 65"/>
                        <a:gd name="T21" fmla="*/ 0 h 65"/>
                        <a:gd name="T22" fmla="*/ 46 w 65"/>
                        <a:gd name="T23" fmla="*/ 2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3 w 65"/>
                        <a:gd name="T31" fmla="*/ 20 h 65"/>
                        <a:gd name="T32" fmla="*/ 63 w 65"/>
                        <a:gd name="T33" fmla="*/ 25 h 65"/>
                        <a:gd name="T34" fmla="*/ 65 w 65"/>
                        <a:gd name="T35" fmla="*/ 31 h 65"/>
                        <a:gd name="T36" fmla="*/ 63 w 65"/>
                        <a:gd name="T37" fmla="*/ 37 h 65"/>
                        <a:gd name="T38" fmla="*/ 63 w 65"/>
                        <a:gd name="T39" fmla="*/ 45 h 65"/>
                        <a:gd name="T40" fmla="*/ 59 w 65"/>
                        <a:gd name="T41" fmla="*/ 49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6 w 65"/>
                        <a:gd name="T47" fmla="*/ 63 h 65"/>
                        <a:gd name="T48" fmla="*/ 40 w 65"/>
                        <a:gd name="T49" fmla="*/ 63 h 65"/>
                        <a:gd name="T50" fmla="*/ 32 w 65"/>
                        <a:gd name="T51" fmla="*/ 65 h 65"/>
                        <a:gd name="T52" fmla="*/ 26 w 65"/>
                        <a:gd name="T53" fmla="*/ 63 h 65"/>
                        <a:gd name="T54" fmla="*/ 20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49 h 65"/>
                        <a:gd name="T62" fmla="*/ 2 w 65"/>
                        <a:gd name="T63" fmla="*/ 45 h 65"/>
                        <a:gd name="T64" fmla="*/ 0 w 65"/>
                        <a:gd name="T65" fmla="*/ 37 h 65"/>
                        <a:gd name="T66" fmla="*/ 0 w 65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3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3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5" name="Freeform 286"/>
                    <p:cNvSpPr>
                      <a:spLocks/>
                    </p:cNvSpPr>
                    <p:nvPr/>
                  </p:nvSpPr>
                  <p:spPr bwMode="auto">
                    <a:xfrm>
                      <a:off x="5182" y="886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1 h 65"/>
                        <a:gd name="T2" fmla="*/ 0 w 63"/>
                        <a:gd name="T3" fmla="*/ 25 h 65"/>
                        <a:gd name="T4" fmla="*/ 2 w 63"/>
                        <a:gd name="T5" fmla="*/ 20 h 65"/>
                        <a:gd name="T6" fmla="*/ 6 w 63"/>
                        <a:gd name="T7" fmla="*/ 14 h 65"/>
                        <a:gd name="T8" fmla="*/ 10 w 63"/>
                        <a:gd name="T9" fmla="*/ 10 h 65"/>
                        <a:gd name="T10" fmla="*/ 13 w 63"/>
                        <a:gd name="T11" fmla="*/ 6 h 65"/>
                        <a:gd name="T12" fmla="*/ 19 w 63"/>
                        <a:gd name="T13" fmla="*/ 2 h 65"/>
                        <a:gd name="T14" fmla="*/ 25 w 63"/>
                        <a:gd name="T15" fmla="*/ 0 h 65"/>
                        <a:gd name="T16" fmla="*/ 31 w 63"/>
                        <a:gd name="T17" fmla="*/ 0 h 65"/>
                        <a:gd name="T18" fmla="*/ 39 w 63"/>
                        <a:gd name="T19" fmla="*/ 0 h 65"/>
                        <a:gd name="T20" fmla="*/ 43 w 63"/>
                        <a:gd name="T21" fmla="*/ 2 h 65"/>
                        <a:gd name="T22" fmla="*/ 49 w 63"/>
                        <a:gd name="T23" fmla="*/ 6 h 65"/>
                        <a:gd name="T24" fmla="*/ 55 w 63"/>
                        <a:gd name="T25" fmla="*/ 10 h 65"/>
                        <a:gd name="T26" fmla="*/ 59 w 63"/>
                        <a:gd name="T27" fmla="*/ 14 h 65"/>
                        <a:gd name="T28" fmla="*/ 61 w 63"/>
                        <a:gd name="T29" fmla="*/ 20 h 65"/>
                        <a:gd name="T30" fmla="*/ 63 w 63"/>
                        <a:gd name="T31" fmla="*/ 25 h 65"/>
                        <a:gd name="T32" fmla="*/ 63 w 63"/>
                        <a:gd name="T33" fmla="*/ 31 h 65"/>
                        <a:gd name="T34" fmla="*/ 63 w 63"/>
                        <a:gd name="T35" fmla="*/ 37 h 65"/>
                        <a:gd name="T36" fmla="*/ 61 w 63"/>
                        <a:gd name="T37" fmla="*/ 45 h 65"/>
                        <a:gd name="T38" fmla="*/ 59 w 63"/>
                        <a:gd name="T39" fmla="*/ 51 h 65"/>
                        <a:gd name="T40" fmla="*/ 55 w 63"/>
                        <a:gd name="T41" fmla="*/ 55 h 65"/>
                        <a:gd name="T42" fmla="*/ 49 w 63"/>
                        <a:gd name="T43" fmla="*/ 59 h 65"/>
                        <a:gd name="T44" fmla="*/ 43 w 63"/>
                        <a:gd name="T45" fmla="*/ 63 h 65"/>
                        <a:gd name="T46" fmla="*/ 39 w 63"/>
                        <a:gd name="T47" fmla="*/ 63 h 65"/>
                        <a:gd name="T48" fmla="*/ 31 w 63"/>
                        <a:gd name="T49" fmla="*/ 65 h 65"/>
                        <a:gd name="T50" fmla="*/ 25 w 63"/>
                        <a:gd name="T51" fmla="*/ 63 h 65"/>
                        <a:gd name="T52" fmla="*/ 19 w 63"/>
                        <a:gd name="T53" fmla="*/ 63 h 65"/>
                        <a:gd name="T54" fmla="*/ 13 w 63"/>
                        <a:gd name="T55" fmla="*/ 59 h 65"/>
                        <a:gd name="T56" fmla="*/ 10 w 63"/>
                        <a:gd name="T57" fmla="*/ 55 h 65"/>
                        <a:gd name="T58" fmla="*/ 6 w 63"/>
                        <a:gd name="T59" fmla="*/ 51 h 65"/>
                        <a:gd name="T60" fmla="*/ 2 w 63"/>
                        <a:gd name="T61" fmla="*/ 45 h 65"/>
                        <a:gd name="T62" fmla="*/ 0 w 63"/>
                        <a:gd name="T63" fmla="*/ 37 h 65"/>
                        <a:gd name="T64" fmla="*/ 0 w 63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6" name="Freeform 287"/>
                    <p:cNvSpPr>
                      <a:spLocks/>
                    </p:cNvSpPr>
                    <p:nvPr/>
                  </p:nvSpPr>
                  <p:spPr bwMode="auto">
                    <a:xfrm>
                      <a:off x="5182" y="886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1 h 65"/>
                        <a:gd name="T2" fmla="*/ 0 w 63"/>
                        <a:gd name="T3" fmla="*/ 31 h 65"/>
                        <a:gd name="T4" fmla="*/ 0 w 63"/>
                        <a:gd name="T5" fmla="*/ 25 h 65"/>
                        <a:gd name="T6" fmla="*/ 2 w 63"/>
                        <a:gd name="T7" fmla="*/ 20 h 65"/>
                        <a:gd name="T8" fmla="*/ 6 w 63"/>
                        <a:gd name="T9" fmla="*/ 14 h 65"/>
                        <a:gd name="T10" fmla="*/ 10 w 63"/>
                        <a:gd name="T11" fmla="*/ 10 h 65"/>
                        <a:gd name="T12" fmla="*/ 13 w 63"/>
                        <a:gd name="T13" fmla="*/ 6 h 65"/>
                        <a:gd name="T14" fmla="*/ 19 w 63"/>
                        <a:gd name="T15" fmla="*/ 2 h 65"/>
                        <a:gd name="T16" fmla="*/ 25 w 63"/>
                        <a:gd name="T17" fmla="*/ 0 h 65"/>
                        <a:gd name="T18" fmla="*/ 31 w 63"/>
                        <a:gd name="T19" fmla="*/ 0 h 65"/>
                        <a:gd name="T20" fmla="*/ 39 w 63"/>
                        <a:gd name="T21" fmla="*/ 0 h 65"/>
                        <a:gd name="T22" fmla="*/ 43 w 63"/>
                        <a:gd name="T23" fmla="*/ 2 h 65"/>
                        <a:gd name="T24" fmla="*/ 49 w 63"/>
                        <a:gd name="T25" fmla="*/ 6 h 65"/>
                        <a:gd name="T26" fmla="*/ 55 w 63"/>
                        <a:gd name="T27" fmla="*/ 10 h 65"/>
                        <a:gd name="T28" fmla="*/ 59 w 63"/>
                        <a:gd name="T29" fmla="*/ 14 h 65"/>
                        <a:gd name="T30" fmla="*/ 61 w 63"/>
                        <a:gd name="T31" fmla="*/ 20 h 65"/>
                        <a:gd name="T32" fmla="*/ 63 w 63"/>
                        <a:gd name="T33" fmla="*/ 25 h 65"/>
                        <a:gd name="T34" fmla="*/ 63 w 63"/>
                        <a:gd name="T35" fmla="*/ 31 h 65"/>
                        <a:gd name="T36" fmla="*/ 63 w 63"/>
                        <a:gd name="T37" fmla="*/ 37 h 65"/>
                        <a:gd name="T38" fmla="*/ 61 w 63"/>
                        <a:gd name="T39" fmla="*/ 45 h 65"/>
                        <a:gd name="T40" fmla="*/ 59 w 63"/>
                        <a:gd name="T41" fmla="*/ 51 h 65"/>
                        <a:gd name="T42" fmla="*/ 55 w 63"/>
                        <a:gd name="T43" fmla="*/ 55 h 65"/>
                        <a:gd name="T44" fmla="*/ 49 w 63"/>
                        <a:gd name="T45" fmla="*/ 59 h 65"/>
                        <a:gd name="T46" fmla="*/ 43 w 63"/>
                        <a:gd name="T47" fmla="*/ 63 h 65"/>
                        <a:gd name="T48" fmla="*/ 39 w 63"/>
                        <a:gd name="T49" fmla="*/ 63 h 65"/>
                        <a:gd name="T50" fmla="*/ 31 w 63"/>
                        <a:gd name="T51" fmla="*/ 65 h 65"/>
                        <a:gd name="T52" fmla="*/ 25 w 63"/>
                        <a:gd name="T53" fmla="*/ 63 h 65"/>
                        <a:gd name="T54" fmla="*/ 19 w 63"/>
                        <a:gd name="T55" fmla="*/ 63 h 65"/>
                        <a:gd name="T56" fmla="*/ 13 w 63"/>
                        <a:gd name="T57" fmla="*/ 59 h 65"/>
                        <a:gd name="T58" fmla="*/ 10 w 63"/>
                        <a:gd name="T59" fmla="*/ 55 h 65"/>
                        <a:gd name="T60" fmla="*/ 6 w 63"/>
                        <a:gd name="T61" fmla="*/ 51 h 65"/>
                        <a:gd name="T62" fmla="*/ 2 w 63"/>
                        <a:gd name="T63" fmla="*/ 45 h 65"/>
                        <a:gd name="T64" fmla="*/ 0 w 63"/>
                        <a:gd name="T65" fmla="*/ 37 h 65"/>
                        <a:gd name="T66" fmla="*/ 0 w 63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7" name="Freeform 288"/>
                    <p:cNvSpPr>
                      <a:spLocks/>
                    </p:cNvSpPr>
                    <p:nvPr/>
                  </p:nvSpPr>
                  <p:spPr bwMode="auto">
                    <a:xfrm>
                      <a:off x="5483" y="93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2 w 65"/>
                        <a:gd name="T3" fmla="*/ 26 h 65"/>
                        <a:gd name="T4" fmla="*/ 4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2 h 65"/>
                        <a:gd name="T14" fmla="*/ 26 w 65"/>
                        <a:gd name="T15" fmla="*/ 2 h 65"/>
                        <a:gd name="T16" fmla="*/ 33 w 65"/>
                        <a:gd name="T17" fmla="*/ 0 h 65"/>
                        <a:gd name="T18" fmla="*/ 39 w 65"/>
                        <a:gd name="T19" fmla="*/ 2 h 65"/>
                        <a:gd name="T20" fmla="*/ 45 w 65"/>
                        <a:gd name="T21" fmla="*/ 2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3 w 65"/>
                        <a:gd name="T29" fmla="*/ 20 h 65"/>
                        <a:gd name="T30" fmla="*/ 65 w 65"/>
                        <a:gd name="T31" fmla="*/ 26 h 65"/>
                        <a:gd name="T32" fmla="*/ 65 w 65"/>
                        <a:gd name="T33" fmla="*/ 32 h 65"/>
                        <a:gd name="T34" fmla="*/ 65 w 65"/>
                        <a:gd name="T35" fmla="*/ 39 h 65"/>
                        <a:gd name="T36" fmla="*/ 63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5 w 65"/>
                        <a:gd name="T45" fmla="*/ 63 h 65"/>
                        <a:gd name="T46" fmla="*/ 39 w 65"/>
                        <a:gd name="T47" fmla="*/ 63 h 65"/>
                        <a:gd name="T48" fmla="*/ 33 w 65"/>
                        <a:gd name="T49" fmla="*/ 65 h 65"/>
                        <a:gd name="T50" fmla="*/ 26 w 65"/>
                        <a:gd name="T51" fmla="*/ 63 h 65"/>
                        <a:gd name="T52" fmla="*/ 20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4 w 65"/>
                        <a:gd name="T61" fmla="*/ 45 h 65"/>
                        <a:gd name="T62" fmla="*/ 2 w 65"/>
                        <a:gd name="T63" fmla="*/ 39 h 65"/>
                        <a:gd name="T64" fmla="*/ 0 w 65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8" name="Freeform 289"/>
                    <p:cNvSpPr>
                      <a:spLocks/>
                    </p:cNvSpPr>
                    <p:nvPr/>
                  </p:nvSpPr>
                  <p:spPr bwMode="auto">
                    <a:xfrm>
                      <a:off x="5483" y="93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0 w 65"/>
                        <a:gd name="T3" fmla="*/ 32 h 65"/>
                        <a:gd name="T4" fmla="*/ 2 w 65"/>
                        <a:gd name="T5" fmla="*/ 26 h 65"/>
                        <a:gd name="T6" fmla="*/ 4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2 h 65"/>
                        <a:gd name="T16" fmla="*/ 26 w 65"/>
                        <a:gd name="T17" fmla="*/ 2 h 65"/>
                        <a:gd name="T18" fmla="*/ 33 w 65"/>
                        <a:gd name="T19" fmla="*/ 0 h 65"/>
                        <a:gd name="T20" fmla="*/ 39 w 65"/>
                        <a:gd name="T21" fmla="*/ 2 h 65"/>
                        <a:gd name="T22" fmla="*/ 45 w 65"/>
                        <a:gd name="T23" fmla="*/ 2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3 w 65"/>
                        <a:gd name="T31" fmla="*/ 20 h 65"/>
                        <a:gd name="T32" fmla="*/ 65 w 65"/>
                        <a:gd name="T33" fmla="*/ 26 h 65"/>
                        <a:gd name="T34" fmla="*/ 65 w 65"/>
                        <a:gd name="T35" fmla="*/ 32 h 65"/>
                        <a:gd name="T36" fmla="*/ 65 w 65"/>
                        <a:gd name="T37" fmla="*/ 39 h 65"/>
                        <a:gd name="T38" fmla="*/ 63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5 w 65"/>
                        <a:gd name="T47" fmla="*/ 63 h 65"/>
                        <a:gd name="T48" fmla="*/ 39 w 65"/>
                        <a:gd name="T49" fmla="*/ 63 h 65"/>
                        <a:gd name="T50" fmla="*/ 33 w 65"/>
                        <a:gd name="T51" fmla="*/ 65 h 65"/>
                        <a:gd name="T52" fmla="*/ 26 w 65"/>
                        <a:gd name="T53" fmla="*/ 63 h 65"/>
                        <a:gd name="T54" fmla="*/ 20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4 w 65"/>
                        <a:gd name="T63" fmla="*/ 45 h 65"/>
                        <a:gd name="T64" fmla="*/ 2 w 65"/>
                        <a:gd name="T65" fmla="*/ 39 h 65"/>
                        <a:gd name="T66" fmla="*/ 0 w 65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69" name="Freeform 290"/>
                    <p:cNvSpPr>
                      <a:spLocks/>
                    </p:cNvSpPr>
                    <p:nvPr/>
                  </p:nvSpPr>
                  <p:spPr bwMode="auto">
                    <a:xfrm>
                      <a:off x="5589" y="973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2 w 65"/>
                        <a:gd name="T3" fmla="*/ 25 h 63"/>
                        <a:gd name="T4" fmla="*/ 4 w 65"/>
                        <a:gd name="T5" fmla="*/ 19 h 63"/>
                        <a:gd name="T6" fmla="*/ 6 w 65"/>
                        <a:gd name="T7" fmla="*/ 13 h 63"/>
                        <a:gd name="T8" fmla="*/ 10 w 65"/>
                        <a:gd name="T9" fmla="*/ 9 h 63"/>
                        <a:gd name="T10" fmla="*/ 16 w 65"/>
                        <a:gd name="T11" fmla="*/ 5 h 63"/>
                        <a:gd name="T12" fmla="*/ 20 w 65"/>
                        <a:gd name="T13" fmla="*/ 1 h 63"/>
                        <a:gd name="T14" fmla="*/ 28 w 65"/>
                        <a:gd name="T15" fmla="*/ 0 h 63"/>
                        <a:gd name="T16" fmla="*/ 34 w 65"/>
                        <a:gd name="T17" fmla="*/ 0 h 63"/>
                        <a:gd name="T18" fmla="*/ 40 w 65"/>
                        <a:gd name="T19" fmla="*/ 0 h 63"/>
                        <a:gd name="T20" fmla="*/ 46 w 65"/>
                        <a:gd name="T21" fmla="*/ 1 h 63"/>
                        <a:gd name="T22" fmla="*/ 51 w 65"/>
                        <a:gd name="T23" fmla="*/ 5 h 63"/>
                        <a:gd name="T24" fmla="*/ 55 w 65"/>
                        <a:gd name="T25" fmla="*/ 9 h 63"/>
                        <a:gd name="T26" fmla="*/ 59 w 65"/>
                        <a:gd name="T27" fmla="*/ 13 h 63"/>
                        <a:gd name="T28" fmla="*/ 63 w 65"/>
                        <a:gd name="T29" fmla="*/ 19 h 63"/>
                        <a:gd name="T30" fmla="*/ 65 w 65"/>
                        <a:gd name="T31" fmla="*/ 25 h 63"/>
                        <a:gd name="T32" fmla="*/ 65 w 65"/>
                        <a:gd name="T33" fmla="*/ 31 h 63"/>
                        <a:gd name="T34" fmla="*/ 65 w 65"/>
                        <a:gd name="T35" fmla="*/ 37 h 63"/>
                        <a:gd name="T36" fmla="*/ 63 w 65"/>
                        <a:gd name="T37" fmla="*/ 45 h 63"/>
                        <a:gd name="T38" fmla="*/ 59 w 65"/>
                        <a:gd name="T39" fmla="*/ 49 h 63"/>
                        <a:gd name="T40" fmla="*/ 55 w 65"/>
                        <a:gd name="T41" fmla="*/ 55 h 63"/>
                        <a:gd name="T42" fmla="*/ 51 w 65"/>
                        <a:gd name="T43" fmla="*/ 59 h 63"/>
                        <a:gd name="T44" fmla="*/ 46 w 65"/>
                        <a:gd name="T45" fmla="*/ 61 h 63"/>
                        <a:gd name="T46" fmla="*/ 40 w 65"/>
                        <a:gd name="T47" fmla="*/ 63 h 63"/>
                        <a:gd name="T48" fmla="*/ 34 w 65"/>
                        <a:gd name="T49" fmla="*/ 63 h 63"/>
                        <a:gd name="T50" fmla="*/ 28 w 65"/>
                        <a:gd name="T51" fmla="*/ 63 h 63"/>
                        <a:gd name="T52" fmla="*/ 20 w 65"/>
                        <a:gd name="T53" fmla="*/ 61 h 63"/>
                        <a:gd name="T54" fmla="*/ 16 w 65"/>
                        <a:gd name="T55" fmla="*/ 59 h 63"/>
                        <a:gd name="T56" fmla="*/ 10 w 65"/>
                        <a:gd name="T57" fmla="*/ 55 h 63"/>
                        <a:gd name="T58" fmla="*/ 6 w 65"/>
                        <a:gd name="T59" fmla="*/ 49 h 63"/>
                        <a:gd name="T60" fmla="*/ 4 w 65"/>
                        <a:gd name="T61" fmla="*/ 45 h 63"/>
                        <a:gd name="T62" fmla="*/ 2 w 65"/>
                        <a:gd name="T63" fmla="*/ 37 h 63"/>
                        <a:gd name="T64" fmla="*/ 0 w 65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6" y="5"/>
                          </a:lnTo>
                          <a:lnTo>
                            <a:pt x="20" y="1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1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8" y="63"/>
                          </a:lnTo>
                          <a:lnTo>
                            <a:pt x="20" y="61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5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0" name="Freeform 291"/>
                    <p:cNvSpPr>
                      <a:spLocks/>
                    </p:cNvSpPr>
                    <p:nvPr/>
                  </p:nvSpPr>
                  <p:spPr bwMode="auto">
                    <a:xfrm>
                      <a:off x="5589" y="973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0 w 65"/>
                        <a:gd name="T3" fmla="*/ 31 h 63"/>
                        <a:gd name="T4" fmla="*/ 2 w 65"/>
                        <a:gd name="T5" fmla="*/ 25 h 63"/>
                        <a:gd name="T6" fmla="*/ 4 w 65"/>
                        <a:gd name="T7" fmla="*/ 19 h 63"/>
                        <a:gd name="T8" fmla="*/ 6 w 65"/>
                        <a:gd name="T9" fmla="*/ 13 h 63"/>
                        <a:gd name="T10" fmla="*/ 10 w 65"/>
                        <a:gd name="T11" fmla="*/ 9 h 63"/>
                        <a:gd name="T12" fmla="*/ 16 w 65"/>
                        <a:gd name="T13" fmla="*/ 5 h 63"/>
                        <a:gd name="T14" fmla="*/ 20 w 65"/>
                        <a:gd name="T15" fmla="*/ 1 h 63"/>
                        <a:gd name="T16" fmla="*/ 28 w 65"/>
                        <a:gd name="T17" fmla="*/ 0 h 63"/>
                        <a:gd name="T18" fmla="*/ 34 w 65"/>
                        <a:gd name="T19" fmla="*/ 0 h 63"/>
                        <a:gd name="T20" fmla="*/ 40 w 65"/>
                        <a:gd name="T21" fmla="*/ 0 h 63"/>
                        <a:gd name="T22" fmla="*/ 46 w 65"/>
                        <a:gd name="T23" fmla="*/ 1 h 63"/>
                        <a:gd name="T24" fmla="*/ 51 w 65"/>
                        <a:gd name="T25" fmla="*/ 5 h 63"/>
                        <a:gd name="T26" fmla="*/ 55 w 65"/>
                        <a:gd name="T27" fmla="*/ 9 h 63"/>
                        <a:gd name="T28" fmla="*/ 59 w 65"/>
                        <a:gd name="T29" fmla="*/ 13 h 63"/>
                        <a:gd name="T30" fmla="*/ 63 w 65"/>
                        <a:gd name="T31" fmla="*/ 19 h 63"/>
                        <a:gd name="T32" fmla="*/ 65 w 65"/>
                        <a:gd name="T33" fmla="*/ 25 h 63"/>
                        <a:gd name="T34" fmla="*/ 65 w 65"/>
                        <a:gd name="T35" fmla="*/ 31 h 63"/>
                        <a:gd name="T36" fmla="*/ 65 w 65"/>
                        <a:gd name="T37" fmla="*/ 37 h 63"/>
                        <a:gd name="T38" fmla="*/ 63 w 65"/>
                        <a:gd name="T39" fmla="*/ 45 h 63"/>
                        <a:gd name="T40" fmla="*/ 59 w 65"/>
                        <a:gd name="T41" fmla="*/ 49 h 63"/>
                        <a:gd name="T42" fmla="*/ 55 w 65"/>
                        <a:gd name="T43" fmla="*/ 55 h 63"/>
                        <a:gd name="T44" fmla="*/ 51 w 65"/>
                        <a:gd name="T45" fmla="*/ 59 h 63"/>
                        <a:gd name="T46" fmla="*/ 46 w 65"/>
                        <a:gd name="T47" fmla="*/ 61 h 63"/>
                        <a:gd name="T48" fmla="*/ 40 w 65"/>
                        <a:gd name="T49" fmla="*/ 63 h 63"/>
                        <a:gd name="T50" fmla="*/ 34 w 65"/>
                        <a:gd name="T51" fmla="*/ 63 h 63"/>
                        <a:gd name="T52" fmla="*/ 28 w 65"/>
                        <a:gd name="T53" fmla="*/ 63 h 63"/>
                        <a:gd name="T54" fmla="*/ 20 w 65"/>
                        <a:gd name="T55" fmla="*/ 61 h 63"/>
                        <a:gd name="T56" fmla="*/ 16 w 65"/>
                        <a:gd name="T57" fmla="*/ 59 h 63"/>
                        <a:gd name="T58" fmla="*/ 10 w 65"/>
                        <a:gd name="T59" fmla="*/ 55 h 63"/>
                        <a:gd name="T60" fmla="*/ 6 w 65"/>
                        <a:gd name="T61" fmla="*/ 49 h 63"/>
                        <a:gd name="T62" fmla="*/ 4 w 65"/>
                        <a:gd name="T63" fmla="*/ 45 h 63"/>
                        <a:gd name="T64" fmla="*/ 2 w 65"/>
                        <a:gd name="T65" fmla="*/ 37 h 63"/>
                        <a:gd name="T66" fmla="*/ 0 w 65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6" y="5"/>
                          </a:lnTo>
                          <a:lnTo>
                            <a:pt x="20" y="1"/>
                          </a:lnTo>
                          <a:lnTo>
                            <a:pt x="28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1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8" y="63"/>
                          </a:lnTo>
                          <a:lnTo>
                            <a:pt x="20" y="61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5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1" name="Freeform 292"/>
                    <p:cNvSpPr>
                      <a:spLocks/>
                    </p:cNvSpPr>
                    <p:nvPr/>
                  </p:nvSpPr>
                  <p:spPr bwMode="auto">
                    <a:xfrm>
                      <a:off x="5367" y="886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25 h 63"/>
                        <a:gd name="T4" fmla="*/ 2 w 63"/>
                        <a:gd name="T5" fmla="*/ 20 h 63"/>
                        <a:gd name="T6" fmla="*/ 4 w 63"/>
                        <a:gd name="T7" fmla="*/ 14 h 63"/>
                        <a:gd name="T8" fmla="*/ 8 w 63"/>
                        <a:gd name="T9" fmla="*/ 8 h 63"/>
                        <a:gd name="T10" fmla="*/ 14 w 63"/>
                        <a:gd name="T11" fmla="*/ 6 h 63"/>
                        <a:gd name="T12" fmla="*/ 17 w 63"/>
                        <a:gd name="T13" fmla="*/ 2 h 63"/>
                        <a:gd name="T14" fmla="*/ 25 w 63"/>
                        <a:gd name="T15" fmla="*/ 0 h 63"/>
                        <a:gd name="T16" fmla="*/ 31 w 63"/>
                        <a:gd name="T17" fmla="*/ 0 h 63"/>
                        <a:gd name="T18" fmla="*/ 37 w 63"/>
                        <a:gd name="T19" fmla="*/ 0 h 63"/>
                        <a:gd name="T20" fmla="*/ 43 w 63"/>
                        <a:gd name="T21" fmla="*/ 2 h 63"/>
                        <a:gd name="T22" fmla="*/ 49 w 63"/>
                        <a:gd name="T23" fmla="*/ 6 h 63"/>
                        <a:gd name="T24" fmla="*/ 53 w 63"/>
                        <a:gd name="T25" fmla="*/ 8 h 63"/>
                        <a:gd name="T26" fmla="*/ 57 w 63"/>
                        <a:gd name="T27" fmla="*/ 14 h 63"/>
                        <a:gd name="T28" fmla="*/ 61 w 63"/>
                        <a:gd name="T29" fmla="*/ 20 h 63"/>
                        <a:gd name="T30" fmla="*/ 63 w 63"/>
                        <a:gd name="T31" fmla="*/ 25 h 63"/>
                        <a:gd name="T32" fmla="*/ 63 w 63"/>
                        <a:gd name="T33" fmla="*/ 31 h 63"/>
                        <a:gd name="T34" fmla="*/ 63 w 63"/>
                        <a:gd name="T35" fmla="*/ 37 h 63"/>
                        <a:gd name="T36" fmla="*/ 61 w 63"/>
                        <a:gd name="T37" fmla="*/ 43 h 63"/>
                        <a:gd name="T38" fmla="*/ 57 w 63"/>
                        <a:gd name="T39" fmla="*/ 49 h 63"/>
                        <a:gd name="T40" fmla="*/ 53 w 63"/>
                        <a:gd name="T41" fmla="*/ 55 h 63"/>
                        <a:gd name="T42" fmla="*/ 49 w 63"/>
                        <a:gd name="T43" fmla="*/ 57 h 63"/>
                        <a:gd name="T44" fmla="*/ 43 w 63"/>
                        <a:gd name="T45" fmla="*/ 61 h 63"/>
                        <a:gd name="T46" fmla="*/ 37 w 63"/>
                        <a:gd name="T47" fmla="*/ 63 h 63"/>
                        <a:gd name="T48" fmla="*/ 31 w 63"/>
                        <a:gd name="T49" fmla="*/ 63 h 63"/>
                        <a:gd name="T50" fmla="*/ 25 w 63"/>
                        <a:gd name="T51" fmla="*/ 63 h 63"/>
                        <a:gd name="T52" fmla="*/ 17 w 63"/>
                        <a:gd name="T53" fmla="*/ 61 h 63"/>
                        <a:gd name="T54" fmla="*/ 14 w 63"/>
                        <a:gd name="T55" fmla="*/ 57 h 63"/>
                        <a:gd name="T56" fmla="*/ 8 w 63"/>
                        <a:gd name="T57" fmla="*/ 55 h 63"/>
                        <a:gd name="T58" fmla="*/ 4 w 63"/>
                        <a:gd name="T59" fmla="*/ 49 h 63"/>
                        <a:gd name="T60" fmla="*/ 2 w 63"/>
                        <a:gd name="T61" fmla="*/ 43 h 63"/>
                        <a:gd name="T62" fmla="*/ 0 w 63"/>
                        <a:gd name="T63" fmla="*/ 37 h 63"/>
                        <a:gd name="T64" fmla="*/ 0 w 63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3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7" y="61"/>
                          </a:lnTo>
                          <a:lnTo>
                            <a:pt x="14" y="57"/>
                          </a:lnTo>
                          <a:lnTo>
                            <a:pt x="8" y="55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2" name="Freeform 293"/>
                    <p:cNvSpPr>
                      <a:spLocks/>
                    </p:cNvSpPr>
                    <p:nvPr/>
                  </p:nvSpPr>
                  <p:spPr bwMode="auto">
                    <a:xfrm>
                      <a:off x="5367" y="886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31 h 63"/>
                        <a:gd name="T4" fmla="*/ 0 w 63"/>
                        <a:gd name="T5" fmla="*/ 25 h 63"/>
                        <a:gd name="T6" fmla="*/ 2 w 63"/>
                        <a:gd name="T7" fmla="*/ 20 h 63"/>
                        <a:gd name="T8" fmla="*/ 4 w 63"/>
                        <a:gd name="T9" fmla="*/ 14 h 63"/>
                        <a:gd name="T10" fmla="*/ 8 w 63"/>
                        <a:gd name="T11" fmla="*/ 8 h 63"/>
                        <a:gd name="T12" fmla="*/ 14 w 63"/>
                        <a:gd name="T13" fmla="*/ 6 h 63"/>
                        <a:gd name="T14" fmla="*/ 17 w 63"/>
                        <a:gd name="T15" fmla="*/ 2 h 63"/>
                        <a:gd name="T16" fmla="*/ 25 w 63"/>
                        <a:gd name="T17" fmla="*/ 0 h 63"/>
                        <a:gd name="T18" fmla="*/ 31 w 63"/>
                        <a:gd name="T19" fmla="*/ 0 h 63"/>
                        <a:gd name="T20" fmla="*/ 37 w 63"/>
                        <a:gd name="T21" fmla="*/ 0 h 63"/>
                        <a:gd name="T22" fmla="*/ 43 w 63"/>
                        <a:gd name="T23" fmla="*/ 2 h 63"/>
                        <a:gd name="T24" fmla="*/ 49 w 63"/>
                        <a:gd name="T25" fmla="*/ 6 h 63"/>
                        <a:gd name="T26" fmla="*/ 53 w 63"/>
                        <a:gd name="T27" fmla="*/ 8 h 63"/>
                        <a:gd name="T28" fmla="*/ 57 w 63"/>
                        <a:gd name="T29" fmla="*/ 14 h 63"/>
                        <a:gd name="T30" fmla="*/ 61 w 63"/>
                        <a:gd name="T31" fmla="*/ 20 h 63"/>
                        <a:gd name="T32" fmla="*/ 63 w 63"/>
                        <a:gd name="T33" fmla="*/ 25 h 63"/>
                        <a:gd name="T34" fmla="*/ 63 w 63"/>
                        <a:gd name="T35" fmla="*/ 31 h 63"/>
                        <a:gd name="T36" fmla="*/ 63 w 63"/>
                        <a:gd name="T37" fmla="*/ 37 h 63"/>
                        <a:gd name="T38" fmla="*/ 61 w 63"/>
                        <a:gd name="T39" fmla="*/ 43 h 63"/>
                        <a:gd name="T40" fmla="*/ 57 w 63"/>
                        <a:gd name="T41" fmla="*/ 49 h 63"/>
                        <a:gd name="T42" fmla="*/ 53 w 63"/>
                        <a:gd name="T43" fmla="*/ 55 h 63"/>
                        <a:gd name="T44" fmla="*/ 49 w 63"/>
                        <a:gd name="T45" fmla="*/ 57 h 63"/>
                        <a:gd name="T46" fmla="*/ 43 w 63"/>
                        <a:gd name="T47" fmla="*/ 61 h 63"/>
                        <a:gd name="T48" fmla="*/ 37 w 63"/>
                        <a:gd name="T49" fmla="*/ 63 h 63"/>
                        <a:gd name="T50" fmla="*/ 31 w 63"/>
                        <a:gd name="T51" fmla="*/ 63 h 63"/>
                        <a:gd name="T52" fmla="*/ 25 w 63"/>
                        <a:gd name="T53" fmla="*/ 63 h 63"/>
                        <a:gd name="T54" fmla="*/ 17 w 63"/>
                        <a:gd name="T55" fmla="*/ 61 h 63"/>
                        <a:gd name="T56" fmla="*/ 14 w 63"/>
                        <a:gd name="T57" fmla="*/ 57 h 63"/>
                        <a:gd name="T58" fmla="*/ 8 w 63"/>
                        <a:gd name="T59" fmla="*/ 55 h 63"/>
                        <a:gd name="T60" fmla="*/ 4 w 63"/>
                        <a:gd name="T61" fmla="*/ 49 h 63"/>
                        <a:gd name="T62" fmla="*/ 2 w 63"/>
                        <a:gd name="T63" fmla="*/ 43 h 63"/>
                        <a:gd name="T64" fmla="*/ 0 w 63"/>
                        <a:gd name="T65" fmla="*/ 37 h 63"/>
                        <a:gd name="T66" fmla="*/ 0 w 63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3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7" y="61"/>
                          </a:lnTo>
                          <a:lnTo>
                            <a:pt x="14" y="57"/>
                          </a:lnTo>
                          <a:lnTo>
                            <a:pt x="8" y="55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3" name="Freeform 294"/>
                    <p:cNvSpPr>
                      <a:spLocks/>
                    </p:cNvSpPr>
                    <p:nvPr/>
                  </p:nvSpPr>
                  <p:spPr bwMode="auto">
                    <a:xfrm>
                      <a:off x="5707" y="973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2 w 65"/>
                        <a:gd name="T3" fmla="*/ 25 h 63"/>
                        <a:gd name="T4" fmla="*/ 4 w 65"/>
                        <a:gd name="T5" fmla="*/ 17 h 63"/>
                        <a:gd name="T6" fmla="*/ 6 w 65"/>
                        <a:gd name="T7" fmla="*/ 13 h 63"/>
                        <a:gd name="T8" fmla="*/ 10 w 65"/>
                        <a:gd name="T9" fmla="*/ 7 h 63"/>
                        <a:gd name="T10" fmla="*/ 16 w 65"/>
                        <a:gd name="T11" fmla="*/ 3 h 63"/>
                        <a:gd name="T12" fmla="*/ 20 w 65"/>
                        <a:gd name="T13" fmla="*/ 1 h 63"/>
                        <a:gd name="T14" fmla="*/ 26 w 65"/>
                        <a:gd name="T15" fmla="*/ 0 h 63"/>
                        <a:gd name="T16" fmla="*/ 34 w 65"/>
                        <a:gd name="T17" fmla="*/ 0 h 63"/>
                        <a:gd name="T18" fmla="*/ 40 w 65"/>
                        <a:gd name="T19" fmla="*/ 0 h 63"/>
                        <a:gd name="T20" fmla="*/ 46 w 65"/>
                        <a:gd name="T21" fmla="*/ 1 h 63"/>
                        <a:gd name="T22" fmla="*/ 52 w 65"/>
                        <a:gd name="T23" fmla="*/ 3 h 63"/>
                        <a:gd name="T24" fmla="*/ 56 w 65"/>
                        <a:gd name="T25" fmla="*/ 7 h 63"/>
                        <a:gd name="T26" fmla="*/ 59 w 65"/>
                        <a:gd name="T27" fmla="*/ 13 h 63"/>
                        <a:gd name="T28" fmla="*/ 63 w 65"/>
                        <a:gd name="T29" fmla="*/ 17 h 63"/>
                        <a:gd name="T30" fmla="*/ 65 w 65"/>
                        <a:gd name="T31" fmla="*/ 25 h 63"/>
                        <a:gd name="T32" fmla="*/ 65 w 65"/>
                        <a:gd name="T33" fmla="*/ 31 h 63"/>
                        <a:gd name="T34" fmla="*/ 65 w 65"/>
                        <a:gd name="T35" fmla="*/ 37 h 63"/>
                        <a:gd name="T36" fmla="*/ 63 w 65"/>
                        <a:gd name="T37" fmla="*/ 43 h 63"/>
                        <a:gd name="T38" fmla="*/ 59 w 65"/>
                        <a:gd name="T39" fmla="*/ 49 h 63"/>
                        <a:gd name="T40" fmla="*/ 56 w 65"/>
                        <a:gd name="T41" fmla="*/ 53 h 63"/>
                        <a:gd name="T42" fmla="*/ 52 w 65"/>
                        <a:gd name="T43" fmla="*/ 57 h 63"/>
                        <a:gd name="T44" fmla="*/ 46 w 65"/>
                        <a:gd name="T45" fmla="*/ 61 h 63"/>
                        <a:gd name="T46" fmla="*/ 40 w 65"/>
                        <a:gd name="T47" fmla="*/ 63 h 63"/>
                        <a:gd name="T48" fmla="*/ 34 w 65"/>
                        <a:gd name="T49" fmla="*/ 63 h 63"/>
                        <a:gd name="T50" fmla="*/ 26 w 65"/>
                        <a:gd name="T51" fmla="*/ 63 h 63"/>
                        <a:gd name="T52" fmla="*/ 20 w 65"/>
                        <a:gd name="T53" fmla="*/ 61 h 63"/>
                        <a:gd name="T54" fmla="*/ 16 w 65"/>
                        <a:gd name="T55" fmla="*/ 57 h 63"/>
                        <a:gd name="T56" fmla="*/ 10 w 65"/>
                        <a:gd name="T57" fmla="*/ 53 h 63"/>
                        <a:gd name="T58" fmla="*/ 6 w 65"/>
                        <a:gd name="T59" fmla="*/ 49 h 63"/>
                        <a:gd name="T60" fmla="*/ 4 w 65"/>
                        <a:gd name="T61" fmla="*/ 43 h 63"/>
                        <a:gd name="T62" fmla="*/ 2 w 65"/>
                        <a:gd name="T63" fmla="*/ 37 h 63"/>
                        <a:gd name="T64" fmla="*/ 0 w 65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2" y="25"/>
                          </a:lnTo>
                          <a:lnTo>
                            <a:pt x="4" y="17"/>
                          </a:lnTo>
                          <a:lnTo>
                            <a:pt x="6" y="13"/>
                          </a:lnTo>
                          <a:lnTo>
                            <a:pt x="10" y="7"/>
                          </a:lnTo>
                          <a:lnTo>
                            <a:pt x="16" y="3"/>
                          </a:lnTo>
                          <a:lnTo>
                            <a:pt x="20" y="1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1"/>
                          </a:lnTo>
                          <a:lnTo>
                            <a:pt x="52" y="3"/>
                          </a:lnTo>
                          <a:lnTo>
                            <a:pt x="56" y="7"/>
                          </a:lnTo>
                          <a:lnTo>
                            <a:pt x="59" y="13"/>
                          </a:lnTo>
                          <a:lnTo>
                            <a:pt x="63" y="17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6" y="53"/>
                          </a:lnTo>
                          <a:lnTo>
                            <a:pt x="52" y="57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6" y="57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4" name="Freeform 295"/>
                    <p:cNvSpPr>
                      <a:spLocks/>
                    </p:cNvSpPr>
                    <p:nvPr/>
                  </p:nvSpPr>
                  <p:spPr bwMode="auto">
                    <a:xfrm>
                      <a:off x="5707" y="973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0 w 65"/>
                        <a:gd name="T3" fmla="*/ 31 h 63"/>
                        <a:gd name="T4" fmla="*/ 2 w 65"/>
                        <a:gd name="T5" fmla="*/ 25 h 63"/>
                        <a:gd name="T6" fmla="*/ 4 w 65"/>
                        <a:gd name="T7" fmla="*/ 17 h 63"/>
                        <a:gd name="T8" fmla="*/ 6 w 65"/>
                        <a:gd name="T9" fmla="*/ 13 h 63"/>
                        <a:gd name="T10" fmla="*/ 10 w 65"/>
                        <a:gd name="T11" fmla="*/ 7 h 63"/>
                        <a:gd name="T12" fmla="*/ 16 w 65"/>
                        <a:gd name="T13" fmla="*/ 3 h 63"/>
                        <a:gd name="T14" fmla="*/ 20 w 65"/>
                        <a:gd name="T15" fmla="*/ 1 h 63"/>
                        <a:gd name="T16" fmla="*/ 26 w 65"/>
                        <a:gd name="T17" fmla="*/ 0 h 63"/>
                        <a:gd name="T18" fmla="*/ 34 w 65"/>
                        <a:gd name="T19" fmla="*/ 0 h 63"/>
                        <a:gd name="T20" fmla="*/ 40 w 65"/>
                        <a:gd name="T21" fmla="*/ 0 h 63"/>
                        <a:gd name="T22" fmla="*/ 46 w 65"/>
                        <a:gd name="T23" fmla="*/ 1 h 63"/>
                        <a:gd name="T24" fmla="*/ 52 w 65"/>
                        <a:gd name="T25" fmla="*/ 3 h 63"/>
                        <a:gd name="T26" fmla="*/ 56 w 65"/>
                        <a:gd name="T27" fmla="*/ 7 h 63"/>
                        <a:gd name="T28" fmla="*/ 59 w 65"/>
                        <a:gd name="T29" fmla="*/ 13 h 63"/>
                        <a:gd name="T30" fmla="*/ 63 w 65"/>
                        <a:gd name="T31" fmla="*/ 17 h 63"/>
                        <a:gd name="T32" fmla="*/ 65 w 65"/>
                        <a:gd name="T33" fmla="*/ 25 h 63"/>
                        <a:gd name="T34" fmla="*/ 65 w 65"/>
                        <a:gd name="T35" fmla="*/ 31 h 63"/>
                        <a:gd name="T36" fmla="*/ 65 w 65"/>
                        <a:gd name="T37" fmla="*/ 37 h 63"/>
                        <a:gd name="T38" fmla="*/ 63 w 65"/>
                        <a:gd name="T39" fmla="*/ 43 h 63"/>
                        <a:gd name="T40" fmla="*/ 59 w 65"/>
                        <a:gd name="T41" fmla="*/ 49 h 63"/>
                        <a:gd name="T42" fmla="*/ 56 w 65"/>
                        <a:gd name="T43" fmla="*/ 53 h 63"/>
                        <a:gd name="T44" fmla="*/ 52 w 65"/>
                        <a:gd name="T45" fmla="*/ 57 h 63"/>
                        <a:gd name="T46" fmla="*/ 46 w 65"/>
                        <a:gd name="T47" fmla="*/ 61 h 63"/>
                        <a:gd name="T48" fmla="*/ 40 w 65"/>
                        <a:gd name="T49" fmla="*/ 63 h 63"/>
                        <a:gd name="T50" fmla="*/ 34 w 65"/>
                        <a:gd name="T51" fmla="*/ 63 h 63"/>
                        <a:gd name="T52" fmla="*/ 26 w 65"/>
                        <a:gd name="T53" fmla="*/ 63 h 63"/>
                        <a:gd name="T54" fmla="*/ 20 w 65"/>
                        <a:gd name="T55" fmla="*/ 61 h 63"/>
                        <a:gd name="T56" fmla="*/ 16 w 65"/>
                        <a:gd name="T57" fmla="*/ 57 h 63"/>
                        <a:gd name="T58" fmla="*/ 10 w 65"/>
                        <a:gd name="T59" fmla="*/ 53 h 63"/>
                        <a:gd name="T60" fmla="*/ 6 w 65"/>
                        <a:gd name="T61" fmla="*/ 49 h 63"/>
                        <a:gd name="T62" fmla="*/ 4 w 65"/>
                        <a:gd name="T63" fmla="*/ 43 h 63"/>
                        <a:gd name="T64" fmla="*/ 2 w 65"/>
                        <a:gd name="T65" fmla="*/ 37 h 63"/>
                        <a:gd name="T66" fmla="*/ 0 w 65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17"/>
                          </a:lnTo>
                          <a:lnTo>
                            <a:pt x="6" y="13"/>
                          </a:lnTo>
                          <a:lnTo>
                            <a:pt x="10" y="7"/>
                          </a:lnTo>
                          <a:lnTo>
                            <a:pt x="16" y="3"/>
                          </a:lnTo>
                          <a:lnTo>
                            <a:pt x="20" y="1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1"/>
                          </a:lnTo>
                          <a:lnTo>
                            <a:pt x="52" y="3"/>
                          </a:lnTo>
                          <a:lnTo>
                            <a:pt x="56" y="7"/>
                          </a:lnTo>
                          <a:lnTo>
                            <a:pt x="59" y="13"/>
                          </a:lnTo>
                          <a:lnTo>
                            <a:pt x="63" y="17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6" y="53"/>
                          </a:lnTo>
                          <a:lnTo>
                            <a:pt x="52" y="57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6" y="57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5" name="Freeform 296"/>
                    <p:cNvSpPr>
                      <a:spLocks/>
                    </p:cNvSpPr>
                    <p:nvPr/>
                  </p:nvSpPr>
                  <p:spPr bwMode="auto">
                    <a:xfrm>
                      <a:off x="5812" y="976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2 h 65"/>
                        <a:gd name="T2" fmla="*/ 0 w 63"/>
                        <a:gd name="T3" fmla="*/ 26 h 65"/>
                        <a:gd name="T4" fmla="*/ 2 w 63"/>
                        <a:gd name="T5" fmla="*/ 20 h 65"/>
                        <a:gd name="T6" fmla="*/ 6 w 63"/>
                        <a:gd name="T7" fmla="*/ 14 h 65"/>
                        <a:gd name="T8" fmla="*/ 10 w 63"/>
                        <a:gd name="T9" fmla="*/ 10 h 65"/>
                        <a:gd name="T10" fmla="*/ 14 w 63"/>
                        <a:gd name="T11" fmla="*/ 6 h 65"/>
                        <a:gd name="T12" fmla="*/ 19 w 63"/>
                        <a:gd name="T13" fmla="*/ 2 h 65"/>
                        <a:gd name="T14" fmla="*/ 25 w 63"/>
                        <a:gd name="T15" fmla="*/ 0 h 65"/>
                        <a:gd name="T16" fmla="*/ 31 w 63"/>
                        <a:gd name="T17" fmla="*/ 0 h 65"/>
                        <a:gd name="T18" fmla="*/ 39 w 63"/>
                        <a:gd name="T19" fmla="*/ 0 h 65"/>
                        <a:gd name="T20" fmla="*/ 43 w 63"/>
                        <a:gd name="T21" fmla="*/ 2 h 65"/>
                        <a:gd name="T22" fmla="*/ 49 w 63"/>
                        <a:gd name="T23" fmla="*/ 6 h 65"/>
                        <a:gd name="T24" fmla="*/ 55 w 63"/>
                        <a:gd name="T25" fmla="*/ 10 h 65"/>
                        <a:gd name="T26" fmla="*/ 59 w 63"/>
                        <a:gd name="T27" fmla="*/ 14 h 65"/>
                        <a:gd name="T28" fmla="*/ 61 w 63"/>
                        <a:gd name="T29" fmla="*/ 20 h 65"/>
                        <a:gd name="T30" fmla="*/ 63 w 63"/>
                        <a:gd name="T31" fmla="*/ 26 h 65"/>
                        <a:gd name="T32" fmla="*/ 63 w 63"/>
                        <a:gd name="T33" fmla="*/ 32 h 65"/>
                        <a:gd name="T34" fmla="*/ 63 w 63"/>
                        <a:gd name="T35" fmla="*/ 40 h 65"/>
                        <a:gd name="T36" fmla="*/ 61 w 63"/>
                        <a:gd name="T37" fmla="*/ 46 h 65"/>
                        <a:gd name="T38" fmla="*/ 59 w 63"/>
                        <a:gd name="T39" fmla="*/ 52 h 65"/>
                        <a:gd name="T40" fmla="*/ 55 w 63"/>
                        <a:gd name="T41" fmla="*/ 56 h 65"/>
                        <a:gd name="T42" fmla="*/ 49 w 63"/>
                        <a:gd name="T43" fmla="*/ 60 h 65"/>
                        <a:gd name="T44" fmla="*/ 43 w 63"/>
                        <a:gd name="T45" fmla="*/ 61 h 65"/>
                        <a:gd name="T46" fmla="*/ 39 w 63"/>
                        <a:gd name="T47" fmla="*/ 63 h 65"/>
                        <a:gd name="T48" fmla="*/ 31 w 63"/>
                        <a:gd name="T49" fmla="*/ 65 h 65"/>
                        <a:gd name="T50" fmla="*/ 25 w 63"/>
                        <a:gd name="T51" fmla="*/ 63 h 65"/>
                        <a:gd name="T52" fmla="*/ 19 w 63"/>
                        <a:gd name="T53" fmla="*/ 61 h 65"/>
                        <a:gd name="T54" fmla="*/ 14 w 63"/>
                        <a:gd name="T55" fmla="*/ 60 h 65"/>
                        <a:gd name="T56" fmla="*/ 10 w 63"/>
                        <a:gd name="T57" fmla="*/ 56 h 65"/>
                        <a:gd name="T58" fmla="*/ 6 w 63"/>
                        <a:gd name="T59" fmla="*/ 52 h 65"/>
                        <a:gd name="T60" fmla="*/ 2 w 63"/>
                        <a:gd name="T61" fmla="*/ 46 h 65"/>
                        <a:gd name="T62" fmla="*/ 0 w 63"/>
                        <a:gd name="T63" fmla="*/ 40 h 65"/>
                        <a:gd name="T64" fmla="*/ 0 w 63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52"/>
                          </a:lnTo>
                          <a:lnTo>
                            <a:pt x="55" y="56"/>
                          </a:lnTo>
                          <a:lnTo>
                            <a:pt x="49" y="60"/>
                          </a:lnTo>
                          <a:lnTo>
                            <a:pt x="43" y="61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4" y="60"/>
                          </a:lnTo>
                          <a:lnTo>
                            <a:pt x="10" y="56"/>
                          </a:lnTo>
                          <a:lnTo>
                            <a:pt x="6" y="52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6" name="Freeform 297"/>
                    <p:cNvSpPr>
                      <a:spLocks/>
                    </p:cNvSpPr>
                    <p:nvPr/>
                  </p:nvSpPr>
                  <p:spPr bwMode="auto">
                    <a:xfrm>
                      <a:off x="5812" y="976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2 h 65"/>
                        <a:gd name="T2" fmla="*/ 0 w 63"/>
                        <a:gd name="T3" fmla="*/ 32 h 65"/>
                        <a:gd name="T4" fmla="*/ 0 w 63"/>
                        <a:gd name="T5" fmla="*/ 26 h 65"/>
                        <a:gd name="T6" fmla="*/ 2 w 63"/>
                        <a:gd name="T7" fmla="*/ 20 h 65"/>
                        <a:gd name="T8" fmla="*/ 6 w 63"/>
                        <a:gd name="T9" fmla="*/ 14 h 65"/>
                        <a:gd name="T10" fmla="*/ 10 w 63"/>
                        <a:gd name="T11" fmla="*/ 10 h 65"/>
                        <a:gd name="T12" fmla="*/ 14 w 63"/>
                        <a:gd name="T13" fmla="*/ 6 h 65"/>
                        <a:gd name="T14" fmla="*/ 19 w 63"/>
                        <a:gd name="T15" fmla="*/ 2 h 65"/>
                        <a:gd name="T16" fmla="*/ 25 w 63"/>
                        <a:gd name="T17" fmla="*/ 0 h 65"/>
                        <a:gd name="T18" fmla="*/ 31 w 63"/>
                        <a:gd name="T19" fmla="*/ 0 h 65"/>
                        <a:gd name="T20" fmla="*/ 39 w 63"/>
                        <a:gd name="T21" fmla="*/ 0 h 65"/>
                        <a:gd name="T22" fmla="*/ 43 w 63"/>
                        <a:gd name="T23" fmla="*/ 2 h 65"/>
                        <a:gd name="T24" fmla="*/ 49 w 63"/>
                        <a:gd name="T25" fmla="*/ 6 h 65"/>
                        <a:gd name="T26" fmla="*/ 55 w 63"/>
                        <a:gd name="T27" fmla="*/ 10 h 65"/>
                        <a:gd name="T28" fmla="*/ 59 w 63"/>
                        <a:gd name="T29" fmla="*/ 14 h 65"/>
                        <a:gd name="T30" fmla="*/ 61 w 63"/>
                        <a:gd name="T31" fmla="*/ 20 h 65"/>
                        <a:gd name="T32" fmla="*/ 63 w 63"/>
                        <a:gd name="T33" fmla="*/ 26 h 65"/>
                        <a:gd name="T34" fmla="*/ 63 w 63"/>
                        <a:gd name="T35" fmla="*/ 32 h 65"/>
                        <a:gd name="T36" fmla="*/ 63 w 63"/>
                        <a:gd name="T37" fmla="*/ 40 h 65"/>
                        <a:gd name="T38" fmla="*/ 61 w 63"/>
                        <a:gd name="T39" fmla="*/ 46 h 65"/>
                        <a:gd name="T40" fmla="*/ 59 w 63"/>
                        <a:gd name="T41" fmla="*/ 52 h 65"/>
                        <a:gd name="T42" fmla="*/ 55 w 63"/>
                        <a:gd name="T43" fmla="*/ 56 h 65"/>
                        <a:gd name="T44" fmla="*/ 49 w 63"/>
                        <a:gd name="T45" fmla="*/ 60 h 65"/>
                        <a:gd name="T46" fmla="*/ 43 w 63"/>
                        <a:gd name="T47" fmla="*/ 61 h 65"/>
                        <a:gd name="T48" fmla="*/ 39 w 63"/>
                        <a:gd name="T49" fmla="*/ 63 h 65"/>
                        <a:gd name="T50" fmla="*/ 31 w 63"/>
                        <a:gd name="T51" fmla="*/ 65 h 65"/>
                        <a:gd name="T52" fmla="*/ 25 w 63"/>
                        <a:gd name="T53" fmla="*/ 63 h 65"/>
                        <a:gd name="T54" fmla="*/ 19 w 63"/>
                        <a:gd name="T55" fmla="*/ 61 h 65"/>
                        <a:gd name="T56" fmla="*/ 14 w 63"/>
                        <a:gd name="T57" fmla="*/ 60 h 65"/>
                        <a:gd name="T58" fmla="*/ 10 w 63"/>
                        <a:gd name="T59" fmla="*/ 56 h 65"/>
                        <a:gd name="T60" fmla="*/ 6 w 63"/>
                        <a:gd name="T61" fmla="*/ 52 h 65"/>
                        <a:gd name="T62" fmla="*/ 2 w 63"/>
                        <a:gd name="T63" fmla="*/ 46 h 65"/>
                        <a:gd name="T64" fmla="*/ 0 w 63"/>
                        <a:gd name="T65" fmla="*/ 40 h 65"/>
                        <a:gd name="T66" fmla="*/ 0 w 63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52"/>
                          </a:lnTo>
                          <a:lnTo>
                            <a:pt x="55" y="56"/>
                          </a:lnTo>
                          <a:lnTo>
                            <a:pt x="49" y="60"/>
                          </a:lnTo>
                          <a:lnTo>
                            <a:pt x="43" y="61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4" y="60"/>
                          </a:lnTo>
                          <a:lnTo>
                            <a:pt x="10" y="56"/>
                          </a:lnTo>
                          <a:lnTo>
                            <a:pt x="6" y="52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7" name="Freeform 298"/>
                    <p:cNvSpPr>
                      <a:spLocks/>
                    </p:cNvSpPr>
                    <p:nvPr/>
                  </p:nvSpPr>
                  <p:spPr bwMode="auto">
                    <a:xfrm>
                      <a:off x="5339" y="976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4 h 65"/>
                        <a:gd name="T2" fmla="*/ 65 w 65"/>
                        <a:gd name="T3" fmla="*/ 40 h 65"/>
                        <a:gd name="T4" fmla="*/ 63 w 65"/>
                        <a:gd name="T5" fmla="*/ 46 h 65"/>
                        <a:gd name="T6" fmla="*/ 59 w 65"/>
                        <a:gd name="T7" fmla="*/ 52 h 65"/>
                        <a:gd name="T8" fmla="*/ 55 w 65"/>
                        <a:gd name="T9" fmla="*/ 56 h 65"/>
                        <a:gd name="T10" fmla="*/ 51 w 65"/>
                        <a:gd name="T11" fmla="*/ 60 h 65"/>
                        <a:gd name="T12" fmla="*/ 45 w 65"/>
                        <a:gd name="T13" fmla="*/ 63 h 65"/>
                        <a:gd name="T14" fmla="*/ 40 w 65"/>
                        <a:gd name="T15" fmla="*/ 65 h 65"/>
                        <a:gd name="T16" fmla="*/ 34 w 65"/>
                        <a:gd name="T17" fmla="*/ 65 h 65"/>
                        <a:gd name="T18" fmla="*/ 28 w 65"/>
                        <a:gd name="T19" fmla="*/ 65 h 65"/>
                        <a:gd name="T20" fmla="*/ 20 w 65"/>
                        <a:gd name="T21" fmla="*/ 63 h 65"/>
                        <a:gd name="T22" fmla="*/ 16 w 65"/>
                        <a:gd name="T23" fmla="*/ 60 h 65"/>
                        <a:gd name="T24" fmla="*/ 10 w 65"/>
                        <a:gd name="T25" fmla="*/ 56 h 65"/>
                        <a:gd name="T26" fmla="*/ 6 w 65"/>
                        <a:gd name="T27" fmla="*/ 52 h 65"/>
                        <a:gd name="T28" fmla="*/ 4 w 65"/>
                        <a:gd name="T29" fmla="*/ 46 h 65"/>
                        <a:gd name="T30" fmla="*/ 2 w 65"/>
                        <a:gd name="T31" fmla="*/ 40 h 65"/>
                        <a:gd name="T32" fmla="*/ 0 w 65"/>
                        <a:gd name="T33" fmla="*/ 34 h 65"/>
                        <a:gd name="T34" fmla="*/ 2 w 65"/>
                        <a:gd name="T35" fmla="*/ 26 h 65"/>
                        <a:gd name="T36" fmla="*/ 4 w 65"/>
                        <a:gd name="T37" fmla="*/ 20 h 65"/>
                        <a:gd name="T38" fmla="*/ 6 w 65"/>
                        <a:gd name="T39" fmla="*/ 14 h 65"/>
                        <a:gd name="T40" fmla="*/ 10 w 65"/>
                        <a:gd name="T41" fmla="*/ 10 h 65"/>
                        <a:gd name="T42" fmla="*/ 16 w 65"/>
                        <a:gd name="T43" fmla="*/ 6 h 65"/>
                        <a:gd name="T44" fmla="*/ 20 w 65"/>
                        <a:gd name="T45" fmla="*/ 2 h 65"/>
                        <a:gd name="T46" fmla="*/ 28 w 65"/>
                        <a:gd name="T47" fmla="*/ 2 h 65"/>
                        <a:gd name="T48" fmla="*/ 34 w 65"/>
                        <a:gd name="T49" fmla="*/ 0 h 65"/>
                        <a:gd name="T50" fmla="*/ 40 w 65"/>
                        <a:gd name="T51" fmla="*/ 2 h 65"/>
                        <a:gd name="T52" fmla="*/ 45 w 65"/>
                        <a:gd name="T53" fmla="*/ 2 h 65"/>
                        <a:gd name="T54" fmla="*/ 51 w 65"/>
                        <a:gd name="T55" fmla="*/ 6 h 65"/>
                        <a:gd name="T56" fmla="*/ 55 w 65"/>
                        <a:gd name="T57" fmla="*/ 10 h 65"/>
                        <a:gd name="T58" fmla="*/ 59 w 65"/>
                        <a:gd name="T59" fmla="*/ 14 h 65"/>
                        <a:gd name="T60" fmla="*/ 63 w 65"/>
                        <a:gd name="T61" fmla="*/ 20 h 65"/>
                        <a:gd name="T62" fmla="*/ 65 w 65"/>
                        <a:gd name="T63" fmla="*/ 26 h 65"/>
                        <a:gd name="T64" fmla="*/ 65 w 65"/>
                        <a:gd name="T65" fmla="*/ 34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4"/>
                          </a:moveTo>
                          <a:lnTo>
                            <a:pt x="65" y="40"/>
                          </a:lnTo>
                          <a:lnTo>
                            <a:pt x="63" y="46"/>
                          </a:lnTo>
                          <a:lnTo>
                            <a:pt x="59" y="52"/>
                          </a:lnTo>
                          <a:lnTo>
                            <a:pt x="55" y="56"/>
                          </a:lnTo>
                          <a:lnTo>
                            <a:pt x="51" y="60"/>
                          </a:lnTo>
                          <a:lnTo>
                            <a:pt x="45" y="63"/>
                          </a:lnTo>
                          <a:lnTo>
                            <a:pt x="40" y="65"/>
                          </a:lnTo>
                          <a:lnTo>
                            <a:pt x="34" y="65"/>
                          </a:lnTo>
                          <a:lnTo>
                            <a:pt x="28" y="65"/>
                          </a:lnTo>
                          <a:lnTo>
                            <a:pt x="20" y="63"/>
                          </a:lnTo>
                          <a:lnTo>
                            <a:pt x="16" y="60"/>
                          </a:lnTo>
                          <a:lnTo>
                            <a:pt x="10" y="56"/>
                          </a:lnTo>
                          <a:lnTo>
                            <a:pt x="6" y="52"/>
                          </a:lnTo>
                          <a:lnTo>
                            <a:pt x="4" y="46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20" y="2"/>
                          </a:lnTo>
                          <a:lnTo>
                            <a:pt x="28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4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8" name="Freeform 299"/>
                    <p:cNvSpPr>
                      <a:spLocks/>
                    </p:cNvSpPr>
                    <p:nvPr/>
                  </p:nvSpPr>
                  <p:spPr bwMode="auto">
                    <a:xfrm>
                      <a:off x="5339" y="976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4 h 65"/>
                        <a:gd name="T2" fmla="*/ 65 w 65"/>
                        <a:gd name="T3" fmla="*/ 34 h 65"/>
                        <a:gd name="T4" fmla="*/ 65 w 65"/>
                        <a:gd name="T5" fmla="*/ 40 h 65"/>
                        <a:gd name="T6" fmla="*/ 63 w 65"/>
                        <a:gd name="T7" fmla="*/ 46 h 65"/>
                        <a:gd name="T8" fmla="*/ 59 w 65"/>
                        <a:gd name="T9" fmla="*/ 52 h 65"/>
                        <a:gd name="T10" fmla="*/ 55 w 65"/>
                        <a:gd name="T11" fmla="*/ 56 h 65"/>
                        <a:gd name="T12" fmla="*/ 51 w 65"/>
                        <a:gd name="T13" fmla="*/ 60 h 65"/>
                        <a:gd name="T14" fmla="*/ 45 w 65"/>
                        <a:gd name="T15" fmla="*/ 63 h 65"/>
                        <a:gd name="T16" fmla="*/ 40 w 65"/>
                        <a:gd name="T17" fmla="*/ 65 h 65"/>
                        <a:gd name="T18" fmla="*/ 34 w 65"/>
                        <a:gd name="T19" fmla="*/ 65 h 65"/>
                        <a:gd name="T20" fmla="*/ 28 w 65"/>
                        <a:gd name="T21" fmla="*/ 65 h 65"/>
                        <a:gd name="T22" fmla="*/ 20 w 65"/>
                        <a:gd name="T23" fmla="*/ 63 h 65"/>
                        <a:gd name="T24" fmla="*/ 16 w 65"/>
                        <a:gd name="T25" fmla="*/ 60 h 65"/>
                        <a:gd name="T26" fmla="*/ 10 w 65"/>
                        <a:gd name="T27" fmla="*/ 56 h 65"/>
                        <a:gd name="T28" fmla="*/ 6 w 65"/>
                        <a:gd name="T29" fmla="*/ 52 h 65"/>
                        <a:gd name="T30" fmla="*/ 4 w 65"/>
                        <a:gd name="T31" fmla="*/ 46 h 65"/>
                        <a:gd name="T32" fmla="*/ 2 w 65"/>
                        <a:gd name="T33" fmla="*/ 40 h 65"/>
                        <a:gd name="T34" fmla="*/ 0 w 65"/>
                        <a:gd name="T35" fmla="*/ 34 h 65"/>
                        <a:gd name="T36" fmla="*/ 2 w 65"/>
                        <a:gd name="T37" fmla="*/ 26 h 65"/>
                        <a:gd name="T38" fmla="*/ 4 w 65"/>
                        <a:gd name="T39" fmla="*/ 20 h 65"/>
                        <a:gd name="T40" fmla="*/ 6 w 65"/>
                        <a:gd name="T41" fmla="*/ 14 h 65"/>
                        <a:gd name="T42" fmla="*/ 10 w 65"/>
                        <a:gd name="T43" fmla="*/ 10 h 65"/>
                        <a:gd name="T44" fmla="*/ 16 w 65"/>
                        <a:gd name="T45" fmla="*/ 6 h 65"/>
                        <a:gd name="T46" fmla="*/ 20 w 65"/>
                        <a:gd name="T47" fmla="*/ 2 h 65"/>
                        <a:gd name="T48" fmla="*/ 28 w 65"/>
                        <a:gd name="T49" fmla="*/ 2 h 65"/>
                        <a:gd name="T50" fmla="*/ 34 w 65"/>
                        <a:gd name="T51" fmla="*/ 0 h 65"/>
                        <a:gd name="T52" fmla="*/ 40 w 65"/>
                        <a:gd name="T53" fmla="*/ 2 h 65"/>
                        <a:gd name="T54" fmla="*/ 45 w 65"/>
                        <a:gd name="T55" fmla="*/ 2 h 65"/>
                        <a:gd name="T56" fmla="*/ 51 w 65"/>
                        <a:gd name="T57" fmla="*/ 6 h 65"/>
                        <a:gd name="T58" fmla="*/ 55 w 65"/>
                        <a:gd name="T59" fmla="*/ 10 h 65"/>
                        <a:gd name="T60" fmla="*/ 59 w 65"/>
                        <a:gd name="T61" fmla="*/ 14 h 65"/>
                        <a:gd name="T62" fmla="*/ 63 w 65"/>
                        <a:gd name="T63" fmla="*/ 20 h 65"/>
                        <a:gd name="T64" fmla="*/ 65 w 65"/>
                        <a:gd name="T65" fmla="*/ 26 h 65"/>
                        <a:gd name="T66" fmla="*/ 65 w 65"/>
                        <a:gd name="T67" fmla="*/ 34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4"/>
                          </a:moveTo>
                          <a:lnTo>
                            <a:pt x="65" y="34"/>
                          </a:lnTo>
                          <a:lnTo>
                            <a:pt x="65" y="40"/>
                          </a:lnTo>
                          <a:lnTo>
                            <a:pt x="63" y="46"/>
                          </a:lnTo>
                          <a:lnTo>
                            <a:pt x="59" y="52"/>
                          </a:lnTo>
                          <a:lnTo>
                            <a:pt x="55" y="56"/>
                          </a:lnTo>
                          <a:lnTo>
                            <a:pt x="51" y="60"/>
                          </a:lnTo>
                          <a:lnTo>
                            <a:pt x="45" y="63"/>
                          </a:lnTo>
                          <a:lnTo>
                            <a:pt x="40" y="65"/>
                          </a:lnTo>
                          <a:lnTo>
                            <a:pt x="34" y="65"/>
                          </a:lnTo>
                          <a:lnTo>
                            <a:pt x="28" y="65"/>
                          </a:lnTo>
                          <a:lnTo>
                            <a:pt x="20" y="63"/>
                          </a:lnTo>
                          <a:lnTo>
                            <a:pt x="16" y="60"/>
                          </a:lnTo>
                          <a:lnTo>
                            <a:pt x="10" y="56"/>
                          </a:lnTo>
                          <a:lnTo>
                            <a:pt x="6" y="52"/>
                          </a:lnTo>
                          <a:lnTo>
                            <a:pt x="4" y="46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20" y="2"/>
                          </a:lnTo>
                          <a:lnTo>
                            <a:pt x="28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4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79" name="Freeform 300"/>
                    <p:cNvSpPr>
                      <a:spLocks/>
                    </p:cNvSpPr>
                    <p:nvPr/>
                  </p:nvSpPr>
                  <p:spPr bwMode="auto">
                    <a:xfrm>
                      <a:off x="5213" y="791"/>
                      <a:ext cx="65" cy="63"/>
                    </a:xfrm>
                    <a:custGeom>
                      <a:avLst/>
                      <a:gdLst>
                        <a:gd name="T0" fmla="*/ 65 w 65"/>
                        <a:gd name="T1" fmla="*/ 32 h 63"/>
                        <a:gd name="T2" fmla="*/ 63 w 65"/>
                        <a:gd name="T3" fmla="*/ 38 h 63"/>
                        <a:gd name="T4" fmla="*/ 61 w 65"/>
                        <a:gd name="T5" fmla="*/ 44 h 63"/>
                        <a:gd name="T6" fmla="*/ 59 w 65"/>
                        <a:gd name="T7" fmla="*/ 50 h 63"/>
                        <a:gd name="T8" fmla="*/ 55 w 65"/>
                        <a:gd name="T9" fmla="*/ 55 h 63"/>
                        <a:gd name="T10" fmla="*/ 51 w 65"/>
                        <a:gd name="T11" fmla="*/ 59 h 63"/>
                        <a:gd name="T12" fmla="*/ 45 w 65"/>
                        <a:gd name="T13" fmla="*/ 61 h 63"/>
                        <a:gd name="T14" fmla="*/ 40 w 65"/>
                        <a:gd name="T15" fmla="*/ 63 h 63"/>
                        <a:gd name="T16" fmla="*/ 32 w 65"/>
                        <a:gd name="T17" fmla="*/ 63 h 63"/>
                        <a:gd name="T18" fmla="*/ 26 w 65"/>
                        <a:gd name="T19" fmla="*/ 63 h 63"/>
                        <a:gd name="T20" fmla="*/ 20 w 65"/>
                        <a:gd name="T21" fmla="*/ 61 h 63"/>
                        <a:gd name="T22" fmla="*/ 14 w 65"/>
                        <a:gd name="T23" fmla="*/ 59 h 63"/>
                        <a:gd name="T24" fmla="*/ 10 w 65"/>
                        <a:gd name="T25" fmla="*/ 55 h 63"/>
                        <a:gd name="T26" fmla="*/ 6 w 65"/>
                        <a:gd name="T27" fmla="*/ 50 h 63"/>
                        <a:gd name="T28" fmla="*/ 2 w 65"/>
                        <a:gd name="T29" fmla="*/ 44 h 63"/>
                        <a:gd name="T30" fmla="*/ 0 w 65"/>
                        <a:gd name="T31" fmla="*/ 38 h 63"/>
                        <a:gd name="T32" fmla="*/ 0 w 65"/>
                        <a:gd name="T33" fmla="*/ 32 h 63"/>
                        <a:gd name="T34" fmla="*/ 0 w 65"/>
                        <a:gd name="T35" fmla="*/ 26 h 63"/>
                        <a:gd name="T36" fmla="*/ 2 w 65"/>
                        <a:gd name="T37" fmla="*/ 20 h 63"/>
                        <a:gd name="T38" fmla="*/ 6 w 65"/>
                        <a:gd name="T39" fmla="*/ 14 h 63"/>
                        <a:gd name="T40" fmla="*/ 10 w 65"/>
                        <a:gd name="T41" fmla="*/ 10 h 63"/>
                        <a:gd name="T42" fmla="*/ 14 w 65"/>
                        <a:gd name="T43" fmla="*/ 6 h 63"/>
                        <a:gd name="T44" fmla="*/ 20 w 65"/>
                        <a:gd name="T45" fmla="*/ 2 h 63"/>
                        <a:gd name="T46" fmla="*/ 26 w 65"/>
                        <a:gd name="T47" fmla="*/ 0 h 63"/>
                        <a:gd name="T48" fmla="*/ 32 w 65"/>
                        <a:gd name="T49" fmla="*/ 0 h 63"/>
                        <a:gd name="T50" fmla="*/ 40 w 65"/>
                        <a:gd name="T51" fmla="*/ 0 h 63"/>
                        <a:gd name="T52" fmla="*/ 45 w 65"/>
                        <a:gd name="T53" fmla="*/ 2 h 63"/>
                        <a:gd name="T54" fmla="*/ 51 w 65"/>
                        <a:gd name="T55" fmla="*/ 6 h 63"/>
                        <a:gd name="T56" fmla="*/ 55 w 65"/>
                        <a:gd name="T57" fmla="*/ 10 h 63"/>
                        <a:gd name="T58" fmla="*/ 59 w 65"/>
                        <a:gd name="T59" fmla="*/ 14 h 63"/>
                        <a:gd name="T60" fmla="*/ 61 w 65"/>
                        <a:gd name="T61" fmla="*/ 20 h 63"/>
                        <a:gd name="T62" fmla="*/ 63 w 65"/>
                        <a:gd name="T63" fmla="*/ 26 h 63"/>
                        <a:gd name="T64" fmla="*/ 65 w 65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65" y="32"/>
                          </a:move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40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0" name="Freeform 301"/>
                    <p:cNvSpPr>
                      <a:spLocks/>
                    </p:cNvSpPr>
                    <p:nvPr/>
                  </p:nvSpPr>
                  <p:spPr bwMode="auto">
                    <a:xfrm>
                      <a:off x="5213" y="791"/>
                      <a:ext cx="65" cy="63"/>
                    </a:xfrm>
                    <a:custGeom>
                      <a:avLst/>
                      <a:gdLst>
                        <a:gd name="T0" fmla="*/ 65 w 65"/>
                        <a:gd name="T1" fmla="*/ 32 h 63"/>
                        <a:gd name="T2" fmla="*/ 65 w 65"/>
                        <a:gd name="T3" fmla="*/ 32 h 63"/>
                        <a:gd name="T4" fmla="*/ 63 w 65"/>
                        <a:gd name="T5" fmla="*/ 38 h 63"/>
                        <a:gd name="T6" fmla="*/ 61 w 65"/>
                        <a:gd name="T7" fmla="*/ 44 h 63"/>
                        <a:gd name="T8" fmla="*/ 59 w 65"/>
                        <a:gd name="T9" fmla="*/ 50 h 63"/>
                        <a:gd name="T10" fmla="*/ 55 w 65"/>
                        <a:gd name="T11" fmla="*/ 55 h 63"/>
                        <a:gd name="T12" fmla="*/ 51 w 65"/>
                        <a:gd name="T13" fmla="*/ 59 h 63"/>
                        <a:gd name="T14" fmla="*/ 45 w 65"/>
                        <a:gd name="T15" fmla="*/ 61 h 63"/>
                        <a:gd name="T16" fmla="*/ 40 w 65"/>
                        <a:gd name="T17" fmla="*/ 63 h 63"/>
                        <a:gd name="T18" fmla="*/ 32 w 65"/>
                        <a:gd name="T19" fmla="*/ 63 h 63"/>
                        <a:gd name="T20" fmla="*/ 26 w 65"/>
                        <a:gd name="T21" fmla="*/ 63 h 63"/>
                        <a:gd name="T22" fmla="*/ 20 w 65"/>
                        <a:gd name="T23" fmla="*/ 61 h 63"/>
                        <a:gd name="T24" fmla="*/ 14 w 65"/>
                        <a:gd name="T25" fmla="*/ 59 h 63"/>
                        <a:gd name="T26" fmla="*/ 10 w 65"/>
                        <a:gd name="T27" fmla="*/ 55 h 63"/>
                        <a:gd name="T28" fmla="*/ 6 w 65"/>
                        <a:gd name="T29" fmla="*/ 50 h 63"/>
                        <a:gd name="T30" fmla="*/ 2 w 65"/>
                        <a:gd name="T31" fmla="*/ 44 h 63"/>
                        <a:gd name="T32" fmla="*/ 0 w 65"/>
                        <a:gd name="T33" fmla="*/ 38 h 63"/>
                        <a:gd name="T34" fmla="*/ 0 w 65"/>
                        <a:gd name="T35" fmla="*/ 32 h 63"/>
                        <a:gd name="T36" fmla="*/ 0 w 65"/>
                        <a:gd name="T37" fmla="*/ 26 h 63"/>
                        <a:gd name="T38" fmla="*/ 2 w 65"/>
                        <a:gd name="T39" fmla="*/ 20 h 63"/>
                        <a:gd name="T40" fmla="*/ 6 w 65"/>
                        <a:gd name="T41" fmla="*/ 14 h 63"/>
                        <a:gd name="T42" fmla="*/ 10 w 65"/>
                        <a:gd name="T43" fmla="*/ 10 h 63"/>
                        <a:gd name="T44" fmla="*/ 14 w 65"/>
                        <a:gd name="T45" fmla="*/ 6 h 63"/>
                        <a:gd name="T46" fmla="*/ 20 w 65"/>
                        <a:gd name="T47" fmla="*/ 2 h 63"/>
                        <a:gd name="T48" fmla="*/ 26 w 65"/>
                        <a:gd name="T49" fmla="*/ 0 h 63"/>
                        <a:gd name="T50" fmla="*/ 32 w 65"/>
                        <a:gd name="T51" fmla="*/ 0 h 63"/>
                        <a:gd name="T52" fmla="*/ 40 w 65"/>
                        <a:gd name="T53" fmla="*/ 0 h 63"/>
                        <a:gd name="T54" fmla="*/ 45 w 65"/>
                        <a:gd name="T55" fmla="*/ 2 h 63"/>
                        <a:gd name="T56" fmla="*/ 51 w 65"/>
                        <a:gd name="T57" fmla="*/ 6 h 63"/>
                        <a:gd name="T58" fmla="*/ 55 w 65"/>
                        <a:gd name="T59" fmla="*/ 10 h 63"/>
                        <a:gd name="T60" fmla="*/ 59 w 65"/>
                        <a:gd name="T61" fmla="*/ 14 h 63"/>
                        <a:gd name="T62" fmla="*/ 61 w 65"/>
                        <a:gd name="T63" fmla="*/ 20 h 63"/>
                        <a:gd name="T64" fmla="*/ 63 w 65"/>
                        <a:gd name="T65" fmla="*/ 26 h 63"/>
                        <a:gd name="T66" fmla="*/ 65 w 65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65" y="32"/>
                          </a:move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40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1" name="Freeform 302"/>
                    <p:cNvSpPr>
                      <a:spLocks/>
                    </p:cNvSpPr>
                    <p:nvPr/>
                  </p:nvSpPr>
                  <p:spPr bwMode="auto">
                    <a:xfrm>
                      <a:off x="5566" y="876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2 h 65"/>
                        <a:gd name="T2" fmla="*/ 63 w 63"/>
                        <a:gd name="T3" fmla="*/ 39 h 65"/>
                        <a:gd name="T4" fmla="*/ 61 w 63"/>
                        <a:gd name="T5" fmla="*/ 45 h 65"/>
                        <a:gd name="T6" fmla="*/ 57 w 63"/>
                        <a:gd name="T7" fmla="*/ 51 h 65"/>
                        <a:gd name="T8" fmla="*/ 53 w 63"/>
                        <a:gd name="T9" fmla="*/ 55 h 65"/>
                        <a:gd name="T10" fmla="*/ 49 w 63"/>
                        <a:gd name="T11" fmla="*/ 59 h 65"/>
                        <a:gd name="T12" fmla="*/ 43 w 63"/>
                        <a:gd name="T13" fmla="*/ 61 h 65"/>
                        <a:gd name="T14" fmla="*/ 37 w 63"/>
                        <a:gd name="T15" fmla="*/ 63 h 65"/>
                        <a:gd name="T16" fmla="*/ 31 w 63"/>
                        <a:gd name="T17" fmla="*/ 65 h 65"/>
                        <a:gd name="T18" fmla="*/ 25 w 63"/>
                        <a:gd name="T19" fmla="*/ 63 h 65"/>
                        <a:gd name="T20" fmla="*/ 19 w 63"/>
                        <a:gd name="T21" fmla="*/ 61 h 65"/>
                        <a:gd name="T22" fmla="*/ 13 w 63"/>
                        <a:gd name="T23" fmla="*/ 59 h 65"/>
                        <a:gd name="T24" fmla="*/ 9 w 63"/>
                        <a:gd name="T25" fmla="*/ 55 h 65"/>
                        <a:gd name="T26" fmla="*/ 6 w 63"/>
                        <a:gd name="T27" fmla="*/ 51 h 65"/>
                        <a:gd name="T28" fmla="*/ 2 w 63"/>
                        <a:gd name="T29" fmla="*/ 45 h 65"/>
                        <a:gd name="T30" fmla="*/ 0 w 63"/>
                        <a:gd name="T31" fmla="*/ 39 h 65"/>
                        <a:gd name="T32" fmla="*/ 0 w 63"/>
                        <a:gd name="T33" fmla="*/ 32 h 65"/>
                        <a:gd name="T34" fmla="*/ 0 w 63"/>
                        <a:gd name="T35" fmla="*/ 26 h 65"/>
                        <a:gd name="T36" fmla="*/ 2 w 63"/>
                        <a:gd name="T37" fmla="*/ 20 h 65"/>
                        <a:gd name="T38" fmla="*/ 6 w 63"/>
                        <a:gd name="T39" fmla="*/ 14 h 65"/>
                        <a:gd name="T40" fmla="*/ 9 w 63"/>
                        <a:gd name="T41" fmla="*/ 10 h 65"/>
                        <a:gd name="T42" fmla="*/ 13 w 63"/>
                        <a:gd name="T43" fmla="*/ 6 h 65"/>
                        <a:gd name="T44" fmla="*/ 19 w 63"/>
                        <a:gd name="T45" fmla="*/ 2 h 65"/>
                        <a:gd name="T46" fmla="*/ 25 w 63"/>
                        <a:gd name="T47" fmla="*/ 0 h 65"/>
                        <a:gd name="T48" fmla="*/ 31 w 63"/>
                        <a:gd name="T49" fmla="*/ 0 h 65"/>
                        <a:gd name="T50" fmla="*/ 37 w 63"/>
                        <a:gd name="T51" fmla="*/ 0 h 65"/>
                        <a:gd name="T52" fmla="*/ 43 w 63"/>
                        <a:gd name="T53" fmla="*/ 2 h 65"/>
                        <a:gd name="T54" fmla="*/ 49 w 63"/>
                        <a:gd name="T55" fmla="*/ 6 h 65"/>
                        <a:gd name="T56" fmla="*/ 53 w 63"/>
                        <a:gd name="T57" fmla="*/ 10 h 65"/>
                        <a:gd name="T58" fmla="*/ 57 w 63"/>
                        <a:gd name="T59" fmla="*/ 14 h 65"/>
                        <a:gd name="T60" fmla="*/ 61 w 63"/>
                        <a:gd name="T61" fmla="*/ 20 h 65"/>
                        <a:gd name="T62" fmla="*/ 63 w 63"/>
                        <a:gd name="T63" fmla="*/ 26 h 65"/>
                        <a:gd name="T64" fmla="*/ 63 w 63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63" y="32"/>
                          </a:move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2" name="Freeform 303"/>
                    <p:cNvSpPr>
                      <a:spLocks/>
                    </p:cNvSpPr>
                    <p:nvPr/>
                  </p:nvSpPr>
                  <p:spPr bwMode="auto">
                    <a:xfrm>
                      <a:off x="5566" y="876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2 h 65"/>
                        <a:gd name="T2" fmla="*/ 63 w 63"/>
                        <a:gd name="T3" fmla="*/ 32 h 65"/>
                        <a:gd name="T4" fmla="*/ 63 w 63"/>
                        <a:gd name="T5" fmla="*/ 39 h 65"/>
                        <a:gd name="T6" fmla="*/ 61 w 63"/>
                        <a:gd name="T7" fmla="*/ 45 h 65"/>
                        <a:gd name="T8" fmla="*/ 57 w 63"/>
                        <a:gd name="T9" fmla="*/ 51 h 65"/>
                        <a:gd name="T10" fmla="*/ 53 w 63"/>
                        <a:gd name="T11" fmla="*/ 55 h 65"/>
                        <a:gd name="T12" fmla="*/ 49 w 63"/>
                        <a:gd name="T13" fmla="*/ 59 h 65"/>
                        <a:gd name="T14" fmla="*/ 43 w 63"/>
                        <a:gd name="T15" fmla="*/ 61 h 65"/>
                        <a:gd name="T16" fmla="*/ 37 w 63"/>
                        <a:gd name="T17" fmla="*/ 63 h 65"/>
                        <a:gd name="T18" fmla="*/ 31 w 63"/>
                        <a:gd name="T19" fmla="*/ 65 h 65"/>
                        <a:gd name="T20" fmla="*/ 25 w 63"/>
                        <a:gd name="T21" fmla="*/ 63 h 65"/>
                        <a:gd name="T22" fmla="*/ 19 w 63"/>
                        <a:gd name="T23" fmla="*/ 61 h 65"/>
                        <a:gd name="T24" fmla="*/ 13 w 63"/>
                        <a:gd name="T25" fmla="*/ 59 h 65"/>
                        <a:gd name="T26" fmla="*/ 9 w 63"/>
                        <a:gd name="T27" fmla="*/ 55 h 65"/>
                        <a:gd name="T28" fmla="*/ 6 w 63"/>
                        <a:gd name="T29" fmla="*/ 51 h 65"/>
                        <a:gd name="T30" fmla="*/ 2 w 63"/>
                        <a:gd name="T31" fmla="*/ 45 h 65"/>
                        <a:gd name="T32" fmla="*/ 0 w 63"/>
                        <a:gd name="T33" fmla="*/ 39 h 65"/>
                        <a:gd name="T34" fmla="*/ 0 w 63"/>
                        <a:gd name="T35" fmla="*/ 32 h 65"/>
                        <a:gd name="T36" fmla="*/ 0 w 63"/>
                        <a:gd name="T37" fmla="*/ 26 h 65"/>
                        <a:gd name="T38" fmla="*/ 2 w 63"/>
                        <a:gd name="T39" fmla="*/ 20 h 65"/>
                        <a:gd name="T40" fmla="*/ 6 w 63"/>
                        <a:gd name="T41" fmla="*/ 14 h 65"/>
                        <a:gd name="T42" fmla="*/ 9 w 63"/>
                        <a:gd name="T43" fmla="*/ 10 h 65"/>
                        <a:gd name="T44" fmla="*/ 13 w 63"/>
                        <a:gd name="T45" fmla="*/ 6 h 65"/>
                        <a:gd name="T46" fmla="*/ 19 w 63"/>
                        <a:gd name="T47" fmla="*/ 2 h 65"/>
                        <a:gd name="T48" fmla="*/ 25 w 63"/>
                        <a:gd name="T49" fmla="*/ 0 h 65"/>
                        <a:gd name="T50" fmla="*/ 31 w 63"/>
                        <a:gd name="T51" fmla="*/ 0 h 65"/>
                        <a:gd name="T52" fmla="*/ 37 w 63"/>
                        <a:gd name="T53" fmla="*/ 0 h 65"/>
                        <a:gd name="T54" fmla="*/ 43 w 63"/>
                        <a:gd name="T55" fmla="*/ 2 h 65"/>
                        <a:gd name="T56" fmla="*/ 49 w 63"/>
                        <a:gd name="T57" fmla="*/ 6 h 65"/>
                        <a:gd name="T58" fmla="*/ 53 w 63"/>
                        <a:gd name="T59" fmla="*/ 10 h 65"/>
                        <a:gd name="T60" fmla="*/ 57 w 63"/>
                        <a:gd name="T61" fmla="*/ 14 h 65"/>
                        <a:gd name="T62" fmla="*/ 61 w 63"/>
                        <a:gd name="T63" fmla="*/ 20 h 65"/>
                        <a:gd name="T64" fmla="*/ 63 w 63"/>
                        <a:gd name="T65" fmla="*/ 26 h 65"/>
                        <a:gd name="T66" fmla="*/ 63 w 63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63" y="32"/>
                          </a:moveTo>
                          <a:lnTo>
                            <a:pt x="63" y="32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3" name="Freeform 304"/>
                    <p:cNvSpPr>
                      <a:spLocks/>
                    </p:cNvSpPr>
                    <p:nvPr/>
                  </p:nvSpPr>
                  <p:spPr bwMode="auto">
                    <a:xfrm>
                      <a:off x="5778" y="908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1 h 65"/>
                        <a:gd name="T2" fmla="*/ 63 w 65"/>
                        <a:gd name="T3" fmla="*/ 37 h 65"/>
                        <a:gd name="T4" fmla="*/ 61 w 65"/>
                        <a:gd name="T5" fmla="*/ 43 h 65"/>
                        <a:gd name="T6" fmla="*/ 59 w 65"/>
                        <a:gd name="T7" fmla="*/ 49 h 65"/>
                        <a:gd name="T8" fmla="*/ 55 w 65"/>
                        <a:gd name="T9" fmla="*/ 55 h 65"/>
                        <a:gd name="T10" fmla="*/ 51 w 65"/>
                        <a:gd name="T11" fmla="*/ 59 h 65"/>
                        <a:gd name="T12" fmla="*/ 46 w 65"/>
                        <a:gd name="T13" fmla="*/ 61 h 65"/>
                        <a:gd name="T14" fmla="*/ 40 w 65"/>
                        <a:gd name="T15" fmla="*/ 63 h 65"/>
                        <a:gd name="T16" fmla="*/ 32 w 65"/>
                        <a:gd name="T17" fmla="*/ 65 h 65"/>
                        <a:gd name="T18" fmla="*/ 26 w 65"/>
                        <a:gd name="T19" fmla="*/ 63 h 65"/>
                        <a:gd name="T20" fmla="*/ 20 w 65"/>
                        <a:gd name="T21" fmla="*/ 61 h 65"/>
                        <a:gd name="T22" fmla="*/ 14 w 65"/>
                        <a:gd name="T23" fmla="*/ 59 h 65"/>
                        <a:gd name="T24" fmla="*/ 10 w 65"/>
                        <a:gd name="T25" fmla="*/ 55 h 65"/>
                        <a:gd name="T26" fmla="*/ 6 w 65"/>
                        <a:gd name="T27" fmla="*/ 49 h 65"/>
                        <a:gd name="T28" fmla="*/ 2 w 65"/>
                        <a:gd name="T29" fmla="*/ 43 h 65"/>
                        <a:gd name="T30" fmla="*/ 0 w 65"/>
                        <a:gd name="T31" fmla="*/ 37 h 65"/>
                        <a:gd name="T32" fmla="*/ 0 w 65"/>
                        <a:gd name="T33" fmla="*/ 31 h 65"/>
                        <a:gd name="T34" fmla="*/ 0 w 65"/>
                        <a:gd name="T35" fmla="*/ 25 h 65"/>
                        <a:gd name="T36" fmla="*/ 2 w 65"/>
                        <a:gd name="T37" fmla="*/ 19 h 65"/>
                        <a:gd name="T38" fmla="*/ 6 w 65"/>
                        <a:gd name="T39" fmla="*/ 13 h 65"/>
                        <a:gd name="T40" fmla="*/ 10 w 65"/>
                        <a:gd name="T41" fmla="*/ 9 h 65"/>
                        <a:gd name="T42" fmla="*/ 14 w 65"/>
                        <a:gd name="T43" fmla="*/ 5 h 65"/>
                        <a:gd name="T44" fmla="*/ 20 w 65"/>
                        <a:gd name="T45" fmla="*/ 2 h 65"/>
                        <a:gd name="T46" fmla="*/ 26 w 65"/>
                        <a:gd name="T47" fmla="*/ 0 h 65"/>
                        <a:gd name="T48" fmla="*/ 32 w 65"/>
                        <a:gd name="T49" fmla="*/ 0 h 65"/>
                        <a:gd name="T50" fmla="*/ 40 w 65"/>
                        <a:gd name="T51" fmla="*/ 0 h 65"/>
                        <a:gd name="T52" fmla="*/ 46 w 65"/>
                        <a:gd name="T53" fmla="*/ 2 h 65"/>
                        <a:gd name="T54" fmla="*/ 51 w 65"/>
                        <a:gd name="T55" fmla="*/ 5 h 65"/>
                        <a:gd name="T56" fmla="*/ 55 w 65"/>
                        <a:gd name="T57" fmla="*/ 9 h 65"/>
                        <a:gd name="T58" fmla="*/ 59 w 65"/>
                        <a:gd name="T59" fmla="*/ 13 h 65"/>
                        <a:gd name="T60" fmla="*/ 61 w 65"/>
                        <a:gd name="T61" fmla="*/ 19 h 65"/>
                        <a:gd name="T62" fmla="*/ 63 w 65"/>
                        <a:gd name="T63" fmla="*/ 25 h 65"/>
                        <a:gd name="T64" fmla="*/ 65 w 65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1"/>
                          </a:move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5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4" name="Freeform 305"/>
                    <p:cNvSpPr>
                      <a:spLocks/>
                    </p:cNvSpPr>
                    <p:nvPr/>
                  </p:nvSpPr>
                  <p:spPr bwMode="auto">
                    <a:xfrm>
                      <a:off x="5778" y="908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1 h 65"/>
                        <a:gd name="T2" fmla="*/ 65 w 65"/>
                        <a:gd name="T3" fmla="*/ 31 h 65"/>
                        <a:gd name="T4" fmla="*/ 63 w 65"/>
                        <a:gd name="T5" fmla="*/ 37 h 65"/>
                        <a:gd name="T6" fmla="*/ 61 w 65"/>
                        <a:gd name="T7" fmla="*/ 43 h 65"/>
                        <a:gd name="T8" fmla="*/ 59 w 65"/>
                        <a:gd name="T9" fmla="*/ 49 h 65"/>
                        <a:gd name="T10" fmla="*/ 55 w 65"/>
                        <a:gd name="T11" fmla="*/ 55 h 65"/>
                        <a:gd name="T12" fmla="*/ 51 w 65"/>
                        <a:gd name="T13" fmla="*/ 59 h 65"/>
                        <a:gd name="T14" fmla="*/ 46 w 65"/>
                        <a:gd name="T15" fmla="*/ 61 h 65"/>
                        <a:gd name="T16" fmla="*/ 40 w 65"/>
                        <a:gd name="T17" fmla="*/ 63 h 65"/>
                        <a:gd name="T18" fmla="*/ 32 w 65"/>
                        <a:gd name="T19" fmla="*/ 65 h 65"/>
                        <a:gd name="T20" fmla="*/ 26 w 65"/>
                        <a:gd name="T21" fmla="*/ 63 h 65"/>
                        <a:gd name="T22" fmla="*/ 20 w 65"/>
                        <a:gd name="T23" fmla="*/ 61 h 65"/>
                        <a:gd name="T24" fmla="*/ 14 w 65"/>
                        <a:gd name="T25" fmla="*/ 59 h 65"/>
                        <a:gd name="T26" fmla="*/ 10 w 65"/>
                        <a:gd name="T27" fmla="*/ 55 h 65"/>
                        <a:gd name="T28" fmla="*/ 6 w 65"/>
                        <a:gd name="T29" fmla="*/ 49 h 65"/>
                        <a:gd name="T30" fmla="*/ 2 w 65"/>
                        <a:gd name="T31" fmla="*/ 43 h 65"/>
                        <a:gd name="T32" fmla="*/ 0 w 65"/>
                        <a:gd name="T33" fmla="*/ 37 h 65"/>
                        <a:gd name="T34" fmla="*/ 0 w 65"/>
                        <a:gd name="T35" fmla="*/ 31 h 65"/>
                        <a:gd name="T36" fmla="*/ 0 w 65"/>
                        <a:gd name="T37" fmla="*/ 25 h 65"/>
                        <a:gd name="T38" fmla="*/ 2 w 65"/>
                        <a:gd name="T39" fmla="*/ 19 h 65"/>
                        <a:gd name="T40" fmla="*/ 6 w 65"/>
                        <a:gd name="T41" fmla="*/ 13 h 65"/>
                        <a:gd name="T42" fmla="*/ 10 w 65"/>
                        <a:gd name="T43" fmla="*/ 9 h 65"/>
                        <a:gd name="T44" fmla="*/ 14 w 65"/>
                        <a:gd name="T45" fmla="*/ 5 h 65"/>
                        <a:gd name="T46" fmla="*/ 20 w 65"/>
                        <a:gd name="T47" fmla="*/ 2 h 65"/>
                        <a:gd name="T48" fmla="*/ 26 w 65"/>
                        <a:gd name="T49" fmla="*/ 0 h 65"/>
                        <a:gd name="T50" fmla="*/ 32 w 65"/>
                        <a:gd name="T51" fmla="*/ 0 h 65"/>
                        <a:gd name="T52" fmla="*/ 40 w 65"/>
                        <a:gd name="T53" fmla="*/ 0 h 65"/>
                        <a:gd name="T54" fmla="*/ 46 w 65"/>
                        <a:gd name="T55" fmla="*/ 2 h 65"/>
                        <a:gd name="T56" fmla="*/ 51 w 65"/>
                        <a:gd name="T57" fmla="*/ 5 h 65"/>
                        <a:gd name="T58" fmla="*/ 55 w 65"/>
                        <a:gd name="T59" fmla="*/ 9 h 65"/>
                        <a:gd name="T60" fmla="*/ 59 w 65"/>
                        <a:gd name="T61" fmla="*/ 13 h 65"/>
                        <a:gd name="T62" fmla="*/ 61 w 65"/>
                        <a:gd name="T63" fmla="*/ 19 h 65"/>
                        <a:gd name="T64" fmla="*/ 63 w 65"/>
                        <a:gd name="T65" fmla="*/ 25 h 65"/>
                        <a:gd name="T66" fmla="*/ 65 w 65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1"/>
                          </a:move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5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5" name="Freeform 306"/>
                    <p:cNvSpPr>
                      <a:spLocks/>
                    </p:cNvSpPr>
                    <p:nvPr/>
                  </p:nvSpPr>
                  <p:spPr bwMode="auto">
                    <a:xfrm>
                      <a:off x="5522" y="661"/>
                      <a:ext cx="63" cy="63"/>
                    </a:xfrm>
                    <a:custGeom>
                      <a:avLst/>
                      <a:gdLst>
                        <a:gd name="T0" fmla="*/ 63 w 63"/>
                        <a:gd name="T1" fmla="*/ 32 h 63"/>
                        <a:gd name="T2" fmla="*/ 63 w 63"/>
                        <a:gd name="T3" fmla="*/ 38 h 63"/>
                        <a:gd name="T4" fmla="*/ 61 w 63"/>
                        <a:gd name="T5" fmla="*/ 44 h 63"/>
                        <a:gd name="T6" fmla="*/ 57 w 63"/>
                        <a:gd name="T7" fmla="*/ 50 h 63"/>
                        <a:gd name="T8" fmla="*/ 55 w 63"/>
                        <a:gd name="T9" fmla="*/ 54 h 63"/>
                        <a:gd name="T10" fmla="*/ 50 w 63"/>
                        <a:gd name="T11" fmla="*/ 59 h 63"/>
                        <a:gd name="T12" fmla="*/ 44 w 63"/>
                        <a:gd name="T13" fmla="*/ 61 h 63"/>
                        <a:gd name="T14" fmla="*/ 38 w 63"/>
                        <a:gd name="T15" fmla="*/ 63 h 63"/>
                        <a:gd name="T16" fmla="*/ 32 w 63"/>
                        <a:gd name="T17" fmla="*/ 63 h 63"/>
                        <a:gd name="T18" fmla="*/ 26 w 63"/>
                        <a:gd name="T19" fmla="*/ 63 h 63"/>
                        <a:gd name="T20" fmla="*/ 20 w 63"/>
                        <a:gd name="T21" fmla="*/ 61 h 63"/>
                        <a:gd name="T22" fmla="*/ 14 w 63"/>
                        <a:gd name="T23" fmla="*/ 59 h 63"/>
                        <a:gd name="T24" fmla="*/ 8 w 63"/>
                        <a:gd name="T25" fmla="*/ 54 h 63"/>
                        <a:gd name="T26" fmla="*/ 6 w 63"/>
                        <a:gd name="T27" fmla="*/ 50 h 63"/>
                        <a:gd name="T28" fmla="*/ 2 w 63"/>
                        <a:gd name="T29" fmla="*/ 44 h 63"/>
                        <a:gd name="T30" fmla="*/ 0 w 63"/>
                        <a:gd name="T31" fmla="*/ 38 h 63"/>
                        <a:gd name="T32" fmla="*/ 0 w 63"/>
                        <a:gd name="T33" fmla="*/ 32 h 63"/>
                        <a:gd name="T34" fmla="*/ 0 w 63"/>
                        <a:gd name="T35" fmla="*/ 26 h 63"/>
                        <a:gd name="T36" fmla="*/ 2 w 63"/>
                        <a:gd name="T37" fmla="*/ 20 h 63"/>
                        <a:gd name="T38" fmla="*/ 6 w 63"/>
                        <a:gd name="T39" fmla="*/ 14 h 63"/>
                        <a:gd name="T40" fmla="*/ 8 w 63"/>
                        <a:gd name="T41" fmla="*/ 8 h 63"/>
                        <a:gd name="T42" fmla="*/ 14 w 63"/>
                        <a:gd name="T43" fmla="*/ 4 h 63"/>
                        <a:gd name="T44" fmla="*/ 20 w 63"/>
                        <a:gd name="T45" fmla="*/ 2 h 63"/>
                        <a:gd name="T46" fmla="*/ 26 w 63"/>
                        <a:gd name="T47" fmla="*/ 0 h 63"/>
                        <a:gd name="T48" fmla="*/ 32 w 63"/>
                        <a:gd name="T49" fmla="*/ 0 h 63"/>
                        <a:gd name="T50" fmla="*/ 38 w 63"/>
                        <a:gd name="T51" fmla="*/ 0 h 63"/>
                        <a:gd name="T52" fmla="*/ 44 w 63"/>
                        <a:gd name="T53" fmla="*/ 2 h 63"/>
                        <a:gd name="T54" fmla="*/ 50 w 63"/>
                        <a:gd name="T55" fmla="*/ 4 h 63"/>
                        <a:gd name="T56" fmla="*/ 55 w 63"/>
                        <a:gd name="T57" fmla="*/ 8 h 63"/>
                        <a:gd name="T58" fmla="*/ 57 w 63"/>
                        <a:gd name="T59" fmla="*/ 14 h 63"/>
                        <a:gd name="T60" fmla="*/ 61 w 63"/>
                        <a:gd name="T61" fmla="*/ 20 h 63"/>
                        <a:gd name="T62" fmla="*/ 63 w 63"/>
                        <a:gd name="T63" fmla="*/ 26 h 63"/>
                        <a:gd name="T64" fmla="*/ 63 w 63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63" y="32"/>
                          </a:move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7" y="50"/>
                          </a:lnTo>
                          <a:lnTo>
                            <a:pt x="55" y="54"/>
                          </a:lnTo>
                          <a:lnTo>
                            <a:pt x="50" y="59"/>
                          </a:lnTo>
                          <a:lnTo>
                            <a:pt x="44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4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50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6" name="Freeform 307"/>
                    <p:cNvSpPr>
                      <a:spLocks/>
                    </p:cNvSpPr>
                    <p:nvPr/>
                  </p:nvSpPr>
                  <p:spPr bwMode="auto">
                    <a:xfrm>
                      <a:off x="5522" y="661"/>
                      <a:ext cx="63" cy="63"/>
                    </a:xfrm>
                    <a:custGeom>
                      <a:avLst/>
                      <a:gdLst>
                        <a:gd name="T0" fmla="*/ 63 w 63"/>
                        <a:gd name="T1" fmla="*/ 32 h 63"/>
                        <a:gd name="T2" fmla="*/ 63 w 63"/>
                        <a:gd name="T3" fmla="*/ 32 h 63"/>
                        <a:gd name="T4" fmla="*/ 63 w 63"/>
                        <a:gd name="T5" fmla="*/ 38 h 63"/>
                        <a:gd name="T6" fmla="*/ 61 w 63"/>
                        <a:gd name="T7" fmla="*/ 44 h 63"/>
                        <a:gd name="T8" fmla="*/ 57 w 63"/>
                        <a:gd name="T9" fmla="*/ 50 h 63"/>
                        <a:gd name="T10" fmla="*/ 55 w 63"/>
                        <a:gd name="T11" fmla="*/ 54 h 63"/>
                        <a:gd name="T12" fmla="*/ 50 w 63"/>
                        <a:gd name="T13" fmla="*/ 59 h 63"/>
                        <a:gd name="T14" fmla="*/ 44 w 63"/>
                        <a:gd name="T15" fmla="*/ 61 h 63"/>
                        <a:gd name="T16" fmla="*/ 38 w 63"/>
                        <a:gd name="T17" fmla="*/ 63 h 63"/>
                        <a:gd name="T18" fmla="*/ 32 w 63"/>
                        <a:gd name="T19" fmla="*/ 63 h 63"/>
                        <a:gd name="T20" fmla="*/ 26 w 63"/>
                        <a:gd name="T21" fmla="*/ 63 h 63"/>
                        <a:gd name="T22" fmla="*/ 20 w 63"/>
                        <a:gd name="T23" fmla="*/ 61 h 63"/>
                        <a:gd name="T24" fmla="*/ 14 w 63"/>
                        <a:gd name="T25" fmla="*/ 59 h 63"/>
                        <a:gd name="T26" fmla="*/ 8 w 63"/>
                        <a:gd name="T27" fmla="*/ 54 h 63"/>
                        <a:gd name="T28" fmla="*/ 6 w 63"/>
                        <a:gd name="T29" fmla="*/ 50 h 63"/>
                        <a:gd name="T30" fmla="*/ 2 w 63"/>
                        <a:gd name="T31" fmla="*/ 44 h 63"/>
                        <a:gd name="T32" fmla="*/ 0 w 63"/>
                        <a:gd name="T33" fmla="*/ 38 h 63"/>
                        <a:gd name="T34" fmla="*/ 0 w 63"/>
                        <a:gd name="T35" fmla="*/ 32 h 63"/>
                        <a:gd name="T36" fmla="*/ 0 w 63"/>
                        <a:gd name="T37" fmla="*/ 26 h 63"/>
                        <a:gd name="T38" fmla="*/ 2 w 63"/>
                        <a:gd name="T39" fmla="*/ 20 h 63"/>
                        <a:gd name="T40" fmla="*/ 6 w 63"/>
                        <a:gd name="T41" fmla="*/ 14 h 63"/>
                        <a:gd name="T42" fmla="*/ 8 w 63"/>
                        <a:gd name="T43" fmla="*/ 8 h 63"/>
                        <a:gd name="T44" fmla="*/ 14 w 63"/>
                        <a:gd name="T45" fmla="*/ 4 h 63"/>
                        <a:gd name="T46" fmla="*/ 20 w 63"/>
                        <a:gd name="T47" fmla="*/ 2 h 63"/>
                        <a:gd name="T48" fmla="*/ 26 w 63"/>
                        <a:gd name="T49" fmla="*/ 0 h 63"/>
                        <a:gd name="T50" fmla="*/ 32 w 63"/>
                        <a:gd name="T51" fmla="*/ 0 h 63"/>
                        <a:gd name="T52" fmla="*/ 38 w 63"/>
                        <a:gd name="T53" fmla="*/ 0 h 63"/>
                        <a:gd name="T54" fmla="*/ 44 w 63"/>
                        <a:gd name="T55" fmla="*/ 2 h 63"/>
                        <a:gd name="T56" fmla="*/ 50 w 63"/>
                        <a:gd name="T57" fmla="*/ 4 h 63"/>
                        <a:gd name="T58" fmla="*/ 55 w 63"/>
                        <a:gd name="T59" fmla="*/ 8 h 63"/>
                        <a:gd name="T60" fmla="*/ 57 w 63"/>
                        <a:gd name="T61" fmla="*/ 14 h 63"/>
                        <a:gd name="T62" fmla="*/ 61 w 63"/>
                        <a:gd name="T63" fmla="*/ 20 h 63"/>
                        <a:gd name="T64" fmla="*/ 63 w 63"/>
                        <a:gd name="T65" fmla="*/ 26 h 63"/>
                        <a:gd name="T66" fmla="*/ 63 w 63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63" y="32"/>
                          </a:moveTo>
                          <a:lnTo>
                            <a:pt x="63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7" y="50"/>
                          </a:lnTo>
                          <a:lnTo>
                            <a:pt x="55" y="54"/>
                          </a:lnTo>
                          <a:lnTo>
                            <a:pt x="50" y="59"/>
                          </a:lnTo>
                          <a:lnTo>
                            <a:pt x="44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4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50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7" name="Freeform 308"/>
                    <p:cNvSpPr>
                      <a:spLocks/>
                    </p:cNvSpPr>
                    <p:nvPr/>
                  </p:nvSpPr>
                  <p:spPr bwMode="auto">
                    <a:xfrm>
                      <a:off x="5333" y="665"/>
                      <a:ext cx="65" cy="63"/>
                    </a:xfrm>
                    <a:custGeom>
                      <a:avLst/>
                      <a:gdLst>
                        <a:gd name="T0" fmla="*/ 65 w 65"/>
                        <a:gd name="T1" fmla="*/ 32 h 63"/>
                        <a:gd name="T2" fmla="*/ 63 w 65"/>
                        <a:gd name="T3" fmla="*/ 38 h 63"/>
                        <a:gd name="T4" fmla="*/ 63 w 65"/>
                        <a:gd name="T5" fmla="*/ 44 h 63"/>
                        <a:gd name="T6" fmla="*/ 59 w 65"/>
                        <a:gd name="T7" fmla="*/ 50 h 63"/>
                        <a:gd name="T8" fmla="*/ 55 w 65"/>
                        <a:gd name="T9" fmla="*/ 55 h 63"/>
                        <a:gd name="T10" fmla="*/ 51 w 65"/>
                        <a:gd name="T11" fmla="*/ 57 h 63"/>
                        <a:gd name="T12" fmla="*/ 46 w 65"/>
                        <a:gd name="T13" fmla="*/ 61 h 63"/>
                        <a:gd name="T14" fmla="*/ 40 w 65"/>
                        <a:gd name="T15" fmla="*/ 63 h 63"/>
                        <a:gd name="T16" fmla="*/ 32 w 65"/>
                        <a:gd name="T17" fmla="*/ 63 h 63"/>
                        <a:gd name="T18" fmla="*/ 26 w 65"/>
                        <a:gd name="T19" fmla="*/ 63 h 63"/>
                        <a:gd name="T20" fmla="*/ 20 w 65"/>
                        <a:gd name="T21" fmla="*/ 61 h 63"/>
                        <a:gd name="T22" fmla="*/ 14 w 65"/>
                        <a:gd name="T23" fmla="*/ 57 h 63"/>
                        <a:gd name="T24" fmla="*/ 10 w 65"/>
                        <a:gd name="T25" fmla="*/ 55 h 63"/>
                        <a:gd name="T26" fmla="*/ 6 w 65"/>
                        <a:gd name="T27" fmla="*/ 50 h 63"/>
                        <a:gd name="T28" fmla="*/ 2 w 65"/>
                        <a:gd name="T29" fmla="*/ 44 h 63"/>
                        <a:gd name="T30" fmla="*/ 0 w 65"/>
                        <a:gd name="T31" fmla="*/ 38 h 63"/>
                        <a:gd name="T32" fmla="*/ 0 w 65"/>
                        <a:gd name="T33" fmla="*/ 32 h 63"/>
                        <a:gd name="T34" fmla="*/ 0 w 65"/>
                        <a:gd name="T35" fmla="*/ 26 h 63"/>
                        <a:gd name="T36" fmla="*/ 2 w 65"/>
                        <a:gd name="T37" fmla="*/ 20 h 63"/>
                        <a:gd name="T38" fmla="*/ 6 w 65"/>
                        <a:gd name="T39" fmla="*/ 14 h 63"/>
                        <a:gd name="T40" fmla="*/ 10 w 65"/>
                        <a:gd name="T41" fmla="*/ 8 h 63"/>
                        <a:gd name="T42" fmla="*/ 14 w 65"/>
                        <a:gd name="T43" fmla="*/ 4 h 63"/>
                        <a:gd name="T44" fmla="*/ 20 w 65"/>
                        <a:gd name="T45" fmla="*/ 2 h 63"/>
                        <a:gd name="T46" fmla="*/ 26 w 65"/>
                        <a:gd name="T47" fmla="*/ 0 h 63"/>
                        <a:gd name="T48" fmla="*/ 32 w 65"/>
                        <a:gd name="T49" fmla="*/ 0 h 63"/>
                        <a:gd name="T50" fmla="*/ 40 w 65"/>
                        <a:gd name="T51" fmla="*/ 0 h 63"/>
                        <a:gd name="T52" fmla="*/ 46 w 65"/>
                        <a:gd name="T53" fmla="*/ 2 h 63"/>
                        <a:gd name="T54" fmla="*/ 51 w 65"/>
                        <a:gd name="T55" fmla="*/ 4 h 63"/>
                        <a:gd name="T56" fmla="*/ 55 w 65"/>
                        <a:gd name="T57" fmla="*/ 8 h 63"/>
                        <a:gd name="T58" fmla="*/ 59 w 65"/>
                        <a:gd name="T59" fmla="*/ 14 h 63"/>
                        <a:gd name="T60" fmla="*/ 63 w 65"/>
                        <a:gd name="T61" fmla="*/ 20 h 63"/>
                        <a:gd name="T62" fmla="*/ 63 w 65"/>
                        <a:gd name="T63" fmla="*/ 26 h 63"/>
                        <a:gd name="T64" fmla="*/ 65 w 65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65" y="32"/>
                          </a:moveTo>
                          <a:lnTo>
                            <a:pt x="63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1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8" name="Freeform 309"/>
                    <p:cNvSpPr>
                      <a:spLocks/>
                    </p:cNvSpPr>
                    <p:nvPr/>
                  </p:nvSpPr>
                  <p:spPr bwMode="auto">
                    <a:xfrm>
                      <a:off x="5333" y="665"/>
                      <a:ext cx="65" cy="63"/>
                    </a:xfrm>
                    <a:custGeom>
                      <a:avLst/>
                      <a:gdLst>
                        <a:gd name="T0" fmla="*/ 65 w 65"/>
                        <a:gd name="T1" fmla="*/ 32 h 63"/>
                        <a:gd name="T2" fmla="*/ 65 w 65"/>
                        <a:gd name="T3" fmla="*/ 32 h 63"/>
                        <a:gd name="T4" fmla="*/ 63 w 65"/>
                        <a:gd name="T5" fmla="*/ 38 h 63"/>
                        <a:gd name="T6" fmla="*/ 63 w 65"/>
                        <a:gd name="T7" fmla="*/ 44 h 63"/>
                        <a:gd name="T8" fmla="*/ 59 w 65"/>
                        <a:gd name="T9" fmla="*/ 50 h 63"/>
                        <a:gd name="T10" fmla="*/ 55 w 65"/>
                        <a:gd name="T11" fmla="*/ 55 h 63"/>
                        <a:gd name="T12" fmla="*/ 51 w 65"/>
                        <a:gd name="T13" fmla="*/ 57 h 63"/>
                        <a:gd name="T14" fmla="*/ 46 w 65"/>
                        <a:gd name="T15" fmla="*/ 61 h 63"/>
                        <a:gd name="T16" fmla="*/ 40 w 65"/>
                        <a:gd name="T17" fmla="*/ 63 h 63"/>
                        <a:gd name="T18" fmla="*/ 32 w 65"/>
                        <a:gd name="T19" fmla="*/ 63 h 63"/>
                        <a:gd name="T20" fmla="*/ 26 w 65"/>
                        <a:gd name="T21" fmla="*/ 63 h 63"/>
                        <a:gd name="T22" fmla="*/ 20 w 65"/>
                        <a:gd name="T23" fmla="*/ 61 h 63"/>
                        <a:gd name="T24" fmla="*/ 14 w 65"/>
                        <a:gd name="T25" fmla="*/ 57 h 63"/>
                        <a:gd name="T26" fmla="*/ 10 w 65"/>
                        <a:gd name="T27" fmla="*/ 55 h 63"/>
                        <a:gd name="T28" fmla="*/ 6 w 65"/>
                        <a:gd name="T29" fmla="*/ 50 h 63"/>
                        <a:gd name="T30" fmla="*/ 2 w 65"/>
                        <a:gd name="T31" fmla="*/ 44 h 63"/>
                        <a:gd name="T32" fmla="*/ 0 w 65"/>
                        <a:gd name="T33" fmla="*/ 38 h 63"/>
                        <a:gd name="T34" fmla="*/ 0 w 65"/>
                        <a:gd name="T35" fmla="*/ 32 h 63"/>
                        <a:gd name="T36" fmla="*/ 0 w 65"/>
                        <a:gd name="T37" fmla="*/ 26 h 63"/>
                        <a:gd name="T38" fmla="*/ 2 w 65"/>
                        <a:gd name="T39" fmla="*/ 20 h 63"/>
                        <a:gd name="T40" fmla="*/ 6 w 65"/>
                        <a:gd name="T41" fmla="*/ 14 h 63"/>
                        <a:gd name="T42" fmla="*/ 10 w 65"/>
                        <a:gd name="T43" fmla="*/ 8 h 63"/>
                        <a:gd name="T44" fmla="*/ 14 w 65"/>
                        <a:gd name="T45" fmla="*/ 4 h 63"/>
                        <a:gd name="T46" fmla="*/ 20 w 65"/>
                        <a:gd name="T47" fmla="*/ 2 h 63"/>
                        <a:gd name="T48" fmla="*/ 26 w 65"/>
                        <a:gd name="T49" fmla="*/ 0 h 63"/>
                        <a:gd name="T50" fmla="*/ 32 w 65"/>
                        <a:gd name="T51" fmla="*/ 0 h 63"/>
                        <a:gd name="T52" fmla="*/ 40 w 65"/>
                        <a:gd name="T53" fmla="*/ 0 h 63"/>
                        <a:gd name="T54" fmla="*/ 46 w 65"/>
                        <a:gd name="T55" fmla="*/ 2 h 63"/>
                        <a:gd name="T56" fmla="*/ 51 w 65"/>
                        <a:gd name="T57" fmla="*/ 4 h 63"/>
                        <a:gd name="T58" fmla="*/ 55 w 65"/>
                        <a:gd name="T59" fmla="*/ 8 h 63"/>
                        <a:gd name="T60" fmla="*/ 59 w 65"/>
                        <a:gd name="T61" fmla="*/ 14 h 63"/>
                        <a:gd name="T62" fmla="*/ 63 w 65"/>
                        <a:gd name="T63" fmla="*/ 20 h 63"/>
                        <a:gd name="T64" fmla="*/ 63 w 65"/>
                        <a:gd name="T65" fmla="*/ 26 h 63"/>
                        <a:gd name="T66" fmla="*/ 65 w 65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65" y="32"/>
                          </a:move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1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89" name="Rectangle 3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0" y="1085"/>
                      <a:ext cx="81" cy="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90" name="Rectangle 3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0" y="1087"/>
                      <a:ext cx="0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endParaRPr kumimoji="1" lang="en-US" sz="2400" dirty="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791" name="Rectangle 3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32" y="1087"/>
                      <a:ext cx="18" cy="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r>
                        <a:rPr kumimoji="1" lang="en-US" sz="700" dirty="0">
                          <a:solidFill>
                            <a:srgbClr val="0000FF"/>
                          </a:solidFill>
                          <a:latin typeface="Arial" pitchFamily="34" charset="0"/>
                        </a:rPr>
                        <a:t> </a:t>
                      </a:r>
                      <a:endParaRPr kumimoji="1" lang="en-US" sz="2400" dirty="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792" name="Rectangle 3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30" y="1085"/>
                      <a:ext cx="81" cy="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93" name="Rectangle 3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29" y="1087"/>
                      <a:ext cx="0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endParaRPr kumimoji="1" lang="en-US" sz="2400" dirty="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794" name="Rectangle 3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61" y="1087"/>
                      <a:ext cx="18" cy="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r>
                        <a:rPr kumimoji="1" lang="en-US" sz="700">
                          <a:solidFill>
                            <a:srgbClr val="0000FF"/>
                          </a:solidFill>
                          <a:latin typeface="Arial" pitchFamily="34" charset="0"/>
                        </a:rPr>
                        <a:t> </a:t>
                      </a:r>
                      <a:endParaRPr kumimoji="1" lang="en-US" sz="240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795" name="Rectangle 3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59" y="1085"/>
                      <a:ext cx="81" cy="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96" name="Rectangle 3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59" y="1087"/>
                      <a:ext cx="0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endParaRPr kumimoji="1" lang="en-US" sz="2400" dirty="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797" name="Rectangle 3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91" y="1087"/>
                      <a:ext cx="18" cy="6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r>
                        <a:rPr kumimoji="1" lang="en-US" sz="700">
                          <a:solidFill>
                            <a:srgbClr val="0000FF"/>
                          </a:solidFill>
                          <a:latin typeface="Arial" pitchFamily="34" charset="0"/>
                        </a:rPr>
                        <a:t> </a:t>
                      </a:r>
                      <a:endParaRPr kumimoji="1" lang="en-US" sz="240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798" name="Rectangle 3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93" y="1079"/>
                      <a:ext cx="189" cy="1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799" name="Rectangle 3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94" y="1083"/>
                      <a:ext cx="0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endParaRPr kumimoji="1" lang="en-US" sz="2400" dirty="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800" name="Rectangle 3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78" y="1083"/>
                      <a:ext cx="44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r>
                        <a:rPr kumimoji="1" lang="en-US">
                          <a:solidFill>
                            <a:srgbClr val="0000FF"/>
                          </a:solidFill>
                          <a:latin typeface="Arial" pitchFamily="34" charset="0"/>
                        </a:rPr>
                        <a:t> </a:t>
                      </a:r>
                      <a:endParaRPr kumimoji="1" lang="en-US" sz="240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801" name="Rectangle 3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97" y="1079"/>
                      <a:ext cx="152" cy="1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02" name="Rectangle 32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96" y="1083"/>
                      <a:ext cx="0" cy="23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endParaRPr kumimoji="1" lang="en-US" sz="2400" dirty="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804" name="Rectangle 3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71" y="738"/>
                      <a:ext cx="214" cy="1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05" name="Rectangle 3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872" y="744"/>
                      <a:ext cx="102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r>
                        <a:rPr kumimoji="1" lang="en-US" sz="2000">
                          <a:solidFill>
                            <a:srgbClr val="000000"/>
                          </a:solidFill>
                          <a:latin typeface="Arial" pitchFamily="34" charset="0"/>
                        </a:rPr>
                        <a:t>+</a:t>
                      </a:r>
                      <a:endParaRPr kumimoji="1" lang="en-US" sz="240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806" name="Rectangle 3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962" y="744"/>
                      <a:ext cx="48" cy="19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defTabSz="914395" eaLnBrk="0" hangingPunct="0">
                        <a:defRPr/>
                      </a:pPr>
                      <a:r>
                        <a:rPr kumimoji="1" lang="en-US" sz="2000">
                          <a:solidFill>
                            <a:srgbClr val="000000"/>
                          </a:solidFill>
                          <a:latin typeface="Arial" pitchFamily="34" charset="0"/>
                        </a:rPr>
                        <a:t> </a:t>
                      </a:r>
                      <a:endParaRPr kumimoji="1" lang="en-US" sz="2400">
                        <a:solidFill>
                          <a:srgbClr val="000000"/>
                        </a:solidFill>
                        <a:latin typeface="Times New Roman" pitchFamily="18" charset="0"/>
                      </a:endParaRPr>
                    </a:p>
                  </p:txBody>
                </p:sp>
                <p:sp>
                  <p:nvSpPr>
                    <p:cNvPr id="19807" name="Freeform 328"/>
                    <p:cNvSpPr>
                      <a:spLocks/>
                    </p:cNvSpPr>
                    <p:nvPr/>
                  </p:nvSpPr>
                  <p:spPr bwMode="auto">
                    <a:xfrm>
                      <a:off x="4410" y="858"/>
                      <a:ext cx="65" cy="63"/>
                    </a:xfrm>
                    <a:custGeom>
                      <a:avLst/>
                      <a:gdLst>
                        <a:gd name="T0" fmla="*/ 31 w 65"/>
                        <a:gd name="T1" fmla="*/ 63 h 63"/>
                        <a:gd name="T2" fmla="*/ 25 w 65"/>
                        <a:gd name="T3" fmla="*/ 63 h 63"/>
                        <a:gd name="T4" fmla="*/ 20 w 65"/>
                        <a:gd name="T5" fmla="*/ 61 h 63"/>
                        <a:gd name="T6" fmla="*/ 14 w 65"/>
                        <a:gd name="T7" fmla="*/ 59 h 63"/>
                        <a:gd name="T8" fmla="*/ 10 w 65"/>
                        <a:gd name="T9" fmla="*/ 53 h 63"/>
                        <a:gd name="T10" fmla="*/ 6 w 65"/>
                        <a:gd name="T11" fmla="*/ 50 h 63"/>
                        <a:gd name="T12" fmla="*/ 2 w 65"/>
                        <a:gd name="T13" fmla="*/ 44 h 63"/>
                        <a:gd name="T14" fmla="*/ 0 w 65"/>
                        <a:gd name="T15" fmla="*/ 38 h 63"/>
                        <a:gd name="T16" fmla="*/ 0 w 65"/>
                        <a:gd name="T17" fmla="*/ 32 h 63"/>
                        <a:gd name="T18" fmla="*/ 0 w 65"/>
                        <a:gd name="T19" fmla="*/ 26 h 63"/>
                        <a:gd name="T20" fmla="*/ 2 w 65"/>
                        <a:gd name="T21" fmla="*/ 20 h 63"/>
                        <a:gd name="T22" fmla="*/ 6 w 65"/>
                        <a:gd name="T23" fmla="*/ 14 h 63"/>
                        <a:gd name="T24" fmla="*/ 10 w 65"/>
                        <a:gd name="T25" fmla="*/ 10 h 63"/>
                        <a:gd name="T26" fmla="*/ 14 w 65"/>
                        <a:gd name="T27" fmla="*/ 4 h 63"/>
                        <a:gd name="T28" fmla="*/ 20 w 65"/>
                        <a:gd name="T29" fmla="*/ 2 h 63"/>
                        <a:gd name="T30" fmla="*/ 25 w 65"/>
                        <a:gd name="T31" fmla="*/ 0 h 63"/>
                        <a:gd name="T32" fmla="*/ 31 w 65"/>
                        <a:gd name="T33" fmla="*/ 0 h 63"/>
                        <a:gd name="T34" fmla="*/ 39 w 65"/>
                        <a:gd name="T35" fmla="*/ 0 h 63"/>
                        <a:gd name="T36" fmla="*/ 45 w 65"/>
                        <a:gd name="T37" fmla="*/ 2 h 63"/>
                        <a:gd name="T38" fmla="*/ 51 w 65"/>
                        <a:gd name="T39" fmla="*/ 4 h 63"/>
                        <a:gd name="T40" fmla="*/ 55 w 65"/>
                        <a:gd name="T41" fmla="*/ 10 h 63"/>
                        <a:gd name="T42" fmla="*/ 59 w 65"/>
                        <a:gd name="T43" fmla="*/ 14 h 63"/>
                        <a:gd name="T44" fmla="*/ 61 w 65"/>
                        <a:gd name="T45" fmla="*/ 20 h 63"/>
                        <a:gd name="T46" fmla="*/ 63 w 65"/>
                        <a:gd name="T47" fmla="*/ 26 h 63"/>
                        <a:gd name="T48" fmla="*/ 65 w 65"/>
                        <a:gd name="T49" fmla="*/ 32 h 63"/>
                        <a:gd name="T50" fmla="*/ 63 w 65"/>
                        <a:gd name="T51" fmla="*/ 38 h 63"/>
                        <a:gd name="T52" fmla="*/ 61 w 65"/>
                        <a:gd name="T53" fmla="*/ 44 h 63"/>
                        <a:gd name="T54" fmla="*/ 59 w 65"/>
                        <a:gd name="T55" fmla="*/ 50 h 63"/>
                        <a:gd name="T56" fmla="*/ 55 w 65"/>
                        <a:gd name="T57" fmla="*/ 53 h 63"/>
                        <a:gd name="T58" fmla="*/ 51 w 65"/>
                        <a:gd name="T59" fmla="*/ 59 h 63"/>
                        <a:gd name="T60" fmla="*/ 45 w 65"/>
                        <a:gd name="T61" fmla="*/ 61 h 63"/>
                        <a:gd name="T62" fmla="*/ 39 w 65"/>
                        <a:gd name="T63" fmla="*/ 63 h 63"/>
                        <a:gd name="T64" fmla="*/ 31 w 65"/>
                        <a:gd name="T65" fmla="*/ 63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1" y="63"/>
                          </a:move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3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50"/>
                          </a:lnTo>
                          <a:lnTo>
                            <a:pt x="55" y="53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08" name="Freeform 329"/>
                    <p:cNvSpPr>
                      <a:spLocks/>
                    </p:cNvSpPr>
                    <p:nvPr/>
                  </p:nvSpPr>
                  <p:spPr bwMode="auto">
                    <a:xfrm>
                      <a:off x="4410" y="858"/>
                      <a:ext cx="65" cy="63"/>
                    </a:xfrm>
                    <a:custGeom>
                      <a:avLst/>
                      <a:gdLst>
                        <a:gd name="T0" fmla="*/ 31 w 65"/>
                        <a:gd name="T1" fmla="*/ 63 h 63"/>
                        <a:gd name="T2" fmla="*/ 31 w 65"/>
                        <a:gd name="T3" fmla="*/ 63 h 63"/>
                        <a:gd name="T4" fmla="*/ 25 w 65"/>
                        <a:gd name="T5" fmla="*/ 63 h 63"/>
                        <a:gd name="T6" fmla="*/ 20 w 65"/>
                        <a:gd name="T7" fmla="*/ 61 h 63"/>
                        <a:gd name="T8" fmla="*/ 14 w 65"/>
                        <a:gd name="T9" fmla="*/ 59 h 63"/>
                        <a:gd name="T10" fmla="*/ 10 w 65"/>
                        <a:gd name="T11" fmla="*/ 53 h 63"/>
                        <a:gd name="T12" fmla="*/ 6 w 65"/>
                        <a:gd name="T13" fmla="*/ 50 h 63"/>
                        <a:gd name="T14" fmla="*/ 2 w 65"/>
                        <a:gd name="T15" fmla="*/ 44 h 63"/>
                        <a:gd name="T16" fmla="*/ 0 w 65"/>
                        <a:gd name="T17" fmla="*/ 38 h 63"/>
                        <a:gd name="T18" fmla="*/ 0 w 65"/>
                        <a:gd name="T19" fmla="*/ 32 h 63"/>
                        <a:gd name="T20" fmla="*/ 0 w 65"/>
                        <a:gd name="T21" fmla="*/ 26 h 63"/>
                        <a:gd name="T22" fmla="*/ 2 w 65"/>
                        <a:gd name="T23" fmla="*/ 20 h 63"/>
                        <a:gd name="T24" fmla="*/ 6 w 65"/>
                        <a:gd name="T25" fmla="*/ 14 h 63"/>
                        <a:gd name="T26" fmla="*/ 10 w 65"/>
                        <a:gd name="T27" fmla="*/ 10 h 63"/>
                        <a:gd name="T28" fmla="*/ 14 w 65"/>
                        <a:gd name="T29" fmla="*/ 4 h 63"/>
                        <a:gd name="T30" fmla="*/ 20 w 65"/>
                        <a:gd name="T31" fmla="*/ 2 h 63"/>
                        <a:gd name="T32" fmla="*/ 25 w 65"/>
                        <a:gd name="T33" fmla="*/ 0 h 63"/>
                        <a:gd name="T34" fmla="*/ 31 w 65"/>
                        <a:gd name="T35" fmla="*/ 0 h 63"/>
                        <a:gd name="T36" fmla="*/ 39 w 65"/>
                        <a:gd name="T37" fmla="*/ 0 h 63"/>
                        <a:gd name="T38" fmla="*/ 45 w 65"/>
                        <a:gd name="T39" fmla="*/ 2 h 63"/>
                        <a:gd name="T40" fmla="*/ 51 w 65"/>
                        <a:gd name="T41" fmla="*/ 4 h 63"/>
                        <a:gd name="T42" fmla="*/ 55 w 65"/>
                        <a:gd name="T43" fmla="*/ 10 h 63"/>
                        <a:gd name="T44" fmla="*/ 59 w 65"/>
                        <a:gd name="T45" fmla="*/ 14 h 63"/>
                        <a:gd name="T46" fmla="*/ 61 w 65"/>
                        <a:gd name="T47" fmla="*/ 20 h 63"/>
                        <a:gd name="T48" fmla="*/ 63 w 65"/>
                        <a:gd name="T49" fmla="*/ 26 h 63"/>
                        <a:gd name="T50" fmla="*/ 65 w 65"/>
                        <a:gd name="T51" fmla="*/ 32 h 63"/>
                        <a:gd name="T52" fmla="*/ 63 w 65"/>
                        <a:gd name="T53" fmla="*/ 38 h 63"/>
                        <a:gd name="T54" fmla="*/ 61 w 65"/>
                        <a:gd name="T55" fmla="*/ 44 h 63"/>
                        <a:gd name="T56" fmla="*/ 59 w 65"/>
                        <a:gd name="T57" fmla="*/ 50 h 63"/>
                        <a:gd name="T58" fmla="*/ 55 w 65"/>
                        <a:gd name="T59" fmla="*/ 53 h 63"/>
                        <a:gd name="T60" fmla="*/ 51 w 65"/>
                        <a:gd name="T61" fmla="*/ 59 h 63"/>
                        <a:gd name="T62" fmla="*/ 45 w 65"/>
                        <a:gd name="T63" fmla="*/ 61 h 63"/>
                        <a:gd name="T64" fmla="*/ 39 w 65"/>
                        <a:gd name="T65" fmla="*/ 63 h 63"/>
                        <a:gd name="T66" fmla="*/ 31 w 65"/>
                        <a:gd name="T67" fmla="*/ 63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1" y="63"/>
                          </a:move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3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50"/>
                          </a:lnTo>
                          <a:lnTo>
                            <a:pt x="55" y="53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09" name="Freeform 330"/>
                    <p:cNvSpPr>
                      <a:spLocks/>
                    </p:cNvSpPr>
                    <p:nvPr/>
                  </p:nvSpPr>
                  <p:spPr bwMode="auto">
                    <a:xfrm>
                      <a:off x="4406" y="825"/>
                      <a:ext cx="65" cy="63"/>
                    </a:xfrm>
                    <a:custGeom>
                      <a:avLst/>
                      <a:gdLst>
                        <a:gd name="T0" fmla="*/ 33 w 65"/>
                        <a:gd name="T1" fmla="*/ 0 h 63"/>
                        <a:gd name="T2" fmla="*/ 39 w 65"/>
                        <a:gd name="T3" fmla="*/ 0 h 63"/>
                        <a:gd name="T4" fmla="*/ 45 w 65"/>
                        <a:gd name="T5" fmla="*/ 2 h 63"/>
                        <a:gd name="T6" fmla="*/ 51 w 65"/>
                        <a:gd name="T7" fmla="*/ 6 h 63"/>
                        <a:gd name="T8" fmla="*/ 55 w 65"/>
                        <a:gd name="T9" fmla="*/ 10 h 63"/>
                        <a:gd name="T10" fmla="*/ 59 w 65"/>
                        <a:gd name="T11" fmla="*/ 14 h 63"/>
                        <a:gd name="T12" fmla="*/ 61 w 65"/>
                        <a:gd name="T13" fmla="*/ 20 h 63"/>
                        <a:gd name="T14" fmla="*/ 63 w 65"/>
                        <a:gd name="T15" fmla="*/ 25 h 63"/>
                        <a:gd name="T16" fmla="*/ 65 w 65"/>
                        <a:gd name="T17" fmla="*/ 31 h 63"/>
                        <a:gd name="T18" fmla="*/ 63 w 65"/>
                        <a:gd name="T19" fmla="*/ 37 h 63"/>
                        <a:gd name="T20" fmla="*/ 61 w 65"/>
                        <a:gd name="T21" fmla="*/ 45 h 63"/>
                        <a:gd name="T22" fmla="*/ 59 w 65"/>
                        <a:gd name="T23" fmla="*/ 49 h 63"/>
                        <a:gd name="T24" fmla="*/ 55 w 65"/>
                        <a:gd name="T25" fmla="*/ 55 h 63"/>
                        <a:gd name="T26" fmla="*/ 51 w 65"/>
                        <a:gd name="T27" fmla="*/ 59 h 63"/>
                        <a:gd name="T28" fmla="*/ 45 w 65"/>
                        <a:gd name="T29" fmla="*/ 61 h 63"/>
                        <a:gd name="T30" fmla="*/ 39 w 65"/>
                        <a:gd name="T31" fmla="*/ 63 h 63"/>
                        <a:gd name="T32" fmla="*/ 33 w 65"/>
                        <a:gd name="T33" fmla="*/ 63 h 63"/>
                        <a:gd name="T34" fmla="*/ 25 w 65"/>
                        <a:gd name="T35" fmla="*/ 63 h 63"/>
                        <a:gd name="T36" fmla="*/ 20 w 65"/>
                        <a:gd name="T37" fmla="*/ 61 h 63"/>
                        <a:gd name="T38" fmla="*/ 14 w 65"/>
                        <a:gd name="T39" fmla="*/ 59 h 63"/>
                        <a:gd name="T40" fmla="*/ 10 w 65"/>
                        <a:gd name="T41" fmla="*/ 55 h 63"/>
                        <a:gd name="T42" fmla="*/ 6 w 65"/>
                        <a:gd name="T43" fmla="*/ 49 h 63"/>
                        <a:gd name="T44" fmla="*/ 2 w 65"/>
                        <a:gd name="T45" fmla="*/ 45 h 63"/>
                        <a:gd name="T46" fmla="*/ 2 w 65"/>
                        <a:gd name="T47" fmla="*/ 37 h 63"/>
                        <a:gd name="T48" fmla="*/ 0 w 65"/>
                        <a:gd name="T49" fmla="*/ 31 h 63"/>
                        <a:gd name="T50" fmla="*/ 2 w 65"/>
                        <a:gd name="T51" fmla="*/ 25 h 63"/>
                        <a:gd name="T52" fmla="*/ 2 w 65"/>
                        <a:gd name="T53" fmla="*/ 20 h 63"/>
                        <a:gd name="T54" fmla="*/ 6 w 65"/>
                        <a:gd name="T55" fmla="*/ 14 h 63"/>
                        <a:gd name="T56" fmla="*/ 10 w 65"/>
                        <a:gd name="T57" fmla="*/ 10 h 63"/>
                        <a:gd name="T58" fmla="*/ 14 w 65"/>
                        <a:gd name="T59" fmla="*/ 6 h 63"/>
                        <a:gd name="T60" fmla="*/ 20 w 65"/>
                        <a:gd name="T61" fmla="*/ 2 h 63"/>
                        <a:gd name="T62" fmla="*/ 25 w 65"/>
                        <a:gd name="T63" fmla="*/ 0 h 63"/>
                        <a:gd name="T64" fmla="*/ 33 w 65"/>
                        <a:gd name="T65" fmla="*/ 0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3" y="0"/>
                          </a:move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0" name="Freeform 331"/>
                    <p:cNvSpPr>
                      <a:spLocks/>
                    </p:cNvSpPr>
                    <p:nvPr/>
                  </p:nvSpPr>
                  <p:spPr bwMode="auto">
                    <a:xfrm>
                      <a:off x="4406" y="825"/>
                      <a:ext cx="65" cy="63"/>
                    </a:xfrm>
                    <a:custGeom>
                      <a:avLst/>
                      <a:gdLst>
                        <a:gd name="T0" fmla="*/ 33 w 65"/>
                        <a:gd name="T1" fmla="*/ 0 h 63"/>
                        <a:gd name="T2" fmla="*/ 33 w 65"/>
                        <a:gd name="T3" fmla="*/ 0 h 63"/>
                        <a:gd name="T4" fmla="*/ 39 w 65"/>
                        <a:gd name="T5" fmla="*/ 0 h 63"/>
                        <a:gd name="T6" fmla="*/ 45 w 65"/>
                        <a:gd name="T7" fmla="*/ 2 h 63"/>
                        <a:gd name="T8" fmla="*/ 51 w 65"/>
                        <a:gd name="T9" fmla="*/ 6 h 63"/>
                        <a:gd name="T10" fmla="*/ 55 w 65"/>
                        <a:gd name="T11" fmla="*/ 10 h 63"/>
                        <a:gd name="T12" fmla="*/ 59 w 65"/>
                        <a:gd name="T13" fmla="*/ 14 h 63"/>
                        <a:gd name="T14" fmla="*/ 61 w 65"/>
                        <a:gd name="T15" fmla="*/ 20 h 63"/>
                        <a:gd name="T16" fmla="*/ 63 w 65"/>
                        <a:gd name="T17" fmla="*/ 25 h 63"/>
                        <a:gd name="T18" fmla="*/ 65 w 65"/>
                        <a:gd name="T19" fmla="*/ 31 h 63"/>
                        <a:gd name="T20" fmla="*/ 63 w 65"/>
                        <a:gd name="T21" fmla="*/ 37 h 63"/>
                        <a:gd name="T22" fmla="*/ 61 w 65"/>
                        <a:gd name="T23" fmla="*/ 45 h 63"/>
                        <a:gd name="T24" fmla="*/ 59 w 65"/>
                        <a:gd name="T25" fmla="*/ 49 h 63"/>
                        <a:gd name="T26" fmla="*/ 55 w 65"/>
                        <a:gd name="T27" fmla="*/ 55 h 63"/>
                        <a:gd name="T28" fmla="*/ 51 w 65"/>
                        <a:gd name="T29" fmla="*/ 59 h 63"/>
                        <a:gd name="T30" fmla="*/ 45 w 65"/>
                        <a:gd name="T31" fmla="*/ 61 h 63"/>
                        <a:gd name="T32" fmla="*/ 39 w 65"/>
                        <a:gd name="T33" fmla="*/ 63 h 63"/>
                        <a:gd name="T34" fmla="*/ 33 w 65"/>
                        <a:gd name="T35" fmla="*/ 63 h 63"/>
                        <a:gd name="T36" fmla="*/ 25 w 65"/>
                        <a:gd name="T37" fmla="*/ 63 h 63"/>
                        <a:gd name="T38" fmla="*/ 20 w 65"/>
                        <a:gd name="T39" fmla="*/ 61 h 63"/>
                        <a:gd name="T40" fmla="*/ 14 w 65"/>
                        <a:gd name="T41" fmla="*/ 59 h 63"/>
                        <a:gd name="T42" fmla="*/ 10 w 65"/>
                        <a:gd name="T43" fmla="*/ 55 h 63"/>
                        <a:gd name="T44" fmla="*/ 6 w 65"/>
                        <a:gd name="T45" fmla="*/ 49 h 63"/>
                        <a:gd name="T46" fmla="*/ 2 w 65"/>
                        <a:gd name="T47" fmla="*/ 45 h 63"/>
                        <a:gd name="T48" fmla="*/ 2 w 65"/>
                        <a:gd name="T49" fmla="*/ 37 h 63"/>
                        <a:gd name="T50" fmla="*/ 0 w 65"/>
                        <a:gd name="T51" fmla="*/ 31 h 63"/>
                        <a:gd name="T52" fmla="*/ 2 w 65"/>
                        <a:gd name="T53" fmla="*/ 25 h 63"/>
                        <a:gd name="T54" fmla="*/ 2 w 65"/>
                        <a:gd name="T55" fmla="*/ 20 h 63"/>
                        <a:gd name="T56" fmla="*/ 6 w 65"/>
                        <a:gd name="T57" fmla="*/ 14 h 63"/>
                        <a:gd name="T58" fmla="*/ 10 w 65"/>
                        <a:gd name="T59" fmla="*/ 10 h 63"/>
                        <a:gd name="T60" fmla="*/ 14 w 65"/>
                        <a:gd name="T61" fmla="*/ 6 h 63"/>
                        <a:gd name="T62" fmla="*/ 20 w 65"/>
                        <a:gd name="T63" fmla="*/ 2 h 63"/>
                        <a:gd name="T64" fmla="*/ 25 w 65"/>
                        <a:gd name="T65" fmla="*/ 0 h 63"/>
                        <a:gd name="T66" fmla="*/ 33 w 65"/>
                        <a:gd name="T67" fmla="*/ 0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3" y="0"/>
                          </a:move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1" name="Freeform 332"/>
                    <p:cNvSpPr>
                      <a:spLocks/>
                    </p:cNvSpPr>
                    <p:nvPr/>
                  </p:nvSpPr>
                  <p:spPr bwMode="auto">
                    <a:xfrm>
                      <a:off x="4554" y="963"/>
                      <a:ext cx="65" cy="65"/>
                    </a:xfrm>
                    <a:custGeom>
                      <a:avLst/>
                      <a:gdLst>
                        <a:gd name="T0" fmla="*/ 33 w 65"/>
                        <a:gd name="T1" fmla="*/ 65 h 65"/>
                        <a:gd name="T2" fmla="*/ 25 w 65"/>
                        <a:gd name="T3" fmla="*/ 63 h 65"/>
                        <a:gd name="T4" fmla="*/ 19 w 65"/>
                        <a:gd name="T5" fmla="*/ 63 h 65"/>
                        <a:gd name="T6" fmla="*/ 13 w 65"/>
                        <a:gd name="T7" fmla="*/ 59 h 65"/>
                        <a:gd name="T8" fmla="*/ 9 w 65"/>
                        <a:gd name="T9" fmla="*/ 55 h 65"/>
                        <a:gd name="T10" fmla="*/ 5 w 65"/>
                        <a:gd name="T11" fmla="*/ 51 h 65"/>
                        <a:gd name="T12" fmla="*/ 2 w 65"/>
                        <a:gd name="T13" fmla="*/ 45 h 65"/>
                        <a:gd name="T14" fmla="*/ 2 w 65"/>
                        <a:gd name="T15" fmla="*/ 39 h 65"/>
                        <a:gd name="T16" fmla="*/ 0 w 65"/>
                        <a:gd name="T17" fmla="*/ 33 h 65"/>
                        <a:gd name="T18" fmla="*/ 2 w 65"/>
                        <a:gd name="T19" fmla="*/ 25 h 65"/>
                        <a:gd name="T20" fmla="*/ 2 w 65"/>
                        <a:gd name="T21" fmla="*/ 19 h 65"/>
                        <a:gd name="T22" fmla="*/ 5 w 65"/>
                        <a:gd name="T23" fmla="*/ 13 h 65"/>
                        <a:gd name="T24" fmla="*/ 9 w 65"/>
                        <a:gd name="T25" fmla="*/ 10 h 65"/>
                        <a:gd name="T26" fmla="*/ 13 w 65"/>
                        <a:gd name="T27" fmla="*/ 6 h 65"/>
                        <a:gd name="T28" fmla="*/ 19 w 65"/>
                        <a:gd name="T29" fmla="*/ 2 h 65"/>
                        <a:gd name="T30" fmla="*/ 25 w 65"/>
                        <a:gd name="T31" fmla="*/ 0 h 65"/>
                        <a:gd name="T32" fmla="*/ 33 w 65"/>
                        <a:gd name="T33" fmla="*/ 0 h 65"/>
                        <a:gd name="T34" fmla="*/ 39 w 65"/>
                        <a:gd name="T35" fmla="*/ 0 h 65"/>
                        <a:gd name="T36" fmla="*/ 45 w 65"/>
                        <a:gd name="T37" fmla="*/ 2 h 65"/>
                        <a:gd name="T38" fmla="*/ 51 w 65"/>
                        <a:gd name="T39" fmla="*/ 6 h 65"/>
                        <a:gd name="T40" fmla="*/ 55 w 65"/>
                        <a:gd name="T41" fmla="*/ 10 h 65"/>
                        <a:gd name="T42" fmla="*/ 59 w 65"/>
                        <a:gd name="T43" fmla="*/ 13 h 65"/>
                        <a:gd name="T44" fmla="*/ 63 w 65"/>
                        <a:gd name="T45" fmla="*/ 19 h 65"/>
                        <a:gd name="T46" fmla="*/ 63 w 65"/>
                        <a:gd name="T47" fmla="*/ 25 h 65"/>
                        <a:gd name="T48" fmla="*/ 65 w 65"/>
                        <a:gd name="T49" fmla="*/ 33 h 65"/>
                        <a:gd name="T50" fmla="*/ 63 w 65"/>
                        <a:gd name="T51" fmla="*/ 39 h 65"/>
                        <a:gd name="T52" fmla="*/ 63 w 65"/>
                        <a:gd name="T53" fmla="*/ 45 h 65"/>
                        <a:gd name="T54" fmla="*/ 59 w 65"/>
                        <a:gd name="T55" fmla="*/ 51 h 65"/>
                        <a:gd name="T56" fmla="*/ 55 w 65"/>
                        <a:gd name="T57" fmla="*/ 55 h 65"/>
                        <a:gd name="T58" fmla="*/ 51 w 65"/>
                        <a:gd name="T59" fmla="*/ 59 h 65"/>
                        <a:gd name="T60" fmla="*/ 45 w 65"/>
                        <a:gd name="T61" fmla="*/ 63 h 65"/>
                        <a:gd name="T62" fmla="*/ 39 w 65"/>
                        <a:gd name="T63" fmla="*/ 63 h 65"/>
                        <a:gd name="T64" fmla="*/ 33 w 65"/>
                        <a:gd name="T65" fmla="*/ 65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3" y="65"/>
                          </a:move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5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lnTo>
                            <a:pt x="2" y="25"/>
                          </a:lnTo>
                          <a:lnTo>
                            <a:pt x="2" y="19"/>
                          </a:lnTo>
                          <a:lnTo>
                            <a:pt x="5" y="13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2" name="Freeform 333"/>
                    <p:cNvSpPr>
                      <a:spLocks/>
                    </p:cNvSpPr>
                    <p:nvPr/>
                  </p:nvSpPr>
                  <p:spPr bwMode="auto">
                    <a:xfrm>
                      <a:off x="4554" y="963"/>
                      <a:ext cx="65" cy="65"/>
                    </a:xfrm>
                    <a:custGeom>
                      <a:avLst/>
                      <a:gdLst>
                        <a:gd name="T0" fmla="*/ 33 w 65"/>
                        <a:gd name="T1" fmla="*/ 65 h 65"/>
                        <a:gd name="T2" fmla="*/ 33 w 65"/>
                        <a:gd name="T3" fmla="*/ 65 h 65"/>
                        <a:gd name="T4" fmla="*/ 25 w 65"/>
                        <a:gd name="T5" fmla="*/ 63 h 65"/>
                        <a:gd name="T6" fmla="*/ 19 w 65"/>
                        <a:gd name="T7" fmla="*/ 63 h 65"/>
                        <a:gd name="T8" fmla="*/ 13 w 65"/>
                        <a:gd name="T9" fmla="*/ 59 h 65"/>
                        <a:gd name="T10" fmla="*/ 9 w 65"/>
                        <a:gd name="T11" fmla="*/ 55 h 65"/>
                        <a:gd name="T12" fmla="*/ 5 w 65"/>
                        <a:gd name="T13" fmla="*/ 51 h 65"/>
                        <a:gd name="T14" fmla="*/ 2 w 65"/>
                        <a:gd name="T15" fmla="*/ 45 h 65"/>
                        <a:gd name="T16" fmla="*/ 2 w 65"/>
                        <a:gd name="T17" fmla="*/ 39 h 65"/>
                        <a:gd name="T18" fmla="*/ 0 w 65"/>
                        <a:gd name="T19" fmla="*/ 33 h 65"/>
                        <a:gd name="T20" fmla="*/ 2 w 65"/>
                        <a:gd name="T21" fmla="*/ 25 h 65"/>
                        <a:gd name="T22" fmla="*/ 2 w 65"/>
                        <a:gd name="T23" fmla="*/ 19 h 65"/>
                        <a:gd name="T24" fmla="*/ 5 w 65"/>
                        <a:gd name="T25" fmla="*/ 13 h 65"/>
                        <a:gd name="T26" fmla="*/ 9 w 65"/>
                        <a:gd name="T27" fmla="*/ 10 h 65"/>
                        <a:gd name="T28" fmla="*/ 13 w 65"/>
                        <a:gd name="T29" fmla="*/ 6 h 65"/>
                        <a:gd name="T30" fmla="*/ 19 w 65"/>
                        <a:gd name="T31" fmla="*/ 2 h 65"/>
                        <a:gd name="T32" fmla="*/ 25 w 65"/>
                        <a:gd name="T33" fmla="*/ 0 h 65"/>
                        <a:gd name="T34" fmla="*/ 33 w 65"/>
                        <a:gd name="T35" fmla="*/ 0 h 65"/>
                        <a:gd name="T36" fmla="*/ 39 w 65"/>
                        <a:gd name="T37" fmla="*/ 0 h 65"/>
                        <a:gd name="T38" fmla="*/ 45 w 65"/>
                        <a:gd name="T39" fmla="*/ 2 h 65"/>
                        <a:gd name="T40" fmla="*/ 51 w 65"/>
                        <a:gd name="T41" fmla="*/ 6 h 65"/>
                        <a:gd name="T42" fmla="*/ 55 w 65"/>
                        <a:gd name="T43" fmla="*/ 10 h 65"/>
                        <a:gd name="T44" fmla="*/ 59 w 65"/>
                        <a:gd name="T45" fmla="*/ 13 h 65"/>
                        <a:gd name="T46" fmla="*/ 63 w 65"/>
                        <a:gd name="T47" fmla="*/ 19 h 65"/>
                        <a:gd name="T48" fmla="*/ 63 w 65"/>
                        <a:gd name="T49" fmla="*/ 25 h 65"/>
                        <a:gd name="T50" fmla="*/ 65 w 65"/>
                        <a:gd name="T51" fmla="*/ 33 h 65"/>
                        <a:gd name="T52" fmla="*/ 63 w 65"/>
                        <a:gd name="T53" fmla="*/ 39 h 65"/>
                        <a:gd name="T54" fmla="*/ 63 w 65"/>
                        <a:gd name="T55" fmla="*/ 45 h 65"/>
                        <a:gd name="T56" fmla="*/ 59 w 65"/>
                        <a:gd name="T57" fmla="*/ 51 h 65"/>
                        <a:gd name="T58" fmla="*/ 55 w 65"/>
                        <a:gd name="T59" fmla="*/ 55 h 65"/>
                        <a:gd name="T60" fmla="*/ 51 w 65"/>
                        <a:gd name="T61" fmla="*/ 59 h 65"/>
                        <a:gd name="T62" fmla="*/ 45 w 65"/>
                        <a:gd name="T63" fmla="*/ 63 h 65"/>
                        <a:gd name="T64" fmla="*/ 39 w 65"/>
                        <a:gd name="T65" fmla="*/ 63 h 65"/>
                        <a:gd name="T66" fmla="*/ 33 w 65"/>
                        <a:gd name="T67" fmla="*/ 65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3" y="65"/>
                          </a:moveTo>
                          <a:lnTo>
                            <a:pt x="33" y="65"/>
                          </a:ln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5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lnTo>
                            <a:pt x="2" y="25"/>
                          </a:lnTo>
                          <a:lnTo>
                            <a:pt x="2" y="19"/>
                          </a:lnTo>
                          <a:lnTo>
                            <a:pt x="5" y="13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3" name="Freeform 334"/>
                    <p:cNvSpPr>
                      <a:spLocks/>
                    </p:cNvSpPr>
                    <p:nvPr/>
                  </p:nvSpPr>
                  <p:spPr bwMode="auto">
                    <a:xfrm>
                      <a:off x="4465" y="839"/>
                      <a:ext cx="63" cy="65"/>
                    </a:xfrm>
                    <a:custGeom>
                      <a:avLst/>
                      <a:gdLst>
                        <a:gd name="T0" fmla="*/ 31 w 63"/>
                        <a:gd name="T1" fmla="*/ 0 h 65"/>
                        <a:gd name="T2" fmla="*/ 37 w 63"/>
                        <a:gd name="T3" fmla="*/ 0 h 65"/>
                        <a:gd name="T4" fmla="*/ 43 w 63"/>
                        <a:gd name="T5" fmla="*/ 2 h 65"/>
                        <a:gd name="T6" fmla="*/ 49 w 63"/>
                        <a:gd name="T7" fmla="*/ 6 h 65"/>
                        <a:gd name="T8" fmla="*/ 55 w 63"/>
                        <a:gd name="T9" fmla="*/ 9 h 65"/>
                        <a:gd name="T10" fmla="*/ 59 w 63"/>
                        <a:gd name="T11" fmla="*/ 13 h 65"/>
                        <a:gd name="T12" fmla="*/ 61 w 63"/>
                        <a:gd name="T13" fmla="*/ 19 h 65"/>
                        <a:gd name="T14" fmla="*/ 63 w 63"/>
                        <a:gd name="T15" fmla="*/ 25 h 65"/>
                        <a:gd name="T16" fmla="*/ 63 w 63"/>
                        <a:gd name="T17" fmla="*/ 31 h 65"/>
                        <a:gd name="T18" fmla="*/ 63 w 63"/>
                        <a:gd name="T19" fmla="*/ 39 h 65"/>
                        <a:gd name="T20" fmla="*/ 61 w 63"/>
                        <a:gd name="T21" fmla="*/ 45 h 65"/>
                        <a:gd name="T22" fmla="*/ 59 w 63"/>
                        <a:gd name="T23" fmla="*/ 49 h 65"/>
                        <a:gd name="T24" fmla="*/ 55 w 63"/>
                        <a:gd name="T25" fmla="*/ 55 h 65"/>
                        <a:gd name="T26" fmla="*/ 49 w 63"/>
                        <a:gd name="T27" fmla="*/ 59 h 65"/>
                        <a:gd name="T28" fmla="*/ 43 w 63"/>
                        <a:gd name="T29" fmla="*/ 61 h 65"/>
                        <a:gd name="T30" fmla="*/ 37 w 63"/>
                        <a:gd name="T31" fmla="*/ 63 h 65"/>
                        <a:gd name="T32" fmla="*/ 31 w 63"/>
                        <a:gd name="T33" fmla="*/ 65 h 65"/>
                        <a:gd name="T34" fmla="*/ 26 w 63"/>
                        <a:gd name="T35" fmla="*/ 63 h 65"/>
                        <a:gd name="T36" fmla="*/ 20 w 63"/>
                        <a:gd name="T37" fmla="*/ 61 h 65"/>
                        <a:gd name="T38" fmla="*/ 14 w 63"/>
                        <a:gd name="T39" fmla="*/ 59 h 65"/>
                        <a:gd name="T40" fmla="*/ 10 w 63"/>
                        <a:gd name="T41" fmla="*/ 55 h 65"/>
                        <a:gd name="T42" fmla="*/ 6 w 63"/>
                        <a:gd name="T43" fmla="*/ 49 h 65"/>
                        <a:gd name="T44" fmla="*/ 2 w 63"/>
                        <a:gd name="T45" fmla="*/ 45 h 65"/>
                        <a:gd name="T46" fmla="*/ 0 w 63"/>
                        <a:gd name="T47" fmla="*/ 39 h 65"/>
                        <a:gd name="T48" fmla="*/ 0 w 63"/>
                        <a:gd name="T49" fmla="*/ 31 h 65"/>
                        <a:gd name="T50" fmla="*/ 0 w 63"/>
                        <a:gd name="T51" fmla="*/ 25 h 65"/>
                        <a:gd name="T52" fmla="*/ 2 w 63"/>
                        <a:gd name="T53" fmla="*/ 19 h 65"/>
                        <a:gd name="T54" fmla="*/ 6 w 63"/>
                        <a:gd name="T55" fmla="*/ 13 h 65"/>
                        <a:gd name="T56" fmla="*/ 10 w 63"/>
                        <a:gd name="T57" fmla="*/ 9 h 65"/>
                        <a:gd name="T58" fmla="*/ 14 w 63"/>
                        <a:gd name="T59" fmla="*/ 6 h 65"/>
                        <a:gd name="T60" fmla="*/ 20 w 63"/>
                        <a:gd name="T61" fmla="*/ 2 h 65"/>
                        <a:gd name="T62" fmla="*/ 26 w 63"/>
                        <a:gd name="T63" fmla="*/ 0 h 65"/>
                        <a:gd name="T64" fmla="*/ 31 w 63"/>
                        <a:gd name="T65" fmla="*/ 0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31" y="0"/>
                          </a:move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4" name="Freeform 335"/>
                    <p:cNvSpPr>
                      <a:spLocks/>
                    </p:cNvSpPr>
                    <p:nvPr/>
                  </p:nvSpPr>
                  <p:spPr bwMode="auto">
                    <a:xfrm>
                      <a:off x="4465" y="839"/>
                      <a:ext cx="63" cy="65"/>
                    </a:xfrm>
                    <a:custGeom>
                      <a:avLst/>
                      <a:gdLst>
                        <a:gd name="T0" fmla="*/ 31 w 63"/>
                        <a:gd name="T1" fmla="*/ 0 h 65"/>
                        <a:gd name="T2" fmla="*/ 31 w 63"/>
                        <a:gd name="T3" fmla="*/ 0 h 65"/>
                        <a:gd name="T4" fmla="*/ 37 w 63"/>
                        <a:gd name="T5" fmla="*/ 0 h 65"/>
                        <a:gd name="T6" fmla="*/ 43 w 63"/>
                        <a:gd name="T7" fmla="*/ 2 h 65"/>
                        <a:gd name="T8" fmla="*/ 49 w 63"/>
                        <a:gd name="T9" fmla="*/ 6 h 65"/>
                        <a:gd name="T10" fmla="*/ 55 w 63"/>
                        <a:gd name="T11" fmla="*/ 9 h 65"/>
                        <a:gd name="T12" fmla="*/ 59 w 63"/>
                        <a:gd name="T13" fmla="*/ 13 h 65"/>
                        <a:gd name="T14" fmla="*/ 61 w 63"/>
                        <a:gd name="T15" fmla="*/ 19 h 65"/>
                        <a:gd name="T16" fmla="*/ 63 w 63"/>
                        <a:gd name="T17" fmla="*/ 25 h 65"/>
                        <a:gd name="T18" fmla="*/ 63 w 63"/>
                        <a:gd name="T19" fmla="*/ 31 h 65"/>
                        <a:gd name="T20" fmla="*/ 63 w 63"/>
                        <a:gd name="T21" fmla="*/ 39 h 65"/>
                        <a:gd name="T22" fmla="*/ 61 w 63"/>
                        <a:gd name="T23" fmla="*/ 45 h 65"/>
                        <a:gd name="T24" fmla="*/ 59 w 63"/>
                        <a:gd name="T25" fmla="*/ 49 h 65"/>
                        <a:gd name="T26" fmla="*/ 55 w 63"/>
                        <a:gd name="T27" fmla="*/ 55 h 65"/>
                        <a:gd name="T28" fmla="*/ 49 w 63"/>
                        <a:gd name="T29" fmla="*/ 59 h 65"/>
                        <a:gd name="T30" fmla="*/ 43 w 63"/>
                        <a:gd name="T31" fmla="*/ 61 h 65"/>
                        <a:gd name="T32" fmla="*/ 37 w 63"/>
                        <a:gd name="T33" fmla="*/ 63 h 65"/>
                        <a:gd name="T34" fmla="*/ 31 w 63"/>
                        <a:gd name="T35" fmla="*/ 65 h 65"/>
                        <a:gd name="T36" fmla="*/ 26 w 63"/>
                        <a:gd name="T37" fmla="*/ 63 h 65"/>
                        <a:gd name="T38" fmla="*/ 20 w 63"/>
                        <a:gd name="T39" fmla="*/ 61 h 65"/>
                        <a:gd name="T40" fmla="*/ 14 w 63"/>
                        <a:gd name="T41" fmla="*/ 59 h 65"/>
                        <a:gd name="T42" fmla="*/ 10 w 63"/>
                        <a:gd name="T43" fmla="*/ 55 h 65"/>
                        <a:gd name="T44" fmla="*/ 6 w 63"/>
                        <a:gd name="T45" fmla="*/ 49 h 65"/>
                        <a:gd name="T46" fmla="*/ 2 w 63"/>
                        <a:gd name="T47" fmla="*/ 45 h 65"/>
                        <a:gd name="T48" fmla="*/ 0 w 63"/>
                        <a:gd name="T49" fmla="*/ 39 h 65"/>
                        <a:gd name="T50" fmla="*/ 0 w 63"/>
                        <a:gd name="T51" fmla="*/ 31 h 65"/>
                        <a:gd name="T52" fmla="*/ 0 w 63"/>
                        <a:gd name="T53" fmla="*/ 25 h 65"/>
                        <a:gd name="T54" fmla="*/ 2 w 63"/>
                        <a:gd name="T55" fmla="*/ 19 h 65"/>
                        <a:gd name="T56" fmla="*/ 6 w 63"/>
                        <a:gd name="T57" fmla="*/ 13 h 65"/>
                        <a:gd name="T58" fmla="*/ 10 w 63"/>
                        <a:gd name="T59" fmla="*/ 9 h 65"/>
                        <a:gd name="T60" fmla="*/ 14 w 63"/>
                        <a:gd name="T61" fmla="*/ 6 h 65"/>
                        <a:gd name="T62" fmla="*/ 20 w 63"/>
                        <a:gd name="T63" fmla="*/ 2 h 65"/>
                        <a:gd name="T64" fmla="*/ 26 w 63"/>
                        <a:gd name="T65" fmla="*/ 0 h 65"/>
                        <a:gd name="T66" fmla="*/ 31 w 63"/>
                        <a:gd name="T67" fmla="*/ 0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31" y="0"/>
                          </a:move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5" name="Freeform 336"/>
                    <p:cNvSpPr>
                      <a:spLocks/>
                    </p:cNvSpPr>
                    <p:nvPr/>
                  </p:nvSpPr>
                  <p:spPr bwMode="auto">
                    <a:xfrm>
                      <a:off x="4431" y="827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65 h 65"/>
                        <a:gd name="T2" fmla="*/ 26 w 65"/>
                        <a:gd name="T3" fmla="*/ 63 h 65"/>
                        <a:gd name="T4" fmla="*/ 20 w 65"/>
                        <a:gd name="T5" fmla="*/ 61 h 65"/>
                        <a:gd name="T6" fmla="*/ 14 w 65"/>
                        <a:gd name="T7" fmla="*/ 59 h 65"/>
                        <a:gd name="T8" fmla="*/ 10 w 65"/>
                        <a:gd name="T9" fmla="*/ 55 h 65"/>
                        <a:gd name="T10" fmla="*/ 6 w 65"/>
                        <a:gd name="T11" fmla="*/ 51 h 65"/>
                        <a:gd name="T12" fmla="*/ 2 w 65"/>
                        <a:gd name="T13" fmla="*/ 45 h 65"/>
                        <a:gd name="T14" fmla="*/ 0 w 65"/>
                        <a:gd name="T15" fmla="*/ 39 h 65"/>
                        <a:gd name="T16" fmla="*/ 0 w 65"/>
                        <a:gd name="T17" fmla="*/ 31 h 65"/>
                        <a:gd name="T18" fmla="*/ 0 w 65"/>
                        <a:gd name="T19" fmla="*/ 25 h 65"/>
                        <a:gd name="T20" fmla="*/ 2 w 65"/>
                        <a:gd name="T21" fmla="*/ 19 h 65"/>
                        <a:gd name="T22" fmla="*/ 6 w 65"/>
                        <a:gd name="T23" fmla="*/ 14 h 65"/>
                        <a:gd name="T24" fmla="*/ 10 w 65"/>
                        <a:gd name="T25" fmla="*/ 10 h 65"/>
                        <a:gd name="T26" fmla="*/ 14 w 65"/>
                        <a:gd name="T27" fmla="*/ 6 h 65"/>
                        <a:gd name="T28" fmla="*/ 20 w 65"/>
                        <a:gd name="T29" fmla="*/ 2 h 65"/>
                        <a:gd name="T30" fmla="*/ 26 w 65"/>
                        <a:gd name="T31" fmla="*/ 2 h 65"/>
                        <a:gd name="T32" fmla="*/ 32 w 65"/>
                        <a:gd name="T33" fmla="*/ 0 h 65"/>
                        <a:gd name="T34" fmla="*/ 40 w 65"/>
                        <a:gd name="T35" fmla="*/ 2 h 65"/>
                        <a:gd name="T36" fmla="*/ 44 w 65"/>
                        <a:gd name="T37" fmla="*/ 2 h 65"/>
                        <a:gd name="T38" fmla="*/ 50 w 65"/>
                        <a:gd name="T39" fmla="*/ 6 h 65"/>
                        <a:gd name="T40" fmla="*/ 56 w 65"/>
                        <a:gd name="T41" fmla="*/ 10 h 65"/>
                        <a:gd name="T42" fmla="*/ 60 w 65"/>
                        <a:gd name="T43" fmla="*/ 14 h 65"/>
                        <a:gd name="T44" fmla="*/ 62 w 65"/>
                        <a:gd name="T45" fmla="*/ 19 h 65"/>
                        <a:gd name="T46" fmla="*/ 63 w 65"/>
                        <a:gd name="T47" fmla="*/ 25 h 65"/>
                        <a:gd name="T48" fmla="*/ 65 w 65"/>
                        <a:gd name="T49" fmla="*/ 31 h 65"/>
                        <a:gd name="T50" fmla="*/ 63 w 65"/>
                        <a:gd name="T51" fmla="*/ 39 h 65"/>
                        <a:gd name="T52" fmla="*/ 62 w 65"/>
                        <a:gd name="T53" fmla="*/ 45 h 65"/>
                        <a:gd name="T54" fmla="*/ 60 w 65"/>
                        <a:gd name="T55" fmla="*/ 51 h 65"/>
                        <a:gd name="T56" fmla="*/ 56 w 65"/>
                        <a:gd name="T57" fmla="*/ 55 h 65"/>
                        <a:gd name="T58" fmla="*/ 50 w 65"/>
                        <a:gd name="T59" fmla="*/ 59 h 65"/>
                        <a:gd name="T60" fmla="*/ 44 w 65"/>
                        <a:gd name="T61" fmla="*/ 61 h 65"/>
                        <a:gd name="T62" fmla="*/ 40 w 65"/>
                        <a:gd name="T63" fmla="*/ 63 h 65"/>
                        <a:gd name="T64" fmla="*/ 32 w 65"/>
                        <a:gd name="T65" fmla="*/ 65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2" y="65"/>
                          </a:move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40" y="2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2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2" y="45"/>
                          </a:lnTo>
                          <a:lnTo>
                            <a:pt x="60" y="51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4" y="61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6" name="Freeform 337"/>
                    <p:cNvSpPr>
                      <a:spLocks/>
                    </p:cNvSpPr>
                    <p:nvPr/>
                  </p:nvSpPr>
                  <p:spPr bwMode="auto">
                    <a:xfrm>
                      <a:off x="4431" y="827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65 h 65"/>
                        <a:gd name="T2" fmla="*/ 32 w 65"/>
                        <a:gd name="T3" fmla="*/ 65 h 65"/>
                        <a:gd name="T4" fmla="*/ 26 w 65"/>
                        <a:gd name="T5" fmla="*/ 63 h 65"/>
                        <a:gd name="T6" fmla="*/ 20 w 65"/>
                        <a:gd name="T7" fmla="*/ 61 h 65"/>
                        <a:gd name="T8" fmla="*/ 14 w 65"/>
                        <a:gd name="T9" fmla="*/ 59 h 65"/>
                        <a:gd name="T10" fmla="*/ 10 w 65"/>
                        <a:gd name="T11" fmla="*/ 55 h 65"/>
                        <a:gd name="T12" fmla="*/ 6 w 65"/>
                        <a:gd name="T13" fmla="*/ 51 h 65"/>
                        <a:gd name="T14" fmla="*/ 2 w 65"/>
                        <a:gd name="T15" fmla="*/ 45 h 65"/>
                        <a:gd name="T16" fmla="*/ 0 w 65"/>
                        <a:gd name="T17" fmla="*/ 39 h 65"/>
                        <a:gd name="T18" fmla="*/ 0 w 65"/>
                        <a:gd name="T19" fmla="*/ 31 h 65"/>
                        <a:gd name="T20" fmla="*/ 0 w 65"/>
                        <a:gd name="T21" fmla="*/ 25 h 65"/>
                        <a:gd name="T22" fmla="*/ 2 w 65"/>
                        <a:gd name="T23" fmla="*/ 19 h 65"/>
                        <a:gd name="T24" fmla="*/ 6 w 65"/>
                        <a:gd name="T25" fmla="*/ 14 h 65"/>
                        <a:gd name="T26" fmla="*/ 10 w 65"/>
                        <a:gd name="T27" fmla="*/ 10 h 65"/>
                        <a:gd name="T28" fmla="*/ 14 w 65"/>
                        <a:gd name="T29" fmla="*/ 6 h 65"/>
                        <a:gd name="T30" fmla="*/ 20 w 65"/>
                        <a:gd name="T31" fmla="*/ 2 h 65"/>
                        <a:gd name="T32" fmla="*/ 26 w 65"/>
                        <a:gd name="T33" fmla="*/ 2 h 65"/>
                        <a:gd name="T34" fmla="*/ 32 w 65"/>
                        <a:gd name="T35" fmla="*/ 0 h 65"/>
                        <a:gd name="T36" fmla="*/ 40 w 65"/>
                        <a:gd name="T37" fmla="*/ 2 h 65"/>
                        <a:gd name="T38" fmla="*/ 44 w 65"/>
                        <a:gd name="T39" fmla="*/ 2 h 65"/>
                        <a:gd name="T40" fmla="*/ 50 w 65"/>
                        <a:gd name="T41" fmla="*/ 6 h 65"/>
                        <a:gd name="T42" fmla="*/ 56 w 65"/>
                        <a:gd name="T43" fmla="*/ 10 h 65"/>
                        <a:gd name="T44" fmla="*/ 60 w 65"/>
                        <a:gd name="T45" fmla="*/ 14 h 65"/>
                        <a:gd name="T46" fmla="*/ 62 w 65"/>
                        <a:gd name="T47" fmla="*/ 19 h 65"/>
                        <a:gd name="T48" fmla="*/ 63 w 65"/>
                        <a:gd name="T49" fmla="*/ 25 h 65"/>
                        <a:gd name="T50" fmla="*/ 65 w 65"/>
                        <a:gd name="T51" fmla="*/ 31 h 65"/>
                        <a:gd name="T52" fmla="*/ 63 w 65"/>
                        <a:gd name="T53" fmla="*/ 39 h 65"/>
                        <a:gd name="T54" fmla="*/ 62 w 65"/>
                        <a:gd name="T55" fmla="*/ 45 h 65"/>
                        <a:gd name="T56" fmla="*/ 60 w 65"/>
                        <a:gd name="T57" fmla="*/ 51 h 65"/>
                        <a:gd name="T58" fmla="*/ 56 w 65"/>
                        <a:gd name="T59" fmla="*/ 55 h 65"/>
                        <a:gd name="T60" fmla="*/ 50 w 65"/>
                        <a:gd name="T61" fmla="*/ 59 h 65"/>
                        <a:gd name="T62" fmla="*/ 44 w 65"/>
                        <a:gd name="T63" fmla="*/ 61 h 65"/>
                        <a:gd name="T64" fmla="*/ 40 w 65"/>
                        <a:gd name="T65" fmla="*/ 63 h 65"/>
                        <a:gd name="T66" fmla="*/ 32 w 65"/>
                        <a:gd name="T67" fmla="*/ 65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2" y="65"/>
                          </a:move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40" y="2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2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2" y="45"/>
                          </a:lnTo>
                          <a:lnTo>
                            <a:pt x="60" y="51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4" y="61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7" name="Freeform 338"/>
                    <p:cNvSpPr>
                      <a:spLocks/>
                    </p:cNvSpPr>
                    <p:nvPr/>
                  </p:nvSpPr>
                  <p:spPr bwMode="auto">
                    <a:xfrm>
                      <a:off x="4498" y="831"/>
                      <a:ext cx="65" cy="63"/>
                    </a:xfrm>
                    <a:custGeom>
                      <a:avLst/>
                      <a:gdLst>
                        <a:gd name="T0" fmla="*/ 34 w 65"/>
                        <a:gd name="T1" fmla="*/ 63 h 63"/>
                        <a:gd name="T2" fmla="*/ 26 w 65"/>
                        <a:gd name="T3" fmla="*/ 63 h 63"/>
                        <a:gd name="T4" fmla="*/ 20 w 65"/>
                        <a:gd name="T5" fmla="*/ 61 h 63"/>
                        <a:gd name="T6" fmla="*/ 14 w 65"/>
                        <a:gd name="T7" fmla="*/ 57 h 63"/>
                        <a:gd name="T8" fmla="*/ 10 w 65"/>
                        <a:gd name="T9" fmla="*/ 53 h 63"/>
                        <a:gd name="T10" fmla="*/ 6 w 65"/>
                        <a:gd name="T11" fmla="*/ 49 h 63"/>
                        <a:gd name="T12" fmla="*/ 2 w 65"/>
                        <a:gd name="T13" fmla="*/ 43 h 63"/>
                        <a:gd name="T14" fmla="*/ 0 w 65"/>
                        <a:gd name="T15" fmla="*/ 37 h 63"/>
                        <a:gd name="T16" fmla="*/ 0 w 65"/>
                        <a:gd name="T17" fmla="*/ 31 h 63"/>
                        <a:gd name="T18" fmla="*/ 0 w 65"/>
                        <a:gd name="T19" fmla="*/ 23 h 63"/>
                        <a:gd name="T20" fmla="*/ 2 w 65"/>
                        <a:gd name="T21" fmla="*/ 19 h 63"/>
                        <a:gd name="T22" fmla="*/ 6 w 65"/>
                        <a:gd name="T23" fmla="*/ 14 h 63"/>
                        <a:gd name="T24" fmla="*/ 10 w 65"/>
                        <a:gd name="T25" fmla="*/ 8 h 63"/>
                        <a:gd name="T26" fmla="*/ 14 w 65"/>
                        <a:gd name="T27" fmla="*/ 4 h 63"/>
                        <a:gd name="T28" fmla="*/ 20 w 65"/>
                        <a:gd name="T29" fmla="*/ 2 h 63"/>
                        <a:gd name="T30" fmla="*/ 26 w 65"/>
                        <a:gd name="T31" fmla="*/ 0 h 63"/>
                        <a:gd name="T32" fmla="*/ 34 w 65"/>
                        <a:gd name="T33" fmla="*/ 0 h 63"/>
                        <a:gd name="T34" fmla="*/ 40 w 65"/>
                        <a:gd name="T35" fmla="*/ 0 h 63"/>
                        <a:gd name="T36" fmla="*/ 46 w 65"/>
                        <a:gd name="T37" fmla="*/ 2 h 63"/>
                        <a:gd name="T38" fmla="*/ 52 w 65"/>
                        <a:gd name="T39" fmla="*/ 4 h 63"/>
                        <a:gd name="T40" fmla="*/ 56 w 65"/>
                        <a:gd name="T41" fmla="*/ 8 h 63"/>
                        <a:gd name="T42" fmla="*/ 59 w 65"/>
                        <a:gd name="T43" fmla="*/ 14 h 63"/>
                        <a:gd name="T44" fmla="*/ 63 w 65"/>
                        <a:gd name="T45" fmla="*/ 19 h 63"/>
                        <a:gd name="T46" fmla="*/ 65 w 65"/>
                        <a:gd name="T47" fmla="*/ 23 h 63"/>
                        <a:gd name="T48" fmla="*/ 65 w 65"/>
                        <a:gd name="T49" fmla="*/ 31 h 63"/>
                        <a:gd name="T50" fmla="*/ 65 w 65"/>
                        <a:gd name="T51" fmla="*/ 37 h 63"/>
                        <a:gd name="T52" fmla="*/ 63 w 65"/>
                        <a:gd name="T53" fmla="*/ 43 h 63"/>
                        <a:gd name="T54" fmla="*/ 59 w 65"/>
                        <a:gd name="T55" fmla="*/ 49 h 63"/>
                        <a:gd name="T56" fmla="*/ 56 w 65"/>
                        <a:gd name="T57" fmla="*/ 53 h 63"/>
                        <a:gd name="T58" fmla="*/ 52 w 65"/>
                        <a:gd name="T59" fmla="*/ 57 h 63"/>
                        <a:gd name="T60" fmla="*/ 46 w 65"/>
                        <a:gd name="T61" fmla="*/ 61 h 63"/>
                        <a:gd name="T62" fmla="*/ 40 w 65"/>
                        <a:gd name="T63" fmla="*/ 63 h 63"/>
                        <a:gd name="T64" fmla="*/ 34 w 65"/>
                        <a:gd name="T65" fmla="*/ 63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4" y="63"/>
                          </a:move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3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4"/>
                          </a:lnTo>
                          <a:lnTo>
                            <a:pt x="56" y="8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5" y="23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6" y="53"/>
                          </a:lnTo>
                          <a:lnTo>
                            <a:pt x="52" y="57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8" name="Freeform 339"/>
                    <p:cNvSpPr>
                      <a:spLocks/>
                    </p:cNvSpPr>
                    <p:nvPr/>
                  </p:nvSpPr>
                  <p:spPr bwMode="auto">
                    <a:xfrm>
                      <a:off x="4498" y="831"/>
                      <a:ext cx="65" cy="63"/>
                    </a:xfrm>
                    <a:custGeom>
                      <a:avLst/>
                      <a:gdLst>
                        <a:gd name="T0" fmla="*/ 34 w 65"/>
                        <a:gd name="T1" fmla="*/ 63 h 63"/>
                        <a:gd name="T2" fmla="*/ 34 w 65"/>
                        <a:gd name="T3" fmla="*/ 63 h 63"/>
                        <a:gd name="T4" fmla="*/ 26 w 65"/>
                        <a:gd name="T5" fmla="*/ 63 h 63"/>
                        <a:gd name="T6" fmla="*/ 20 w 65"/>
                        <a:gd name="T7" fmla="*/ 61 h 63"/>
                        <a:gd name="T8" fmla="*/ 14 w 65"/>
                        <a:gd name="T9" fmla="*/ 57 h 63"/>
                        <a:gd name="T10" fmla="*/ 10 w 65"/>
                        <a:gd name="T11" fmla="*/ 53 h 63"/>
                        <a:gd name="T12" fmla="*/ 6 w 65"/>
                        <a:gd name="T13" fmla="*/ 49 h 63"/>
                        <a:gd name="T14" fmla="*/ 2 w 65"/>
                        <a:gd name="T15" fmla="*/ 43 h 63"/>
                        <a:gd name="T16" fmla="*/ 0 w 65"/>
                        <a:gd name="T17" fmla="*/ 37 h 63"/>
                        <a:gd name="T18" fmla="*/ 0 w 65"/>
                        <a:gd name="T19" fmla="*/ 31 h 63"/>
                        <a:gd name="T20" fmla="*/ 0 w 65"/>
                        <a:gd name="T21" fmla="*/ 23 h 63"/>
                        <a:gd name="T22" fmla="*/ 2 w 65"/>
                        <a:gd name="T23" fmla="*/ 19 h 63"/>
                        <a:gd name="T24" fmla="*/ 6 w 65"/>
                        <a:gd name="T25" fmla="*/ 14 h 63"/>
                        <a:gd name="T26" fmla="*/ 10 w 65"/>
                        <a:gd name="T27" fmla="*/ 8 h 63"/>
                        <a:gd name="T28" fmla="*/ 14 w 65"/>
                        <a:gd name="T29" fmla="*/ 4 h 63"/>
                        <a:gd name="T30" fmla="*/ 20 w 65"/>
                        <a:gd name="T31" fmla="*/ 2 h 63"/>
                        <a:gd name="T32" fmla="*/ 26 w 65"/>
                        <a:gd name="T33" fmla="*/ 0 h 63"/>
                        <a:gd name="T34" fmla="*/ 34 w 65"/>
                        <a:gd name="T35" fmla="*/ 0 h 63"/>
                        <a:gd name="T36" fmla="*/ 40 w 65"/>
                        <a:gd name="T37" fmla="*/ 0 h 63"/>
                        <a:gd name="T38" fmla="*/ 46 w 65"/>
                        <a:gd name="T39" fmla="*/ 2 h 63"/>
                        <a:gd name="T40" fmla="*/ 52 w 65"/>
                        <a:gd name="T41" fmla="*/ 4 h 63"/>
                        <a:gd name="T42" fmla="*/ 56 w 65"/>
                        <a:gd name="T43" fmla="*/ 8 h 63"/>
                        <a:gd name="T44" fmla="*/ 59 w 65"/>
                        <a:gd name="T45" fmla="*/ 14 h 63"/>
                        <a:gd name="T46" fmla="*/ 63 w 65"/>
                        <a:gd name="T47" fmla="*/ 19 h 63"/>
                        <a:gd name="T48" fmla="*/ 65 w 65"/>
                        <a:gd name="T49" fmla="*/ 23 h 63"/>
                        <a:gd name="T50" fmla="*/ 65 w 65"/>
                        <a:gd name="T51" fmla="*/ 31 h 63"/>
                        <a:gd name="T52" fmla="*/ 65 w 65"/>
                        <a:gd name="T53" fmla="*/ 37 h 63"/>
                        <a:gd name="T54" fmla="*/ 63 w 65"/>
                        <a:gd name="T55" fmla="*/ 43 h 63"/>
                        <a:gd name="T56" fmla="*/ 59 w 65"/>
                        <a:gd name="T57" fmla="*/ 49 h 63"/>
                        <a:gd name="T58" fmla="*/ 56 w 65"/>
                        <a:gd name="T59" fmla="*/ 53 h 63"/>
                        <a:gd name="T60" fmla="*/ 52 w 65"/>
                        <a:gd name="T61" fmla="*/ 57 h 63"/>
                        <a:gd name="T62" fmla="*/ 46 w 65"/>
                        <a:gd name="T63" fmla="*/ 61 h 63"/>
                        <a:gd name="T64" fmla="*/ 40 w 65"/>
                        <a:gd name="T65" fmla="*/ 63 h 63"/>
                        <a:gd name="T66" fmla="*/ 34 w 65"/>
                        <a:gd name="T67" fmla="*/ 63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4" y="63"/>
                          </a:moveTo>
                          <a:lnTo>
                            <a:pt x="34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3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4"/>
                          </a:lnTo>
                          <a:lnTo>
                            <a:pt x="56" y="8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5" y="23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6" y="53"/>
                          </a:lnTo>
                          <a:lnTo>
                            <a:pt x="52" y="57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19" name="Freeform 340"/>
                    <p:cNvSpPr>
                      <a:spLocks/>
                    </p:cNvSpPr>
                    <p:nvPr/>
                  </p:nvSpPr>
                  <p:spPr bwMode="auto">
                    <a:xfrm>
                      <a:off x="4512" y="953"/>
                      <a:ext cx="63" cy="63"/>
                    </a:xfrm>
                    <a:custGeom>
                      <a:avLst/>
                      <a:gdLst>
                        <a:gd name="T0" fmla="*/ 32 w 63"/>
                        <a:gd name="T1" fmla="*/ 0 h 63"/>
                        <a:gd name="T2" fmla="*/ 38 w 63"/>
                        <a:gd name="T3" fmla="*/ 0 h 63"/>
                        <a:gd name="T4" fmla="*/ 44 w 63"/>
                        <a:gd name="T5" fmla="*/ 2 h 63"/>
                        <a:gd name="T6" fmla="*/ 49 w 63"/>
                        <a:gd name="T7" fmla="*/ 4 h 63"/>
                        <a:gd name="T8" fmla="*/ 55 w 63"/>
                        <a:gd name="T9" fmla="*/ 8 h 63"/>
                        <a:gd name="T10" fmla="*/ 59 w 63"/>
                        <a:gd name="T11" fmla="*/ 14 h 63"/>
                        <a:gd name="T12" fmla="*/ 61 w 63"/>
                        <a:gd name="T13" fmla="*/ 20 h 63"/>
                        <a:gd name="T14" fmla="*/ 63 w 63"/>
                        <a:gd name="T15" fmla="*/ 25 h 63"/>
                        <a:gd name="T16" fmla="*/ 63 w 63"/>
                        <a:gd name="T17" fmla="*/ 31 h 63"/>
                        <a:gd name="T18" fmla="*/ 63 w 63"/>
                        <a:gd name="T19" fmla="*/ 37 h 63"/>
                        <a:gd name="T20" fmla="*/ 61 w 63"/>
                        <a:gd name="T21" fmla="*/ 43 h 63"/>
                        <a:gd name="T22" fmla="*/ 59 w 63"/>
                        <a:gd name="T23" fmla="*/ 49 h 63"/>
                        <a:gd name="T24" fmla="*/ 55 w 63"/>
                        <a:gd name="T25" fmla="*/ 55 h 63"/>
                        <a:gd name="T26" fmla="*/ 49 w 63"/>
                        <a:gd name="T27" fmla="*/ 57 h 63"/>
                        <a:gd name="T28" fmla="*/ 44 w 63"/>
                        <a:gd name="T29" fmla="*/ 61 h 63"/>
                        <a:gd name="T30" fmla="*/ 38 w 63"/>
                        <a:gd name="T31" fmla="*/ 63 h 63"/>
                        <a:gd name="T32" fmla="*/ 32 w 63"/>
                        <a:gd name="T33" fmla="*/ 63 h 63"/>
                        <a:gd name="T34" fmla="*/ 26 w 63"/>
                        <a:gd name="T35" fmla="*/ 63 h 63"/>
                        <a:gd name="T36" fmla="*/ 20 w 63"/>
                        <a:gd name="T37" fmla="*/ 61 h 63"/>
                        <a:gd name="T38" fmla="*/ 14 w 63"/>
                        <a:gd name="T39" fmla="*/ 57 h 63"/>
                        <a:gd name="T40" fmla="*/ 10 w 63"/>
                        <a:gd name="T41" fmla="*/ 55 h 63"/>
                        <a:gd name="T42" fmla="*/ 6 w 63"/>
                        <a:gd name="T43" fmla="*/ 49 h 63"/>
                        <a:gd name="T44" fmla="*/ 2 w 63"/>
                        <a:gd name="T45" fmla="*/ 43 h 63"/>
                        <a:gd name="T46" fmla="*/ 0 w 63"/>
                        <a:gd name="T47" fmla="*/ 37 h 63"/>
                        <a:gd name="T48" fmla="*/ 0 w 63"/>
                        <a:gd name="T49" fmla="*/ 31 h 63"/>
                        <a:gd name="T50" fmla="*/ 0 w 63"/>
                        <a:gd name="T51" fmla="*/ 25 h 63"/>
                        <a:gd name="T52" fmla="*/ 2 w 63"/>
                        <a:gd name="T53" fmla="*/ 20 h 63"/>
                        <a:gd name="T54" fmla="*/ 6 w 63"/>
                        <a:gd name="T55" fmla="*/ 14 h 63"/>
                        <a:gd name="T56" fmla="*/ 10 w 63"/>
                        <a:gd name="T57" fmla="*/ 8 h 63"/>
                        <a:gd name="T58" fmla="*/ 14 w 63"/>
                        <a:gd name="T59" fmla="*/ 4 h 63"/>
                        <a:gd name="T60" fmla="*/ 20 w 63"/>
                        <a:gd name="T61" fmla="*/ 2 h 63"/>
                        <a:gd name="T62" fmla="*/ 26 w 63"/>
                        <a:gd name="T63" fmla="*/ 0 h 63"/>
                        <a:gd name="T64" fmla="*/ 32 w 63"/>
                        <a:gd name="T65" fmla="*/ 0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32" y="0"/>
                          </a:move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4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0" name="Freeform 341"/>
                    <p:cNvSpPr>
                      <a:spLocks/>
                    </p:cNvSpPr>
                    <p:nvPr/>
                  </p:nvSpPr>
                  <p:spPr bwMode="auto">
                    <a:xfrm>
                      <a:off x="4512" y="953"/>
                      <a:ext cx="63" cy="63"/>
                    </a:xfrm>
                    <a:custGeom>
                      <a:avLst/>
                      <a:gdLst>
                        <a:gd name="T0" fmla="*/ 32 w 63"/>
                        <a:gd name="T1" fmla="*/ 0 h 63"/>
                        <a:gd name="T2" fmla="*/ 32 w 63"/>
                        <a:gd name="T3" fmla="*/ 0 h 63"/>
                        <a:gd name="T4" fmla="*/ 38 w 63"/>
                        <a:gd name="T5" fmla="*/ 0 h 63"/>
                        <a:gd name="T6" fmla="*/ 44 w 63"/>
                        <a:gd name="T7" fmla="*/ 2 h 63"/>
                        <a:gd name="T8" fmla="*/ 49 w 63"/>
                        <a:gd name="T9" fmla="*/ 4 h 63"/>
                        <a:gd name="T10" fmla="*/ 55 w 63"/>
                        <a:gd name="T11" fmla="*/ 8 h 63"/>
                        <a:gd name="T12" fmla="*/ 59 w 63"/>
                        <a:gd name="T13" fmla="*/ 14 h 63"/>
                        <a:gd name="T14" fmla="*/ 61 w 63"/>
                        <a:gd name="T15" fmla="*/ 20 h 63"/>
                        <a:gd name="T16" fmla="*/ 63 w 63"/>
                        <a:gd name="T17" fmla="*/ 25 h 63"/>
                        <a:gd name="T18" fmla="*/ 63 w 63"/>
                        <a:gd name="T19" fmla="*/ 31 h 63"/>
                        <a:gd name="T20" fmla="*/ 63 w 63"/>
                        <a:gd name="T21" fmla="*/ 37 h 63"/>
                        <a:gd name="T22" fmla="*/ 61 w 63"/>
                        <a:gd name="T23" fmla="*/ 43 h 63"/>
                        <a:gd name="T24" fmla="*/ 59 w 63"/>
                        <a:gd name="T25" fmla="*/ 49 h 63"/>
                        <a:gd name="T26" fmla="*/ 55 w 63"/>
                        <a:gd name="T27" fmla="*/ 55 h 63"/>
                        <a:gd name="T28" fmla="*/ 49 w 63"/>
                        <a:gd name="T29" fmla="*/ 57 h 63"/>
                        <a:gd name="T30" fmla="*/ 44 w 63"/>
                        <a:gd name="T31" fmla="*/ 61 h 63"/>
                        <a:gd name="T32" fmla="*/ 38 w 63"/>
                        <a:gd name="T33" fmla="*/ 63 h 63"/>
                        <a:gd name="T34" fmla="*/ 32 w 63"/>
                        <a:gd name="T35" fmla="*/ 63 h 63"/>
                        <a:gd name="T36" fmla="*/ 26 w 63"/>
                        <a:gd name="T37" fmla="*/ 63 h 63"/>
                        <a:gd name="T38" fmla="*/ 20 w 63"/>
                        <a:gd name="T39" fmla="*/ 61 h 63"/>
                        <a:gd name="T40" fmla="*/ 14 w 63"/>
                        <a:gd name="T41" fmla="*/ 57 h 63"/>
                        <a:gd name="T42" fmla="*/ 10 w 63"/>
                        <a:gd name="T43" fmla="*/ 55 h 63"/>
                        <a:gd name="T44" fmla="*/ 6 w 63"/>
                        <a:gd name="T45" fmla="*/ 49 h 63"/>
                        <a:gd name="T46" fmla="*/ 2 w 63"/>
                        <a:gd name="T47" fmla="*/ 43 h 63"/>
                        <a:gd name="T48" fmla="*/ 0 w 63"/>
                        <a:gd name="T49" fmla="*/ 37 h 63"/>
                        <a:gd name="T50" fmla="*/ 0 w 63"/>
                        <a:gd name="T51" fmla="*/ 31 h 63"/>
                        <a:gd name="T52" fmla="*/ 0 w 63"/>
                        <a:gd name="T53" fmla="*/ 25 h 63"/>
                        <a:gd name="T54" fmla="*/ 2 w 63"/>
                        <a:gd name="T55" fmla="*/ 20 h 63"/>
                        <a:gd name="T56" fmla="*/ 6 w 63"/>
                        <a:gd name="T57" fmla="*/ 14 h 63"/>
                        <a:gd name="T58" fmla="*/ 10 w 63"/>
                        <a:gd name="T59" fmla="*/ 8 h 63"/>
                        <a:gd name="T60" fmla="*/ 14 w 63"/>
                        <a:gd name="T61" fmla="*/ 4 h 63"/>
                        <a:gd name="T62" fmla="*/ 20 w 63"/>
                        <a:gd name="T63" fmla="*/ 2 h 63"/>
                        <a:gd name="T64" fmla="*/ 26 w 63"/>
                        <a:gd name="T65" fmla="*/ 0 h 63"/>
                        <a:gd name="T66" fmla="*/ 32 w 63"/>
                        <a:gd name="T67" fmla="*/ 0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32" y="0"/>
                          </a:move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4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1" name="Freeform 342"/>
                    <p:cNvSpPr>
                      <a:spLocks/>
                    </p:cNvSpPr>
                    <p:nvPr/>
                  </p:nvSpPr>
                  <p:spPr bwMode="auto">
                    <a:xfrm>
                      <a:off x="4435" y="896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65 h 65"/>
                        <a:gd name="T2" fmla="*/ 26 w 65"/>
                        <a:gd name="T3" fmla="*/ 63 h 65"/>
                        <a:gd name="T4" fmla="*/ 20 w 65"/>
                        <a:gd name="T5" fmla="*/ 61 h 65"/>
                        <a:gd name="T6" fmla="*/ 14 w 65"/>
                        <a:gd name="T7" fmla="*/ 59 h 65"/>
                        <a:gd name="T8" fmla="*/ 10 w 65"/>
                        <a:gd name="T9" fmla="*/ 55 h 65"/>
                        <a:gd name="T10" fmla="*/ 6 w 65"/>
                        <a:gd name="T11" fmla="*/ 49 h 65"/>
                        <a:gd name="T12" fmla="*/ 2 w 65"/>
                        <a:gd name="T13" fmla="*/ 45 h 65"/>
                        <a:gd name="T14" fmla="*/ 0 w 65"/>
                        <a:gd name="T15" fmla="*/ 37 h 65"/>
                        <a:gd name="T16" fmla="*/ 0 w 65"/>
                        <a:gd name="T17" fmla="*/ 31 h 65"/>
                        <a:gd name="T18" fmla="*/ 0 w 65"/>
                        <a:gd name="T19" fmla="*/ 25 h 65"/>
                        <a:gd name="T20" fmla="*/ 2 w 65"/>
                        <a:gd name="T21" fmla="*/ 19 h 65"/>
                        <a:gd name="T22" fmla="*/ 6 w 65"/>
                        <a:gd name="T23" fmla="*/ 14 h 65"/>
                        <a:gd name="T24" fmla="*/ 10 w 65"/>
                        <a:gd name="T25" fmla="*/ 10 h 65"/>
                        <a:gd name="T26" fmla="*/ 14 w 65"/>
                        <a:gd name="T27" fmla="*/ 6 h 65"/>
                        <a:gd name="T28" fmla="*/ 20 w 65"/>
                        <a:gd name="T29" fmla="*/ 2 h 65"/>
                        <a:gd name="T30" fmla="*/ 26 w 65"/>
                        <a:gd name="T31" fmla="*/ 0 h 65"/>
                        <a:gd name="T32" fmla="*/ 32 w 65"/>
                        <a:gd name="T33" fmla="*/ 0 h 65"/>
                        <a:gd name="T34" fmla="*/ 40 w 65"/>
                        <a:gd name="T35" fmla="*/ 0 h 65"/>
                        <a:gd name="T36" fmla="*/ 46 w 65"/>
                        <a:gd name="T37" fmla="*/ 2 h 65"/>
                        <a:gd name="T38" fmla="*/ 52 w 65"/>
                        <a:gd name="T39" fmla="*/ 6 h 65"/>
                        <a:gd name="T40" fmla="*/ 56 w 65"/>
                        <a:gd name="T41" fmla="*/ 10 h 65"/>
                        <a:gd name="T42" fmla="*/ 59 w 65"/>
                        <a:gd name="T43" fmla="*/ 14 h 65"/>
                        <a:gd name="T44" fmla="*/ 61 w 65"/>
                        <a:gd name="T45" fmla="*/ 19 h 65"/>
                        <a:gd name="T46" fmla="*/ 63 w 65"/>
                        <a:gd name="T47" fmla="*/ 25 h 65"/>
                        <a:gd name="T48" fmla="*/ 65 w 65"/>
                        <a:gd name="T49" fmla="*/ 31 h 65"/>
                        <a:gd name="T50" fmla="*/ 63 w 65"/>
                        <a:gd name="T51" fmla="*/ 37 h 65"/>
                        <a:gd name="T52" fmla="*/ 61 w 65"/>
                        <a:gd name="T53" fmla="*/ 45 h 65"/>
                        <a:gd name="T54" fmla="*/ 59 w 65"/>
                        <a:gd name="T55" fmla="*/ 49 h 65"/>
                        <a:gd name="T56" fmla="*/ 56 w 65"/>
                        <a:gd name="T57" fmla="*/ 55 h 65"/>
                        <a:gd name="T58" fmla="*/ 52 w 65"/>
                        <a:gd name="T59" fmla="*/ 59 h 65"/>
                        <a:gd name="T60" fmla="*/ 46 w 65"/>
                        <a:gd name="T61" fmla="*/ 61 h 65"/>
                        <a:gd name="T62" fmla="*/ 40 w 65"/>
                        <a:gd name="T63" fmla="*/ 63 h 65"/>
                        <a:gd name="T64" fmla="*/ 32 w 65"/>
                        <a:gd name="T65" fmla="*/ 65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2" y="65"/>
                          </a:move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6" y="10"/>
                          </a:lnTo>
                          <a:lnTo>
                            <a:pt x="59" y="14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6" y="55"/>
                          </a:lnTo>
                          <a:lnTo>
                            <a:pt x="52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2" name="Freeform 343"/>
                    <p:cNvSpPr>
                      <a:spLocks/>
                    </p:cNvSpPr>
                    <p:nvPr/>
                  </p:nvSpPr>
                  <p:spPr bwMode="auto">
                    <a:xfrm>
                      <a:off x="4435" y="896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65 h 65"/>
                        <a:gd name="T2" fmla="*/ 32 w 65"/>
                        <a:gd name="T3" fmla="*/ 65 h 65"/>
                        <a:gd name="T4" fmla="*/ 26 w 65"/>
                        <a:gd name="T5" fmla="*/ 63 h 65"/>
                        <a:gd name="T6" fmla="*/ 20 w 65"/>
                        <a:gd name="T7" fmla="*/ 61 h 65"/>
                        <a:gd name="T8" fmla="*/ 14 w 65"/>
                        <a:gd name="T9" fmla="*/ 59 h 65"/>
                        <a:gd name="T10" fmla="*/ 10 w 65"/>
                        <a:gd name="T11" fmla="*/ 55 h 65"/>
                        <a:gd name="T12" fmla="*/ 6 w 65"/>
                        <a:gd name="T13" fmla="*/ 49 h 65"/>
                        <a:gd name="T14" fmla="*/ 2 w 65"/>
                        <a:gd name="T15" fmla="*/ 45 h 65"/>
                        <a:gd name="T16" fmla="*/ 0 w 65"/>
                        <a:gd name="T17" fmla="*/ 37 h 65"/>
                        <a:gd name="T18" fmla="*/ 0 w 65"/>
                        <a:gd name="T19" fmla="*/ 31 h 65"/>
                        <a:gd name="T20" fmla="*/ 0 w 65"/>
                        <a:gd name="T21" fmla="*/ 25 h 65"/>
                        <a:gd name="T22" fmla="*/ 2 w 65"/>
                        <a:gd name="T23" fmla="*/ 19 h 65"/>
                        <a:gd name="T24" fmla="*/ 6 w 65"/>
                        <a:gd name="T25" fmla="*/ 14 h 65"/>
                        <a:gd name="T26" fmla="*/ 10 w 65"/>
                        <a:gd name="T27" fmla="*/ 10 h 65"/>
                        <a:gd name="T28" fmla="*/ 14 w 65"/>
                        <a:gd name="T29" fmla="*/ 6 h 65"/>
                        <a:gd name="T30" fmla="*/ 20 w 65"/>
                        <a:gd name="T31" fmla="*/ 2 h 65"/>
                        <a:gd name="T32" fmla="*/ 26 w 65"/>
                        <a:gd name="T33" fmla="*/ 0 h 65"/>
                        <a:gd name="T34" fmla="*/ 32 w 65"/>
                        <a:gd name="T35" fmla="*/ 0 h 65"/>
                        <a:gd name="T36" fmla="*/ 40 w 65"/>
                        <a:gd name="T37" fmla="*/ 0 h 65"/>
                        <a:gd name="T38" fmla="*/ 46 w 65"/>
                        <a:gd name="T39" fmla="*/ 2 h 65"/>
                        <a:gd name="T40" fmla="*/ 52 w 65"/>
                        <a:gd name="T41" fmla="*/ 6 h 65"/>
                        <a:gd name="T42" fmla="*/ 56 w 65"/>
                        <a:gd name="T43" fmla="*/ 10 h 65"/>
                        <a:gd name="T44" fmla="*/ 59 w 65"/>
                        <a:gd name="T45" fmla="*/ 14 h 65"/>
                        <a:gd name="T46" fmla="*/ 61 w 65"/>
                        <a:gd name="T47" fmla="*/ 19 h 65"/>
                        <a:gd name="T48" fmla="*/ 63 w 65"/>
                        <a:gd name="T49" fmla="*/ 25 h 65"/>
                        <a:gd name="T50" fmla="*/ 65 w 65"/>
                        <a:gd name="T51" fmla="*/ 31 h 65"/>
                        <a:gd name="T52" fmla="*/ 63 w 65"/>
                        <a:gd name="T53" fmla="*/ 37 h 65"/>
                        <a:gd name="T54" fmla="*/ 61 w 65"/>
                        <a:gd name="T55" fmla="*/ 45 h 65"/>
                        <a:gd name="T56" fmla="*/ 59 w 65"/>
                        <a:gd name="T57" fmla="*/ 49 h 65"/>
                        <a:gd name="T58" fmla="*/ 56 w 65"/>
                        <a:gd name="T59" fmla="*/ 55 h 65"/>
                        <a:gd name="T60" fmla="*/ 52 w 65"/>
                        <a:gd name="T61" fmla="*/ 59 h 65"/>
                        <a:gd name="T62" fmla="*/ 46 w 65"/>
                        <a:gd name="T63" fmla="*/ 61 h 65"/>
                        <a:gd name="T64" fmla="*/ 40 w 65"/>
                        <a:gd name="T65" fmla="*/ 63 h 65"/>
                        <a:gd name="T66" fmla="*/ 32 w 65"/>
                        <a:gd name="T67" fmla="*/ 65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2" y="65"/>
                          </a:move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5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6" y="10"/>
                          </a:lnTo>
                          <a:lnTo>
                            <a:pt x="59" y="14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6" y="55"/>
                          </a:lnTo>
                          <a:lnTo>
                            <a:pt x="52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3" name="Freeform 344"/>
                    <p:cNvSpPr>
                      <a:spLocks/>
                    </p:cNvSpPr>
                    <p:nvPr/>
                  </p:nvSpPr>
                  <p:spPr bwMode="auto">
                    <a:xfrm>
                      <a:off x="4453" y="874"/>
                      <a:ext cx="63" cy="65"/>
                    </a:xfrm>
                    <a:custGeom>
                      <a:avLst/>
                      <a:gdLst>
                        <a:gd name="T0" fmla="*/ 32 w 63"/>
                        <a:gd name="T1" fmla="*/ 0 h 65"/>
                        <a:gd name="T2" fmla="*/ 38 w 63"/>
                        <a:gd name="T3" fmla="*/ 2 h 65"/>
                        <a:gd name="T4" fmla="*/ 43 w 63"/>
                        <a:gd name="T5" fmla="*/ 4 h 65"/>
                        <a:gd name="T6" fmla="*/ 49 w 63"/>
                        <a:gd name="T7" fmla="*/ 6 h 65"/>
                        <a:gd name="T8" fmla="*/ 53 w 63"/>
                        <a:gd name="T9" fmla="*/ 10 h 65"/>
                        <a:gd name="T10" fmla="*/ 57 w 63"/>
                        <a:gd name="T11" fmla="*/ 14 h 65"/>
                        <a:gd name="T12" fmla="*/ 61 w 63"/>
                        <a:gd name="T13" fmla="*/ 20 h 65"/>
                        <a:gd name="T14" fmla="*/ 63 w 63"/>
                        <a:gd name="T15" fmla="*/ 26 h 65"/>
                        <a:gd name="T16" fmla="*/ 63 w 63"/>
                        <a:gd name="T17" fmla="*/ 34 h 65"/>
                        <a:gd name="T18" fmla="*/ 63 w 63"/>
                        <a:gd name="T19" fmla="*/ 39 h 65"/>
                        <a:gd name="T20" fmla="*/ 61 w 63"/>
                        <a:gd name="T21" fmla="*/ 45 h 65"/>
                        <a:gd name="T22" fmla="*/ 57 w 63"/>
                        <a:gd name="T23" fmla="*/ 51 h 65"/>
                        <a:gd name="T24" fmla="*/ 53 w 63"/>
                        <a:gd name="T25" fmla="*/ 55 h 65"/>
                        <a:gd name="T26" fmla="*/ 49 w 63"/>
                        <a:gd name="T27" fmla="*/ 59 h 65"/>
                        <a:gd name="T28" fmla="*/ 43 w 63"/>
                        <a:gd name="T29" fmla="*/ 63 h 65"/>
                        <a:gd name="T30" fmla="*/ 38 w 63"/>
                        <a:gd name="T31" fmla="*/ 65 h 65"/>
                        <a:gd name="T32" fmla="*/ 32 w 63"/>
                        <a:gd name="T33" fmla="*/ 65 h 65"/>
                        <a:gd name="T34" fmla="*/ 24 w 63"/>
                        <a:gd name="T35" fmla="*/ 65 h 65"/>
                        <a:gd name="T36" fmla="*/ 20 w 63"/>
                        <a:gd name="T37" fmla="*/ 63 h 65"/>
                        <a:gd name="T38" fmla="*/ 14 w 63"/>
                        <a:gd name="T39" fmla="*/ 59 h 65"/>
                        <a:gd name="T40" fmla="*/ 8 w 63"/>
                        <a:gd name="T41" fmla="*/ 55 h 65"/>
                        <a:gd name="T42" fmla="*/ 4 w 63"/>
                        <a:gd name="T43" fmla="*/ 51 h 65"/>
                        <a:gd name="T44" fmla="*/ 2 w 63"/>
                        <a:gd name="T45" fmla="*/ 45 h 65"/>
                        <a:gd name="T46" fmla="*/ 0 w 63"/>
                        <a:gd name="T47" fmla="*/ 39 h 65"/>
                        <a:gd name="T48" fmla="*/ 0 w 63"/>
                        <a:gd name="T49" fmla="*/ 34 h 65"/>
                        <a:gd name="T50" fmla="*/ 0 w 63"/>
                        <a:gd name="T51" fmla="*/ 26 h 65"/>
                        <a:gd name="T52" fmla="*/ 2 w 63"/>
                        <a:gd name="T53" fmla="*/ 20 h 65"/>
                        <a:gd name="T54" fmla="*/ 4 w 63"/>
                        <a:gd name="T55" fmla="*/ 14 h 65"/>
                        <a:gd name="T56" fmla="*/ 8 w 63"/>
                        <a:gd name="T57" fmla="*/ 10 h 65"/>
                        <a:gd name="T58" fmla="*/ 14 w 63"/>
                        <a:gd name="T59" fmla="*/ 6 h 65"/>
                        <a:gd name="T60" fmla="*/ 20 w 63"/>
                        <a:gd name="T61" fmla="*/ 4 h 65"/>
                        <a:gd name="T62" fmla="*/ 24 w 63"/>
                        <a:gd name="T63" fmla="*/ 2 h 65"/>
                        <a:gd name="T64" fmla="*/ 32 w 63"/>
                        <a:gd name="T65" fmla="*/ 0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32" y="0"/>
                          </a:moveTo>
                          <a:lnTo>
                            <a:pt x="38" y="2"/>
                          </a:lnTo>
                          <a:lnTo>
                            <a:pt x="43" y="4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4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8" y="65"/>
                          </a:lnTo>
                          <a:lnTo>
                            <a:pt x="32" y="65"/>
                          </a:lnTo>
                          <a:lnTo>
                            <a:pt x="24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4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4" y="2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4" name="Freeform 345"/>
                    <p:cNvSpPr>
                      <a:spLocks/>
                    </p:cNvSpPr>
                    <p:nvPr/>
                  </p:nvSpPr>
                  <p:spPr bwMode="auto">
                    <a:xfrm>
                      <a:off x="4453" y="874"/>
                      <a:ext cx="63" cy="65"/>
                    </a:xfrm>
                    <a:custGeom>
                      <a:avLst/>
                      <a:gdLst>
                        <a:gd name="T0" fmla="*/ 32 w 63"/>
                        <a:gd name="T1" fmla="*/ 0 h 65"/>
                        <a:gd name="T2" fmla="*/ 32 w 63"/>
                        <a:gd name="T3" fmla="*/ 0 h 65"/>
                        <a:gd name="T4" fmla="*/ 38 w 63"/>
                        <a:gd name="T5" fmla="*/ 2 h 65"/>
                        <a:gd name="T6" fmla="*/ 43 w 63"/>
                        <a:gd name="T7" fmla="*/ 4 h 65"/>
                        <a:gd name="T8" fmla="*/ 49 w 63"/>
                        <a:gd name="T9" fmla="*/ 6 h 65"/>
                        <a:gd name="T10" fmla="*/ 53 w 63"/>
                        <a:gd name="T11" fmla="*/ 10 h 65"/>
                        <a:gd name="T12" fmla="*/ 57 w 63"/>
                        <a:gd name="T13" fmla="*/ 14 h 65"/>
                        <a:gd name="T14" fmla="*/ 61 w 63"/>
                        <a:gd name="T15" fmla="*/ 20 h 65"/>
                        <a:gd name="T16" fmla="*/ 63 w 63"/>
                        <a:gd name="T17" fmla="*/ 26 h 65"/>
                        <a:gd name="T18" fmla="*/ 63 w 63"/>
                        <a:gd name="T19" fmla="*/ 34 h 65"/>
                        <a:gd name="T20" fmla="*/ 63 w 63"/>
                        <a:gd name="T21" fmla="*/ 39 h 65"/>
                        <a:gd name="T22" fmla="*/ 61 w 63"/>
                        <a:gd name="T23" fmla="*/ 45 h 65"/>
                        <a:gd name="T24" fmla="*/ 57 w 63"/>
                        <a:gd name="T25" fmla="*/ 51 h 65"/>
                        <a:gd name="T26" fmla="*/ 53 w 63"/>
                        <a:gd name="T27" fmla="*/ 55 h 65"/>
                        <a:gd name="T28" fmla="*/ 49 w 63"/>
                        <a:gd name="T29" fmla="*/ 59 h 65"/>
                        <a:gd name="T30" fmla="*/ 43 w 63"/>
                        <a:gd name="T31" fmla="*/ 63 h 65"/>
                        <a:gd name="T32" fmla="*/ 38 w 63"/>
                        <a:gd name="T33" fmla="*/ 65 h 65"/>
                        <a:gd name="T34" fmla="*/ 32 w 63"/>
                        <a:gd name="T35" fmla="*/ 65 h 65"/>
                        <a:gd name="T36" fmla="*/ 24 w 63"/>
                        <a:gd name="T37" fmla="*/ 65 h 65"/>
                        <a:gd name="T38" fmla="*/ 20 w 63"/>
                        <a:gd name="T39" fmla="*/ 63 h 65"/>
                        <a:gd name="T40" fmla="*/ 14 w 63"/>
                        <a:gd name="T41" fmla="*/ 59 h 65"/>
                        <a:gd name="T42" fmla="*/ 8 w 63"/>
                        <a:gd name="T43" fmla="*/ 55 h 65"/>
                        <a:gd name="T44" fmla="*/ 4 w 63"/>
                        <a:gd name="T45" fmla="*/ 51 h 65"/>
                        <a:gd name="T46" fmla="*/ 2 w 63"/>
                        <a:gd name="T47" fmla="*/ 45 h 65"/>
                        <a:gd name="T48" fmla="*/ 0 w 63"/>
                        <a:gd name="T49" fmla="*/ 39 h 65"/>
                        <a:gd name="T50" fmla="*/ 0 w 63"/>
                        <a:gd name="T51" fmla="*/ 34 h 65"/>
                        <a:gd name="T52" fmla="*/ 0 w 63"/>
                        <a:gd name="T53" fmla="*/ 26 h 65"/>
                        <a:gd name="T54" fmla="*/ 2 w 63"/>
                        <a:gd name="T55" fmla="*/ 20 h 65"/>
                        <a:gd name="T56" fmla="*/ 4 w 63"/>
                        <a:gd name="T57" fmla="*/ 14 h 65"/>
                        <a:gd name="T58" fmla="*/ 8 w 63"/>
                        <a:gd name="T59" fmla="*/ 10 h 65"/>
                        <a:gd name="T60" fmla="*/ 14 w 63"/>
                        <a:gd name="T61" fmla="*/ 6 h 65"/>
                        <a:gd name="T62" fmla="*/ 20 w 63"/>
                        <a:gd name="T63" fmla="*/ 4 h 65"/>
                        <a:gd name="T64" fmla="*/ 24 w 63"/>
                        <a:gd name="T65" fmla="*/ 2 h 65"/>
                        <a:gd name="T66" fmla="*/ 32 w 63"/>
                        <a:gd name="T67" fmla="*/ 0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32" y="0"/>
                          </a:moveTo>
                          <a:lnTo>
                            <a:pt x="32" y="0"/>
                          </a:lnTo>
                          <a:lnTo>
                            <a:pt x="38" y="2"/>
                          </a:lnTo>
                          <a:lnTo>
                            <a:pt x="43" y="4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4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8" y="65"/>
                          </a:lnTo>
                          <a:lnTo>
                            <a:pt x="32" y="65"/>
                          </a:lnTo>
                          <a:lnTo>
                            <a:pt x="24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4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4" y="2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5" name="Freeform 346"/>
                    <p:cNvSpPr>
                      <a:spLocks/>
                    </p:cNvSpPr>
                    <p:nvPr/>
                  </p:nvSpPr>
                  <p:spPr bwMode="auto">
                    <a:xfrm>
                      <a:off x="4469" y="929"/>
                      <a:ext cx="65" cy="65"/>
                    </a:xfrm>
                    <a:custGeom>
                      <a:avLst/>
                      <a:gdLst>
                        <a:gd name="T0" fmla="*/ 31 w 65"/>
                        <a:gd name="T1" fmla="*/ 65 h 65"/>
                        <a:gd name="T2" fmla="*/ 25 w 65"/>
                        <a:gd name="T3" fmla="*/ 65 h 65"/>
                        <a:gd name="T4" fmla="*/ 20 w 65"/>
                        <a:gd name="T5" fmla="*/ 63 h 65"/>
                        <a:gd name="T6" fmla="*/ 14 w 65"/>
                        <a:gd name="T7" fmla="*/ 59 h 65"/>
                        <a:gd name="T8" fmla="*/ 10 w 65"/>
                        <a:gd name="T9" fmla="*/ 55 h 65"/>
                        <a:gd name="T10" fmla="*/ 6 w 65"/>
                        <a:gd name="T11" fmla="*/ 51 h 65"/>
                        <a:gd name="T12" fmla="*/ 2 w 65"/>
                        <a:gd name="T13" fmla="*/ 45 h 65"/>
                        <a:gd name="T14" fmla="*/ 0 w 65"/>
                        <a:gd name="T15" fmla="*/ 40 h 65"/>
                        <a:gd name="T16" fmla="*/ 0 w 65"/>
                        <a:gd name="T17" fmla="*/ 34 h 65"/>
                        <a:gd name="T18" fmla="*/ 0 w 65"/>
                        <a:gd name="T19" fmla="*/ 26 h 65"/>
                        <a:gd name="T20" fmla="*/ 2 w 65"/>
                        <a:gd name="T21" fmla="*/ 20 h 65"/>
                        <a:gd name="T22" fmla="*/ 6 w 65"/>
                        <a:gd name="T23" fmla="*/ 16 h 65"/>
                        <a:gd name="T24" fmla="*/ 10 w 65"/>
                        <a:gd name="T25" fmla="*/ 10 h 65"/>
                        <a:gd name="T26" fmla="*/ 14 w 65"/>
                        <a:gd name="T27" fmla="*/ 6 h 65"/>
                        <a:gd name="T28" fmla="*/ 20 w 65"/>
                        <a:gd name="T29" fmla="*/ 4 h 65"/>
                        <a:gd name="T30" fmla="*/ 25 w 65"/>
                        <a:gd name="T31" fmla="*/ 2 h 65"/>
                        <a:gd name="T32" fmla="*/ 31 w 65"/>
                        <a:gd name="T33" fmla="*/ 0 h 65"/>
                        <a:gd name="T34" fmla="*/ 39 w 65"/>
                        <a:gd name="T35" fmla="*/ 2 h 65"/>
                        <a:gd name="T36" fmla="*/ 45 w 65"/>
                        <a:gd name="T37" fmla="*/ 4 h 65"/>
                        <a:gd name="T38" fmla="*/ 51 w 65"/>
                        <a:gd name="T39" fmla="*/ 6 h 65"/>
                        <a:gd name="T40" fmla="*/ 55 w 65"/>
                        <a:gd name="T41" fmla="*/ 10 h 65"/>
                        <a:gd name="T42" fmla="*/ 59 w 65"/>
                        <a:gd name="T43" fmla="*/ 16 h 65"/>
                        <a:gd name="T44" fmla="*/ 63 w 65"/>
                        <a:gd name="T45" fmla="*/ 20 h 65"/>
                        <a:gd name="T46" fmla="*/ 63 w 65"/>
                        <a:gd name="T47" fmla="*/ 26 h 65"/>
                        <a:gd name="T48" fmla="*/ 65 w 65"/>
                        <a:gd name="T49" fmla="*/ 34 h 65"/>
                        <a:gd name="T50" fmla="*/ 63 w 65"/>
                        <a:gd name="T51" fmla="*/ 40 h 65"/>
                        <a:gd name="T52" fmla="*/ 63 w 65"/>
                        <a:gd name="T53" fmla="*/ 45 h 65"/>
                        <a:gd name="T54" fmla="*/ 59 w 65"/>
                        <a:gd name="T55" fmla="*/ 51 h 65"/>
                        <a:gd name="T56" fmla="*/ 55 w 65"/>
                        <a:gd name="T57" fmla="*/ 55 h 65"/>
                        <a:gd name="T58" fmla="*/ 51 w 65"/>
                        <a:gd name="T59" fmla="*/ 59 h 65"/>
                        <a:gd name="T60" fmla="*/ 45 w 65"/>
                        <a:gd name="T61" fmla="*/ 63 h 65"/>
                        <a:gd name="T62" fmla="*/ 39 w 65"/>
                        <a:gd name="T63" fmla="*/ 65 h 65"/>
                        <a:gd name="T64" fmla="*/ 31 w 65"/>
                        <a:gd name="T65" fmla="*/ 65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1" y="65"/>
                          </a:moveTo>
                          <a:lnTo>
                            <a:pt x="25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4"/>
                          </a:lnTo>
                          <a:lnTo>
                            <a:pt x="63" y="40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1" y="65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6" name="Freeform 347"/>
                    <p:cNvSpPr>
                      <a:spLocks/>
                    </p:cNvSpPr>
                    <p:nvPr/>
                  </p:nvSpPr>
                  <p:spPr bwMode="auto">
                    <a:xfrm>
                      <a:off x="4469" y="929"/>
                      <a:ext cx="65" cy="65"/>
                    </a:xfrm>
                    <a:custGeom>
                      <a:avLst/>
                      <a:gdLst>
                        <a:gd name="T0" fmla="*/ 31 w 65"/>
                        <a:gd name="T1" fmla="*/ 65 h 65"/>
                        <a:gd name="T2" fmla="*/ 31 w 65"/>
                        <a:gd name="T3" fmla="*/ 65 h 65"/>
                        <a:gd name="T4" fmla="*/ 25 w 65"/>
                        <a:gd name="T5" fmla="*/ 65 h 65"/>
                        <a:gd name="T6" fmla="*/ 20 w 65"/>
                        <a:gd name="T7" fmla="*/ 63 h 65"/>
                        <a:gd name="T8" fmla="*/ 14 w 65"/>
                        <a:gd name="T9" fmla="*/ 59 h 65"/>
                        <a:gd name="T10" fmla="*/ 10 w 65"/>
                        <a:gd name="T11" fmla="*/ 55 h 65"/>
                        <a:gd name="T12" fmla="*/ 6 w 65"/>
                        <a:gd name="T13" fmla="*/ 51 h 65"/>
                        <a:gd name="T14" fmla="*/ 2 w 65"/>
                        <a:gd name="T15" fmla="*/ 45 h 65"/>
                        <a:gd name="T16" fmla="*/ 0 w 65"/>
                        <a:gd name="T17" fmla="*/ 40 h 65"/>
                        <a:gd name="T18" fmla="*/ 0 w 65"/>
                        <a:gd name="T19" fmla="*/ 34 h 65"/>
                        <a:gd name="T20" fmla="*/ 0 w 65"/>
                        <a:gd name="T21" fmla="*/ 26 h 65"/>
                        <a:gd name="T22" fmla="*/ 2 w 65"/>
                        <a:gd name="T23" fmla="*/ 20 h 65"/>
                        <a:gd name="T24" fmla="*/ 6 w 65"/>
                        <a:gd name="T25" fmla="*/ 16 h 65"/>
                        <a:gd name="T26" fmla="*/ 10 w 65"/>
                        <a:gd name="T27" fmla="*/ 10 h 65"/>
                        <a:gd name="T28" fmla="*/ 14 w 65"/>
                        <a:gd name="T29" fmla="*/ 6 h 65"/>
                        <a:gd name="T30" fmla="*/ 20 w 65"/>
                        <a:gd name="T31" fmla="*/ 4 h 65"/>
                        <a:gd name="T32" fmla="*/ 25 w 65"/>
                        <a:gd name="T33" fmla="*/ 2 h 65"/>
                        <a:gd name="T34" fmla="*/ 31 w 65"/>
                        <a:gd name="T35" fmla="*/ 0 h 65"/>
                        <a:gd name="T36" fmla="*/ 39 w 65"/>
                        <a:gd name="T37" fmla="*/ 2 h 65"/>
                        <a:gd name="T38" fmla="*/ 45 w 65"/>
                        <a:gd name="T39" fmla="*/ 4 h 65"/>
                        <a:gd name="T40" fmla="*/ 51 w 65"/>
                        <a:gd name="T41" fmla="*/ 6 h 65"/>
                        <a:gd name="T42" fmla="*/ 55 w 65"/>
                        <a:gd name="T43" fmla="*/ 10 h 65"/>
                        <a:gd name="T44" fmla="*/ 59 w 65"/>
                        <a:gd name="T45" fmla="*/ 16 h 65"/>
                        <a:gd name="T46" fmla="*/ 63 w 65"/>
                        <a:gd name="T47" fmla="*/ 20 h 65"/>
                        <a:gd name="T48" fmla="*/ 63 w 65"/>
                        <a:gd name="T49" fmla="*/ 26 h 65"/>
                        <a:gd name="T50" fmla="*/ 65 w 65"/>
                        <a:gd name="T51" fmla="*/ 34 h 65"/>
                        <a:gd name="T52" fmla="*/ 63 w 65"/>
                        <a:gd name="T53" fmla="*/ 40 h 65"/>
                        <a:gd name="T54" fmla="*/ 63 w 65"/>
                        <a:gd name="T55" fmla="*/ 45 h 65"/>
                        <a:gd name="T56" fmla="*/ 59 w 65"/>
                        <a:gd name="T57" fmla="*/ 51 h 65"/>
                        <a:gd name="T58" fmla="*/ 55 w 65"/>
                        <a:gd name="T59" fmla="*/ 55 h 65"/>
                        <a:gd name="T60" fmla="*/ 51 w 65"/>
                        <a:gd name="T61" fmla="*/ 59 h 65"/>
                        <a:gd name="T62" fmla="*/ 45 w 65"/>
                        <a:gd name="T63" fmla="*/ 63 h 65"/>
                        <a:gd name="T64" fmla="*/ 39 w 65"/>
                        <a:gd name="T65" fmla="*/ 65 h 65"/>
                        <a:gd name="T66" fmla="*/ 31 w 65"/>
                        <a:gd name="T67" fmla="*/ 65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1" y="65"/>
                          </a:move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4"/>
                          </a:lnTo>
                          <a:lnTo>
                            <a:pt x="63" y="40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1" y="65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7" name="Freeform 348"/>
                    <p:cNvSpPr>
                      <a:spLocks/>
                    </p:cNvSpPr>
                    <p:nvPr/>
                  </p:nvSpPr>
                  <p:spPr bwMode="auto">
                    <a:xfrm>
                      <a:off x="4467" y="827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63 h 63"/>
                        <a:gd name="T2" fmla="*/ 26 w 63"/>
                        <a:gd name="T3" fmla="*/ 63 h 63"/>
                        <a:gd name="T4" fmla="*/ 20 w 63"/>
                        <a:gd name="T5" fmla="*/ 61 h 63"/>
                        <a:gd name="T6" fmla="*/ 14 w 63"/>
                        <a:gd name="T7" fmla="*/ 57 h 63"/>
                        <a:gd name="T8" fmla="*/ 8 w 63"/>
                        <a:gd name="T9" fmla="*/ 55 h 63"/>
                        <a:gd name="T10" fmla="*/ 6 w 63"/>
                        <a:gd name="T11" fmla="*/ 49 h 63"/>
                        <a:gd name="T12" fmla="*/ 2 w 63"/>
                        <a:gd name="T13" fmla="*/ 43 h 63"/>
                        <a:gd name="T14" fmla="*/ 0 w 63"/>
                        <a:gd name="T15" fmla="*/ 37 h 63"/>
                        <a:gd name="T16" fmla="*/ 0 w 63"/>
                        <a:gd name="T17" fmla="*/ 31 h 63"/>
                        <a:gd name="T18" fmla="*/ 0 w 63"/>
                        <a:gd name="T19" fmla="*/ 25 h 63"/>
                        <a:gd name="T20" fmla="*/ 2 w 63"/>
                        <a:gd name="T21" fmla="*/ 19 h 63"/>
                        <a:gd name="T22" fmla="*/ 6 w 63"/>
                        <a:gd name="T23" fmla="*/ 14 h 63"/>
                        <a:gd name="T24" fmla="*/ 8 w 63"/>
                        <a:gd name="T25" fmla="*/ 8 h 63"/>
                        <a:gd name="T26" fmla="*/ 14 w 63"/>
                        <a:gd name="T27" fmla="*/ 4 h 63"/>
                        <a:gd name="T28" fmla="*/ 20 w 63"/>
                        <a:gd name="T29" fmla="*/ 2 h 63"/>
                        <a:gd name="T30" fmla="*/ 26 w 63"/>
                        <a:gd name="T31" fmla="*/ 0 h 63"/>
                        <a:gd name="T32" fmla="*/ 31 w 63"/>
                        <a:gd name="T33" fmla="*/ 0 h 63"/>
                        <a:gd name="T34" fmla="*/ 37 w 63"/>
                        <a:gd name="T35" fmla="*/ 0 h 63"/>
                        <a:gd name="T36" fmla="*/ 43 w 63"/>
                        <a:gd name="T37" fmla="*/ 2 h 63"/>
                        <a:gd name="T38" fmla="*/ 49 w 63"/>
                        <a:gd name="T39" fmla="*/ 4 h 63"/>
                        <a:gd name="T40" fmla="*/ 55 w 63"/>
                        <a:gd name="T41" fmla="*/ 8 h 63"/>
                        <a:gd name="T42" fmla="*/ 57 w 63"/>
                        <a:gd name="T43" fmla="*/ 14 h 63"/>
                        <a:gd name="T44" fmla="*/ 61 w 63"/>
                        <a:gd name="T45" fmla="*/ 19 h 63"/>
                        <a:gd name="T46" fmla="*/ 63 w 63"/>
                        <a:gd name="T47" fmla="*/ 25 h 63"/>
                        <a:gd name="T48" fmla="*/ 63 w 63"/>
                        <a:gd name="T49" fmla="*/ 31 h 63"/>
                        <a:gd name="T50" fmla="*/ 63 w 63"/>
                        <a:gd name="T51" fmla="*/ 37 h 63"/>
                        <a:gd name="T52" fmla="*/ 61 w 63"/>
                        <a:gd name="T53" fmla="*/ 43 h 63"/>
                        <a:gd name="T54" fmla="*/ 57 w 63"/>
                        <a:gd name="T55" fmla="*/ 49 h 63"/>
                        <a:gd name="T56" fmla="*/ 55 w 63"/>
                        <a:gd name="T57" fmla="*/ 55 h 63"/>
                        <a:gd name="T58" fmla="*/ 49 w 63"/>
                        <a:gd name="T59" fmla="*/ 57 h 63"/>
                        <a:gd name="T60" fmla="*/ 43 w 63"/>
                        <a:gd name="T61" fmla="*/ 61 h 63"/>
                        <a:gd name="T62" fmla="*/ 37 w 63"/>
                        <a:gd name="T63" fmla="*/ 63 h 63"/>
                        <a:gd name="T64" fmla="*/ 31 w 63"/>
                        <a:gd name="T65" fmla="*/ 63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31" y="63"/>
                          </a:move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8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8" name="Freeform 349"/>
                    <p:cNvSpPr>
                      <a:spLocks/>
                    </p:cNvSpPr>
                    <p:nvPr/>
                  </p:nvSpPr>
                  <p:spPr bwMode="auto">
                    <a:xfrm>
                      <a:off x="4467" y="827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63 h 63"/>
                        <a:gd name="T2" fmla="*/ 31 w 63"/>
                        <a:gd name="T3" fmla="*/ 63 h 63"/>
                        <a:gd name="T4" fmla="*/ 26 w 63"/>
                        <a:gd name="T5" fmla="*/ 63 h 63"/>
                        <a:gd name="T6" fmla="*/ 20 w 63"/>
                        <a:gd name="T7" fmla="*/ 61 h 63"/>
                        <a:gd name="T8" fmla="*/ 14 w 63"/>
                        <a:gd name="T9" fmla="*/ 57 h 63"/>
                        <a:gd name="T10" fmla="*/ 8 w 63"/>
                        <a:gd name="T11" fmla="*/ 55 h 63"/>
                        <a:gd name="T12" fmla="*/ 6 w 63"/>
                        <a:gd name="T13" fmla="*/ 49 h 63"/>
                        <a:gd name="T14" fmla="*/ 2 w 63"/>
                        <a:gd name="T15" fmla="*/ 43 h 63"/>
                        <a:gd name="T16" fmla="*/ 0 w 63"/>
                        <a:gd name="T17" fmla="*/ 37 h 63"/>
                        <a:gd name="T18" fmla="*/ 0 w 63"/>
                        <a:gd name="T19" fmla="*/ 31 h 63"/>
                        <a:gd name="T20" fmla="*/ 0 w 63"/>
                        <a:gd name="T21" fmla="*/ 25 h 63"/>
                        <a:gd name="T22" fmla="*/ 2 w 63"/>
                        <a:gd name="T23" fmla="*/ 19 h 63"/>
                        <a:gd name="T24" fmla="*/ 6 w 63"/>
                        <a:gd name="T25" fmla="*/ 14 h 63"/>
                        <a:gd name="T26" fmla="*/ 8 w 63"/>
                        <a:gd name="T27" fmla="*/ 8 h 63"/>
                        <a:gd name="T28" fmla="*/ 14 w 63"/>
                        <a:gd name="T29" fmla="*/ 4 h 63"/>
                        <a:gd name="T30" fmla="*/ 20 w 63"/>
                        <a:gd name="T31" fmla="*/ 2 h 63"/>
                        <a:gd name="T32" fmla="*/ 26 w 63"/>
                        <a:gd name="T33" fmla="*/ 0 h 63"/>
                        <a:gd name="T34" fmla="*/ 31 w 63"/>
                        <a:gd name="T35" fmla="*/ 0 h 63"/>
                        <a:gd name="T36" fmla="*/ 37 w 63"/>
                        <a:gd name="T37" fmla="*/ 0 h 63"/>
                        <a:gd name="T38" fmla="*/ 43 w 63"/>
                        <a:gd name="T39" fmla="*/ 2 h 63"/>
                        <a:gd name="T40" fmla="*/ 49 w 63"/>
                        <a:gd name="T41" fmla="*/ 4 h 63"/>
                        <a:gd name="T42" fmla="*/ 55 w 63"/>
                        <a:gd name="T43" fmla="*/ 8 h 63"/>
                        <a:gd name="T44" fmla="*/ 57 w 63"/>
                        <a:gd name="T45" fmla="*/ 14 h 63"/>
                        <a:gd name="T46" fmla="*/ 61 w 63"/>
                        <a:gd name="T47" fmla="*/ 19 h 63"/>
                        <a:gd name="T48" fmla="*/ 63 w 63"/>
                        <a:gd name="T49" fmla="*/ 25 h 63"/>
                        <a:gd name="T50" fmla="*/ 63 w 63"/>
                        <a:gd name="T51" fmla="*/ 31 h 63"/>
                        <a:gd name="T52" fmla="*/ 63 w 63"/>
                        <a:gd name="T53" fmla="*/ 37 h 63"/>
                        <a:gd name="T54" fmla="*/ 61 w 63"/>
                        <a:gd name="T55" fmla="*/ 43 h 63"/>
                        <a:gd name="T56" fmla="*/ 57 w 63"/>
                        <a:gd name="T57" fmla="*/ 49 h 63"/>
                        <a:gd name="T58" fmla="*/ 55 w 63"/>
                        <a:gd name="T59" fmla="*/ 55 h 63"/>
                        <a:gd name="T60" fmla="*/ 49 w 63"/>
                        <a:gd name="T61" fmla="*/ 57 h 63"/>
                        <a:gd name="T62" fmla="*/ 43 w 63"/>
                        <a:gd name="T63" fmla="*/ 61 h 63"/>
                        <a:gd name="T64" fmla="*/ 37 w 63"/>
                        <a:gd name="T65" fmla="*/ 63 h 63"/>
                        <a:gd name="T66" fmla="*/ 31 w 63"/>
                        <a:gd name="T67" fmla="*/ 63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31" y="63"/>
                          </a:moveTo>
                          <a:lnTo>
                            <a:pt x="31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8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29" name="Freeform 350"/>
                    <p:cNvSpPr>
                      <a:spLocks/>
                    </p:cNvSpPr>
                    <p:nvPr/>
                  </p:nvSpPr>
                  <p:spPr bwMode="auto">
                    <a:xfrm>
                      <a:off x="4496" y="880"/>
                      <a:ext cx="63" cy="65"/>
                    </a:xfrm>
                    <a:custGeom>
                      <a:avLst/>
                      <a:gdLst>
                        <a:gd name="T0" fmla="*/ 32 w 63"/>
                        <a:gd name="T1" fmla="*/ 65 h 65"/>
                        <a:gd name="T2" fmla="*/ 26 w 63"/>
                        <a:gd name="T3" fmla="*/ 63 h 65"/>
                        <a:gd name="T4" fmla="*/ 18 w 63"/>
                        <a:gd name="T5" fmla="*/ 63 h 65"/>
                        <a:gd name="T6" fmla="*/ 14 w 63"/>
                        <a:gd name="T7" fmla="*/ 59 h 65"/>
                        <a:gd name="T8" fmla="*/ 8 w 63"/>
                        <a:gd name="T9" fmla="*/ 55 h 65"/>
                        <a:gd name="T10" fmla="*/ 4 w 63"/>
                        <a:gd name="T11" fmla="*/ 51 h 65"/>
                        <a:gd name="T12" fmla="*/ 2 w 63"/>
                        <a:gd name="T13" fmla="*/ 45 h 65"/>
                        <a:gd name="T14" fmla="*/ 0 w 63"/>
                        <a:gd name="T15" fmla="*/ 39 h 65"/>
                        <a:gd name="T16" fmla="*/ 0 w 63"/>
                        <a:gd name="T17" fmla="*/ 31 h 65"/>
                        <a:gd name="T18" fmla="*/ 0 w 63"/>
                        <a:gd name="T19" fmla="*/ 26 h 65"/>
                        <a:gd name="T20" fmla="*/ 2 w 63"/>
                        <a:gd name="T21" fmla="*/ 20 h 65"/>
                        <a:gd name="T22" fmla="*/ 4 w 63"/>
                        <a:gd name="T23" fmla="*/ 14 h 65"/>
                        <a:gd name="T24" fmla="*/ 8 w 63"/>
                        <a:gd name="T25" fmla="*/ 10 h 65"/>
                        <a:gd name="T26" fmla="*/ 14 w 63"/>
                        <a:gd name="T27" fmla="*/ 6 h 65"/>
                        <a:gd name="T28" fmla="*/ 18 w 63"/>
                        <a:gd name="T29" fmla="*/ 2 h 65"/>
                        <a:gd name="T30" fmla="*/ 26 w 63"/>
                        <a:gd name="T31" fmla="*/ 2 h 65"/>
                        <a:gd name="T32" fmla="*/ 32 w 63"/>
                        <a:gd name="T33" fmla="*/ 0 h 65"/>
                        <a:gd name="T34" fmla="*/ 38 w 63"/>
                        <a:gd name="T35" fmla="*/ 2 h 65"/>
                        <a:gd name="T36" fmla="*/ 44 w 63"/>
                        <a:gd name="T37" fmla="*/ 2 h 65"/>
                        <a:gd name="T38" fmla="*/ 50 w 63"/>
                        <a:gd name="T39" fmla="*/ 6 h 65"/>
                        <a:gd name="T40" fmla="*/ 56 w 63"/>
                        <a:gd name="T41" fmla="*/ 10 h 65"/>
                        <a:gd name="T42" fmla="*/ 58 w 63"/>
                        <a:gd name="T43" fmla="*/ 14 h 65"/>
                        <a:gd name="T44" fmla="*/ 61 w 63"/>
                        <a:gd name="T45" fmla="*/ 20 h 65"/>
                        <a:gd name="T46" fmla="*/ 63 w 63"/>
                        <a:gd name="T47" fmla="*/ 26 h 65"/>
                        <a:gd name="T48" fmla="*/ 63 w 63"/>
                        <a:gd name="T49" fmla="*/ 31 h 65"/>
                        <a:gd name="T50" fmla="*/ 63 w 63"/>
                        <a:gd name="T51" fmla="*/ 39 h 65"/>
                        <a:gd name="T52" fmla="*/ 61 w 63"/>
                        <a:gd name="T53" fmla="*/ 45 h 65"/>
                        <a:gd name="T54" fmla="*/ 58 w 63"/>
                        <a:gd name="T55" fmla="*/ 51 h 65"/>
                        <a:gd name="T56" fmla="*/ 56 w 63"/>
                        <a:gd name="T57" fmla="*/ 55 h 65"/>
                        <a:gd name="T58" fmla="*/ 50 w 63"/>
                        <a:gd name="T59" fmla="*/ 59 h 65"/>
                        <a:gd name="T60" fmla="*/ 44 w 63"/>
                        <a:gd name="T61" fmla="*/ 63 h 65"/>
                        <a:gd name="T62" fmla="*/ 38 w 63"/>
                        <a:gd name="T63" fmla="*/ 63 h 65"/>
                        <a:gd name="T64" fmla="*/ 32 w 63"/>
                        <a:gd name="T65" fmla="*/ 65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32" y="65"/>
                          </a:moveTo>
                          <a:lnTo>
                            <a:pt x="26" y="63"/>
                          </a:lnTo>
                          <a:lnTo>
                            <a:pt x="18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18" y="2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38" y="2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58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8" y="51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4" y="63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0" name="Freeform 351"/>
                    <p:cNvSpPr>
                      <a:spLocks/>
                    </p:cNvSpPr>
                    <p:nvPr/>
                  </p:nvSpPr>
                  <p:spPr bwMode="auto">
                    <a:xfrm>
                      <a:off x="4496" y="880"/>
                      <a:ext cx="63" cy="65"/>
                    </a:xfrm>
                    <a:custGeom>
                      <a:avLst/>
                      <a:gdLst>
                        <a:gd name="T0" fmla="*/ 32 w 63"/>
                        <a:gd name="T1" fmla="*/ 65 h 65"/>
                        <a:gd name="T2" fmla="*/ 32 w 63"/>
                        <a:gd name="T3" fmla="*/ 65 h 65"/>
                        <a:gd name="T4" fmla="*/ 26 w 63"/>
                        <a:gd name="T5" fmla="*/ 63 h 65"/>
                        <a:gd name="T6" fmla="*/ 18 w 63"/>
                        <a:gd name="T7" fmla="*/ 63 h 65"/>
                        <a:gd name="T8" fmla="*/ 14 w 63"/>
                        <a:gd name="T9" fmla="*/ 59 h 65"/>
                        <a:gd name="T10" fmla="*/ 8 w 63"/>
                        <a:gd name="T11" fmla="*/ 55 h 65"/>
                        <a:gd name="T12" fmla="*/ 4 w 63"/>
                        <a:gd name="T13" fmla="*/ 51 h 65"/>
                        <a:gd name="T14" fmla="*/ 2 w 63"/>
                        <a:gd name="T15" fmla="*/ 45 h 65"/>
                        <a:gd name="T16" fmla="*/ 0 w 63"/>
                        <a:gd name="T17" fmla="*/ 39 h 65"/>
                        <a:gd name="T18" fmla="*/ 0 w 63"/>
                        <a:gd name="T19" fmla="*/ 31 h 65"/>
                        <a:gd name="T20" fmla="*/ 0 w 63"/>
                        <a:gd name="T21" fmla="*/ 26 h 65"/>
                        <a:gd name="T22" fmla="*/ 2 w 63"/>
                        <a:gd name="T23" fmla="*/ 20 h 65"/>
                        <a:gd name="T24" fmla="*/ 4 w 63"/>
                        <a:gd name="T25" fmla="*/ 14 h 65"/>
                        <a:gd name="T26" fmla="*/ 8 w 63"/>
                        <a:gd name="T27" fmla="*/ 10 h 65"/>
                        <a:gd name="T28" fmla="*/ 14 w 63"/>
                        <a:gd name="T29" fmla="*/ 6 h 65"/>
                        <a:gd name="T30" fmla="*/ 18 w 63"/>
                        <a:gd name="T31" fmla="*/ 2 h 65"/>
                        <a:gd name="T32" fmla="*/ 26 w 63"/>
                        <a:gd name="T33" fmla="*/ 2 h 65"/>
                        <a:gd name="T34" fmla="*/ 32 w 63"/>
                        <a:gd name="T35" fmla="*/ 0 h 65"/>
                        <a:gd name="T36" fmla="*/ 38 w 63"/>
                        <a:gd name="T37" fmla="*/ 2 h 65"/>
                        <a:gd name="T38" fmla="*/ 44 w 63"/>
                        <a:gd name="T39" fmla="*/ 2 h 65"/>
                        <a:gd name="T40" fmla="*/ 50 w 63"/>
                        <a:gd name="T41" fmla="*/ 6 h 65"/>
                        <a:gd name="T42" fmla="*/ 56 w 63"/>
                        <a:gd name="T43" fmla="*/ 10 h 65"/>
                        <a:gd name="T44" fmla="*/ 58 w 63"/>
                        <a:gd name="T45" fmla="*/ 14 h 65"/>
                        <a:gd name="T46" fmla="*/ 61 w 63"/>
                        <a:gd name="T47" fmla="*/ 20 h 65"/>
                        <a:gd name="T48" fmla="*/ 63 w 63"/>
                        <a:gd name="T49" fmla="*/ 26 h 65"/>
                        <a:gd name="T50" fmla="*/ 63 w 63"/>
                        <a:gd name="T51" fmla="*/ 31 h 65"/>
                        <a:gd name="T52" fmla="*/ 63 w 63"/>
                        <a:gd name="T53" fmla="*/ 39 h 65"/>
                        <a:gd name="T54" fmla="*/ 61 w 63"/>
                        <a:gd name="T55" fmla="*/ 45 h 65"/>
                        <a:gd name="T56" fmla="*/ 58 w 63"/>
                        <a:gd name="T57" fmla="*/ 51 h 65"/>
                        <a:gd name="T58" fmla="*/ 56 w 63"/>
                        <a:gd name="T59" fmla="*/ 55 h 65"/>
                        <a:gd name="T60" fmla="*/ 50 w 63"/>
                        <a:gd name="T61" fmla="*/ 59 h 65"/>
                        <a:gd name="T62" fmla="*/ 44 w 63"/>
                        <a:gd name="T63" fmla="*/ 63 h 65"/>
                        <a:gd name="T64" fmla="*/ 38 w 63"/>
                        <a:gd name="T65" fmla="*/ 63 h 65"/>
                        <a:gd name="T66" fmla="*/ 32 w 63"/>
                        <a:gd name="T67" fmla="*/ 65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32" y="65"/>
                          </a:move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18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18" y="2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38" y="2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6" y="10"/>
                          </a:lnTo>
                          <a:lnTo>
                            <a:pt x="58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8" y="51"/>
                          </a:lnTo>
                          <a:lnTo>
                            <a:pt x="56" y="55"/>
                          </a:lnTo>
                          <a:lnTo>
                            <a:pt x="50" y="59"/>
                          </a:lnTo>
                          <a:lnTo>
                            <a:pt x="44" y="63"/>
                          </a:lnTo>
                          <a:lnTo>
                            <a:pt x="38" y="63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1" name="Freeform 352"/>
                    <p:cNvSpPr>
                      <a:spLocks/>
                    </p:cNvSpPr>
                    <p:nvPr/>
                  </p:nvSpPr>
                  <p:spPr bwMode="auto">
                    <a:xfrm>
                      <a:off x="4520" y="906"/>
                      <a:ext cx="63" cy="63"/>
                    </a:xfrm>
                    <a:custGeom>
                      <a:avLst/>
                      <a:gdLst>
                        <a:gd name="T0" fmla="*/ 32 w 63"/>
                        <a:gd name="T1" fmla="*/ 63 h 63"/>
                        <a:gd name="T2" fmla="*/ 26 w 63"/>
                        <a:gd name="T3" fmla="*/ 63 h 63"/>
                        <a:gd name="T4" fmla="*/ 18 w 63"/>
                        <a:gd name="T5" fmla="*/ 61 h 63"/>
                        <a:gd name="T6" fmla="*/ 14 w 63"/>
                        <a:gd name="T7" fmla="*/ 57 h 63"/>
                        <a:gd name="T8" fmla="*/ 8 w 63"/>
                        <a:gd name="T9" fmla="*/ 55 h 63"/>
                        <a:gd name="T10" fmla="*/ 4 w 63"/>
                        <a:gd name="T11" fmla="*/ 49 h 63"/>
                        <a:gd name="T12" fmla="*/ 2 w 63"/>
                        <a:gd name="T13" fmla="*/ 43 h 63"/>
                        <a:gd name="T14" fmla="*/ 0 w 63"/>
                        <a:gd name="T15" fmla="*/ 37 h 63"/>
                        <a:gd name="T16" fmla="*/ 0 w 63"/>
                        <a:gd name="T17" fmla="*/ 31 h 63"/>
                        <a:gd name="T18" fmla="*/ 0 w 63"/>
                        <a:gd name="T19" fmla="*/ 25 h 63"/>
                        <a:gd name="T20" fmla="*/ 2 w 63"/>
                        <a:gd name="T21" fmla="*/ 17 h 63"/>
                        <a:gd name="T22" fmla="*/ 4 w 63"/>
                        <a:gd name="T23" fmla="*/ 13 h 63"/>
                        <a:gd name="T24" fmla="*/ 8 w 63"/>
                        <a:gd name="T25" fmla="*/ 7 h 63"/>
                        <a:gd name="T26" fmla="*/ 14 w 63"/>
                        <a:gd name="T27" fmla="*/ 4 h 63"/>
                        <a:gd name="T28" fmla="*/ 18 w 63"/>
                        <a:gd name="T29" fmla="*/ 2 h 63"/>
                        <a:gd name="T30" fmla="*/ 26 w 63"/>
                        <a:gd name="T31" fmla="*/ 0 h 63"/>
                        <a:gd name="T32" fmla="*/ 32 w 63"/>
                        <a:gd name="T33" fmla="*/ 0 h 63"/>
                        <a:gd name="T34" fmla="*/ 37 w 63"/>
                        <a:gd name="T35" fmla="*/ 0 h 63"/>
                        <a:gd name="T36" fmla="*/ 43 w 63"/>
                        <a:gd name="T37" fmla="*/ 2 h 63"/>
                        <a:gd name="T38" fmla="*/ 49 w 63"/>
                        <a:gd name="T39" fmla="*/ 4 h 63"/>
                        <a:gd name="T40" fmla="*/ 55 w 63"/>
                        <a:gd name="T41" fmla="*/ 7 h 63"/>
                        <a:gd name="T42" fmla="*/ 57 w 63"/>
                        <a:gd name="T43" fmla="*/ 13 h 63"/>
                        <a:gd name="T44" fmla="*/ 61 w 63"/>
                        <a:gd name="T45" fmla="*/ 17 h 63"/>
                        <a:gd name="T46" fmla="*/ 63 w 63"/>
                        <a:gd name="T47" fmla="*/ 25 h 63"/>
                        <a:gd name="T48" fmla="*/ 63 w 63"/>
                        <a:gd name="T49" fmla="*/ 31 h 63"/>
                        <a:gd name="T50" fmla="*/ 63 w 63"/>
                        <a:gd name="T51" fmla="*/ 37 h 63"/>
                        <a:gd name="T52" fmla="*/ 61 w 63"/>
                        <a:gd name="T53" fmla="*/ 43 h 63"/>
                        <a:gd name="T54" fmla="*/ 57 w 63"/>
                        <a:gd name="T55" fmla="*/ 49 h 63"/>
                        <a:gd name="T56" fmla="*/ 55 w 63"/>
                        <a:gd name="T57" fmla="*/ 55 h 63"/>
                        <a:gd name="T58" fmla="*/ 49 w 63"/>
                        <a:gd name="T59" fmla="*/ 57 h 63"/>
                        <a:gd name="T60" fmla="*/ 43 w 63"/>
                        <a:gd name="T61" fmla="*/ 61 h 63"/>
                        <a:gd name="T62" fmla="*/ 37 w 63"/>
                        <a:gd name="T63" fmla="*/ 63 h 63"/>
                        <a:gd name="T64" fmla="*/ 32 w 63"/>
                        <a:gd name="T65" fmla="*/ 63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32" y="63"/>
                          </a:moveTo>
                          <a:lnTo>
                            <a:pt x="26" y="63"/>
                          </a:lnTo>
                          <a:lnTo>
                            <a:pt x="18" y="61"/>
                          </a:lnTo>
                          <a:lnTo>
                            <a:pt x="14" y="57"/>
                          </a:lnTo>
                          <a:lnTo>
                            <a:pt x="8" y="55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7"/>
                          </a:lnTo>
                          <a:lnTo>
                            <a:pt x="4" y="13"/>
                          </a:lnTo>
                          <a:lnTo>
                            <a:pt x="8" y="7"/>
                          </a:lnTo>
                          <a:lnTo>
                            <a:pt x="14" y="4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7"/>
                          </a:lnTo>
                          <a:lnTo>
                            <a:pt x="57" y="13"/>
                          </a:lnTo>
                          <a:lnTo>
                            <a:pt x="61" y="17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2" y="6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2" name="Freeform 353"/>
                    <p:cNvSpPr>
                      <a:spLocks/>
                    </p:cNvSpPr>
                    <p:nvPr/>
                  </p:nvSpPr>
                  <p:spPr bwMode="auto">
                    <a:xfrm>
                      <a:off x="4520" y="906"/>
                      <a:ext cx="63" cy="63"/>
                    </a:xfrm>
                    <a:custGeom>
                      <a:avLst/>
                      <a:gdLst>
                        <a:gd name="T0" fmla="*/ 32 w 63"/>
                        <a:gd name="T1" fmla="*/ 63 h 63"/>
                        <a:gd name="T2" fmla="*/ 32 w 63"/>
                        <a:gd name="T3" fmla="*/ 63 h 63"/>
                        <a:gd name="T4" fmla="*/ 26 w 63"/>
                        <a:gd name="T5" fmla="*/ 63 h 63"/>
                        <a:gd name="T6" fmla="*/ 18 w 63"/>
                        <a:gd name="T7" fmla="*/ 61 h 63"/>
                        <a:gd name="T8" fmla="*/ 14 w 63"/>
                        <a:gd name="T9" fmla="*/ 57 h 63"/>
                        <a:gd name="T10" fmla="*/ 8 w 63"/>
                        <a:gd name="T11" fmla="*/ 55 h 63"/>
                        <a:gd name="T12" fmla="*/ 4 w 63"/>
                        <a:gd name="T13" fmla="*/ 49 h 63"/>
                        <a:gd name="T14" fmla="*/ 2 w 63"/>
                        <a:gd name="T15" fmla="*/ 43 h 63"/>
                        <a:gd name="T16" fmla="*/ 0 w 63"/>
                        <a:gd name="T17" fmla="*/ 37 h 63"/>
                        <a:gd name="T18" fmla="*/ 0 w 63"/>
                        <a:gd name="T19" fmla="*/ 31 h 63"/>
                        <a:gd name="T20" fmla="*/ 0 w 63"/>
                        <a:gd name="T21" fmla="*/ 25 h 63"/>
                        <a:gd name="T22" fmla="*/ 2 w 63"/>
                        <a:gd name="T23" fmla="*/ 17 h 63"/>
                        <a:gd name="T24" fmla="*/ 4 w 63"/>
                        <a:gd name="T25" fmla="*/ 13 h 63"/>
                        <a:gd name="T26" fmla="*/ 8 w 63"/>
                        <a:gd name="T27" fmla="*/ 7 h 63"/>
                        <a:gd name="T28" fmla="*/ 14 w 63"/>
                        <a:gd name="T29" fmla="*/ 4 h 63"/>
                        <a:gd name="T30" fmla="*/ 18 w 63"/>
                        <a:gd name="T31" fmla="*/ 2 h 63"/>
                        <a:gd name="T32" fmla="*/ 26 w 63"/>
                        <a:gd name="T33" fmla="*/ 0 h 63"/>
                        <a:gd name="T34" fmla="*/ 32 w 63"/>
                        <a:gd name="T35" fmla="*/ 0 h 63"/>
                        <a:gd name="T36" fmla="*/ 37 w 63"/>
                        <a:gd name="T37" fmla="*/ 0 h 63"/>
                        <a:gd name="T38" fmla="*/ 43 w 63"/>
                        <a:gd name="T39" fmla="*/ 2 h 63"/>
                        <a:gd name="T40" fmla="*/ 49 w 63"/>
                        <a:gd name="T41" fmla="*/ 4 h 63"/>
                        <a:gd name="T42" fmla="*/ 55 w 63"/>
                        <a:gd name="T43" fmla="*/ 7 h 63"/>
                        <a:gd name="T44" fmla="*/ 57 w 63"/>
                        <a:gd name="T45" fmla="*/ 13 h 63"/>
                        <a:gd name="T46" fmla="*/ 61 w 63"/>
                        <a:gd name="T47" fmla="*/ 17 h 63"/>
                        <a:gd name="T48" fmla="*/ 63 w 63"/>
                        <a:gd name="T49" fmla="*/ 25 h 63"/>
                        <a:gd name="T50" fmla="*/ 63 w 63"/>
                        <a:gd name="T51" fmla="*/ 31 h 63"/>
                        <a:gd name="T52" fmla="*/ 63 w 63"/>
                        <a:gd name="T53" fmla="*/ 37 h 63"/>
                        <a:gd name="T54" fmla="*/ 61 w 63"/>
                        <a:gd name="T55" fmla="*/ 43 h 63"/>
                        <a:gd name="T56" fmla="*/ 57 w 63"/>
                        <a:gd name="T57" fmla="*/ 49 h 63"/>
                        <a:gd name="T58" fmla="*/ 55 w 63"/>
                        <a:gd name="T59" fmla="*/ 55 h 63"/>
                        <a:gd name="T60" fmla="*/ 49 w 63"/>
                        <a:gd name="T61" fmla="*/ 57 h 63"/>
                        <a:gd name="T62" fmla="*/ 43 w 63"/>
                        <a:gd name="T63" fmla="*/ 61 h 63"/>
                        <a:gd name="T64" fmla="*/ 37 w 63"/>
                        <a:gd name="T65" fmla="*/ 63 h 63"/>
                        <a:gd name="T66" fmla="*/ 32 w 63"/>
                        <a:gd name="T67" fmla="*/ 63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32" y="63"/>
                          </a:move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18" y="61"/>
                          </a:lnTo>
                          <a:lnTo>
                            <a:pt x="14" y="57"/>
                          </a:lnTo>
                          <a:lnTo>
                            <a:pt x="8" y="55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7"/>
                          </a:lnTo>
                          <a:lnTo>
                            <a:pt x="4" y="13"/>
                          </a:lnTo>
                          <a:lnTo>
                            <a:pt x="8" y="7"/>
                          </a:lnTo>
                          <a:lnTo>
                            <a:pt x="14" y="4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7"/>
                          </a:lnTo>
                          <a:lnTo>
                            <a:pt x="57" y="13"/>
                          </a:lnTo>
                          <a:lnTo>
                            <a:pt x="61" y="17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2" y="6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3" name="Freeform 354"/>
                    <p:cNvSpPr>
                      <a:spLocks/>
                    </p:cNvSpPr>
                    <p:nvPr/>
                  </p:nvSpPr>
                  <p:spPr bwMode="auto">
                    <a:xfrm>
                      <a:off x="4650" y="821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1 h 65"/>
                        <a:gd name="T2" fmla="*/ 63 w 63"/>
                        <a:gd name="T3" fmla="*/ 39 h 65"/>
                        <a:gd name="T4" fmla="*/ 61 w 63"/>
                        <a:gd name="T5" fmla="*/ 45 h 65"/>
                        <a:gd name="T6" fmla="*/ 57 w 63"/>
                        <a:gd name="T7" fmla="*/ 51 h 65"/>
                        <a:gd name="T8" fmla="*/ 53 w 63"/>
                        <a:gd name="T9" fmla="*/ 55 h 65"/>
                        <a:gd name="T10" fmla="*/ 49 w 63"/>
                        <a:gd name="T11" fmla="*/ 59 h 65"/>
                        <a:gd name="T12" fmla="*/ 43 w 63"/>
                        <a:gd name="T13" fmla="*/ 61 h 65"/>
                        <a:gd name="T14" fmla="*/ 37 w 63"/>
                        <a:gd name="T15" fmla="*/ 63 h 65"/>
                        <a:gd name="T16" fmla="*/ 32 w 63"/>
                        <a:gd name="T17" fmla="*/ 65 h 65"/>
                        <a:gd name="T18" fmla="*/ 24 w 63"/>
                        <a:gd name="T19" fmla="*/ 63 h 65"/>
                        <a:gd name="T20" fmla="*/ 20 w 63"/>
                        <a:gd name="T21" fmla="*/ 61 h 65"/>
                        <a:gd name="T22" fmla="*/ 14 w 63"/>
                        <a:gd name="T23" fmla="*/ 59 h 65"/>
                        <a:gd name="T24" fmla="*/ 8 w 63"/>
                        <a:gd name="T25" fmla="*/ 55 h 65"/>
                        <a:gd name="T26" fmla="*/ 4 w 63"/>
                        <a:gd name="T27" fmla="*/ 51 h 65"/>
                        <a:gd name="T28" fmla="*/ 2 w 63"/>
                        <a:gd name="T29" fmla="*/ 45 h 65"/>
                        <a:gd name="T30" fmla="*/ 0 w 63"/>
                        <a:gd name="T31" fmla="*/ 39 h 65"/>
                        <a:gd name="T32" fmla="*/ 0 w 63"/>
                        <a:gd name="T33" fmla="*/ 31 h 65"/>
                        <a:gd name="T34" fmla="*/ 0 w 63"/>
                        <a:gd name="T35" fmla="*/ 25 h 65"/>
                        <a:gd name="T36" fmla="*/ 2 w 63"/>
                        <a:gd name="T37" fmla="*/ 20 h 65"/>
                        <a:gd name="T38" fmla="*/ 4 w 63"/>
                        <a:gd name="T39" fmla="*/ 14 h 65"/>
                        <a:gd name="T40" fmla="*/ 8 w 63"/>
                        <a:gd name="T41" fmla="*/ 10 h 65"/>
                        <a:gd name="T42" fmla="*/ 14 w 63"/>
                        <a:gd name="T43" fmla="*/ 6 h 65"/>
                        <a:gd name="T44" fmla="*/ 20 w 63"/>
                        <a:gd name="T45" fmla="*/ 2 h 65"/>
                        <a:gd name="T46" fmla="*/ 24 w 63"/>
                        <a:gd name="T47" fmla="*/ 0 h 65"/>
                        <a:gd name="T48" fmla="*/ 32 w 63"/>
                        <a:gd name="T49" fmla="*/ 0 h 65"/>
                        <a:gd name="T50" fmla="*/ 37 w 63"/>
                        <a:gd name="T51" fmla="*/ 0 h 65"/>
                        <a:gd name="T52" fmla="*/ 43 w 63"/>
                        <a:gd name="T53" fmla="*/ 2 h 65"/>
                        <a:gd name="T54" fmla="*/ 49 w 63"/>
                        <a:gd name="T55" fmla="*/ 6 h 65"/>
                        <a:gd name="T56" fmla="*/ 53 w 63"/>
                        <a:gd name="T57" fmla="*/ 10 h 65"/>
                        <a:gd name="T58" fmla="*/ 57 w 63"/>
                        <a:gd name="T59" fmla="*/ 14 h 65"/>
                        <a:gd name="T60" fmla="*/ 61 w 63"/>
                        <a:gd name="T61" fmla="*/ 20 h 65"/>
                        <a:gd name="T62" fmla="*/ 63 w 63"/>
                        <a:gd name="T63" fmla="*/ 25 h 65"/>
                        <a:gd name="T64" fmla="*/ 63 w 63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63" y="31"/>
                          </a:move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2" y="65"/>
                          </a:lnTo>
                          <a:lnTo>
                            <a:pt x="24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4" y="0"/>
                          </a:lnTo>
                          <a:lnTo>
                            <a:pt x="32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4" name="Freeform 355"/>
                    <p:cNvSpPr>
                      <a:spLocks/>
                    </p:cNvSpPr>
                    <p:nvPr/>
                  </p:nvSpPr>
                  <p:spPr bwMode="auto">
                    <a:xfrm>
                      <a:off x="4650" y="821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1 h 65"/>
                        <a:gd name="T2" fmla="*/ 63 w 63"/>
                        <a:gd name="T3" fmla="*/ 31 h 65"/>
                        <a:gd name="T4" fmla="*/ 63 w 63"/>
                        <a:gd name="T5" fmla="*/ 39 h 65"/>
                        <a:gd name="T6" fmla="*/ 61 w 63"/>
                        <a:gd name="T7" fmla="*/ 45 h 65"/>
                        <a:gd name="T8" fmla="*/ 57 w 63"/>
                        <a:gd name="T9" fmla="*/ 51 h 65"/>
                        <a:gd name="T10" fmla="*/ 53 w 63"/>
                        <a:gd name="T11" fmla="*/ 55 h 65"/>
                        <a:gd name="T12" fmla="*/ 49 w 63"/>
                        <a:gd name="T13" fmla="*/ 59 h 65"/>
                        <a:gd name="T14" fmla="*/ 43 w 63"/>
                        <a:gd name="T15" fmla="*/ 61 h 65"/>
                        <a:gd name="T16" fmla="*/ 37 w 63"/>
                        <a:gd name="T17" fmla="*/ 63 h 65"/>
                        <a:gd name="T18" fmla="*/ 32 w 63"/>
                        <a:gd name="T19" fmla="*/ 65 h 65"/>
                        <a:gd name="T20" fmla="*/ 24 w 63"/>
                        <a:gd name="T21" fmla="*/ 63 h 65"/>
                        <a:gd name="T22" fmla="*/ 20 w 63"/>
                        <a:gd name="T23" fmla="*/ 61 h 65"/>
                        <a:gd name="T24" fmla="*/ 14 w 63"/>
                        <a:gd name="T25" fmla="*/ 59 h 65"/>
                        <a:gd name="T26" fmla="*/ 8 w 63"/>
                        <a:gd name="T27" fmla="*/ 55 h 65"/>
                        <a:gd name="T28" fmla="*/ 4 w 63"/>
                        <a:gd name="T29" fmla="*/ 51 h 65"/>
                        <a:gd name="T30" fmla="*/ 2 w 63"/>
                        <a:gd name="T31" fmla="*/ 45 h 65"/>
                        <a:gd name="T32" fmla="*/ 0 w 63"/>
                        <a:gd name="T33" fmla="*/ 39 h 65"/>
                        <a:gd name="T34" fmla="*/ 0 w 63"/>
                        <a:gd name="T35" fmla="*/ 31 h 65"/>
                        <a:gd name="T36" fmla="*/ 0 w 63"/>
                        <a:gd name="T37" fmla="*/ 25 h 65"/>
                        <a:gd name="T38" fmla="*/ 2 w 63"/>
                        <a:gd name="T39" fmla="*/ 20 h 65"/>
                        <a:gd name="T40" fmla="*/ 4 w 63"/>
                        <a:gd name="T41" fmla="*/ 14 h 65"/>
                        <a:gd name="T42" fmla="*/ 8 w 63"/>
                        <a:gd name="T43" fmla="*/ 10 h 65"/>
                        <a:gd name="T44" fmla="*/ 14 w 63"/>
                        <a:gd name="T45" fmla="*/ 6 h 65"/>
                        <a:gd name="T46" fmla="*/ 20 w 63"/>
                        <a:gd name="T47" fmla="*/ 2 h 65"/>
                        <a:gd name="T48" fmla="*/ 24 w 63"/>
                        <a:gd name="T49" fmla="*/ 0 h 65"/>
                        <a:gd name="T50" fmla="*/ 32 w 63"/>
                        <a:gd name="T51" fmla="*/ 0 h 65"/>
                        <a:gd name="T52" fmla="*/ 37 w 63"/>
                        <a:gd name="T53" fmla="*/ 0 h 65"/>
                        <a:gd name="T54" fmla="*/ 43 w 63"/>
                        <a:gd name="T55" fmla="*/ 2 h 65"/>
                        <a:gd name="T56" fmla="*/ 49 w 63"/>
                        <a:gd name="T57" fmla="*/ 6 h 65"/>
                        <a:gd name="T58" fmla="*/ 53 w 63"/>
                        <a:gd name="T59" fmla="*/ 10 h 65"/>
                        <a:gd name="T60" fmla="*/ 57 w 63"/>
                        <a:gd name="T61" fmla="*/ 14 h 65"/>
                        <a:gd name="T62" fmla="*/ 61 w 63"/>
                        <a:gd name="T63" fmla="*/ 20 h 65"/>
                        <a:gd name="T64" fmla="*/ 63 w 63"/>
                        <a:gd name="T65" fmla="*/ 25 h 65"/>
                        <a:gd name="T66" fmla="*/ 63 w 63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63" y="31"/>
                          </a:move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2" y="65"/>
                          </a:lnTo>
                          <a:lnTo>
                            <a:pt x="24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4" y="0"/>
                          </a:lnTo>
                          <a:lnTo>
                            <a:pt x="32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5" name="Freeform 356"/>
                    <p:cNvSpPr>
                      <a:spLocks/>
                    </p:cNvSpPr>
                    <p:nvPr/>
                  </p:nvSpPr>
                  <p:spPr bwMode="auto">
                    <a:xfrm>
                      <a:off x="4636" y="961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1 h 65"/>
                        <a:gd name="T2" fmla="*/ 63 w 63"/>
                        <a:gd name="T3" fmla="*/ 39 h 65"/>
                        <a:gd name="T4" fmla="*/ 61 w 63"/>
                        <a:gd name="T5" fmla="*/ 45 h 65"/>
                        <a:gd name="T6" fmla="*/ 57 w 63"/>
                        <a:gd name="T7" fmla="*/ 51 h 65"/>
                        <a:gd name="T8" fmla="*/ 55 w 63"/>
                        <a:gd name="T9" fmla="*/ 55 h 65"/>
                        <a:gd name="T10" fmla="*/ 49 w 63"/>
                        <a:gd name="T11" fmla="*/ 59 h 65"/>
                        <a:gd name="T12" fmla="*/ 44 w 63"/>
                        <a:gd name="T13" fmla="*/ 63 h 65"/>
                        <a:gd name="T14" fmla="*/ 38 w 63"/>
                        <a:gd name="T15" fmla="*/ 65 h 65"/>
                        <a:gd name="T16" fmla="*/ 32 w 63"/>
                        <a:gd name="T17" fmla="*/ 65 h 65"/>
                        <a:gd name="T18" fmla="*/ 26 w 63"/>
                        <a:gd name="T19" fmla="*/ 65 h 65"/>
                        <a:gd name="T20" fmla="*/ 20 w 63"/>
                        <a:gd name="T21" fmla="*/ 63 h 65"/>
                        <a:gd name="T22" fmla="*/ 14 w 63"/>
                        <a:gd name="T23" fmla="*/ 59 h 65"/>
                        <a:gd name="T24" fmla="*/ 8 w 63"/>
                        <a:gd name="T25" fmla="*/ 55 h 65"/>
                        <a:gd name="T26" fmla="*/ 4 w 63"/>
                        <a:gd name="T27" fmla="*/ 51 h 65"/>
                        <a:gd name="T28" fmla="*/ 2 w 63"/>
                        <a:gd name="T29" fmla="*/ 45 h 65"/>
                        <a:gd name="T30" fmla="*/ 0 w 63"/>
                        <a:gd name="T31" fmla="*/ 39 h 65"/>
                        <a:gd name="T32" fmla="*/ 0 w 63"/>
                        <a:gd name="T33" fmla="*/ 31 h 65"/>
                        <a:gd name="T34" fmla="*/ 0 w 63"/>
                        <a:gd name="T35" fmla="*/ 25 h 65"/>
                        <a:gd name="T36" fmla="*/ 2 w 63"/>
                        <a:gd name="T37" fmla="*/ 19 h 65"/>
                        <a:gd name="T38" fmla="*/ 4 w 63"/>
                        <a:gd name="T39" fmla="*/ 13 h 65"/>
                        <a:gd name="T40" fmla="*/ 8 w 63"/>
                        <a:gd name="T41" fmla="*/ 10 h 65"/>
                        <a:gd name="T42" fmla="*/ 14 w 63"/>
                        <a:gd name="T43" fmla="*/ 6 h 65"/>
                        <a:gd name="T44" fmla="*/ 20 w 63"/>
                        <a:gd name="T45" fmla="*/ 2 h 65"/>
                        <a:gd name="T46" fmla="*/ 26 w 63"/>
                        <a:gd name="T47" fmla="*/ 2 h 65"/>
                        <a:gd name="T48" fmla="*/ 32 w 63"/>
                        <a:gd name="T49" fmla="*/ 0 h 65"/>
                        <a:gd name="T50" fmla="*/ 38 w 63"/>
                        <a:gd name="T51" fmla="*/ 2 h 65"/>
                        <a:gd name="T52" fmla="*/ 44 w 63"/>
                        <a:gd name="T53" fmla="*/ 2 h 65"/>
                        <a:gd name="T54" fmla="*/ 49 w 63"/>
                        <a:gd name="T55" fmla="*/ 6 h 65"/>
                        <a:gd name="T56" fmla="*/ 55 w 63"/>
                        <a:gd name="T57" fmla="*/ 10 h 65"/>
                        <a:gd name="T58" fmla="*/ 57 w 63"/>
                        <a:gd name="T59" fmla="*/ 13 h 65"/>
                        <a:gd name="T60" fmla="*/ 61 w 63"/>
                        <a:gd name="T61" fmla="*/ 19 h 65"/>
                        <a:gd name="T62" fmla="*/ 63 w 63"/>
                        <a:gd name="T63" fmla="*/ 25 h 65"/>
                        <a:gd name="T64" fmla="*/ 63 w 63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63" y="31"/>
                          </a:move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4" y="63"/>
                          </a:lnTo>
                          <a:lnTo>
                            <a:pt x="38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4" y="13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38" y="2"/>
                          </a:lnTo>
                          <a:lnTo>
                            <a:pt x="44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6" name="Freeform 357"/>
                    <p:cNvSpPr>
                      <a:spLocks/>
                    </p:cNvSpPr>
                    <p:nvPr/>
                  </p:nvSpPr>
                  <p:spPr bwMode="auto">
                    <a:xfrm>
                      <a:off x="4636" y="961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1 h 65"/>
                        <a:gd name="T2" fmla="*/ 63 w 63"/>
                        <a:gd name="T3" fmla="*/ 31 h 65"/>
                        <a:gd name="T4" fmla="*/ 63 w 63"/>
                        <a:gd name="T5" fmla="*/ 39 h 65"/>
                        <a:gd name="T6" fmla="*/ 61 w 63"/>
                        <a:gd name="T7" fmla="*/ 45 h 65"/>
                        <a:gd name="T8" fmla="*/ 57 w 63"/>
                        <a:gd name="T9" fmla="*/ 51 h 65"/>
                        <a:gd name="T10" fmla="*/ 55 w 63"/>
                        <a:gd name="T11" fmla="*/ 55 h 65"/>
                        <a:gd name="T12" fmla="*/ 49 w 63"/>
                        <a:gd name="T13" fmla="*/ 59 h 65"/>
                        <a:gd name="T14" fmla="*/ 44 w 63"/>
                        <a:gd name="T15" fmla="*/ 63 h 65"/>
                        <a:gd name="T16" fmla="*/ 38 w 63"/>
                        <a:gd name="T17" fmla="*/ 65 h 65"/>
                        <a:gd name="T18" fmla="*/ 32 w 63"/>
                        <a:gd name="T19" fmla="*/ 65 h 65"/>
                        <a:gd name="T20" fmla="*/ 26 w 63"/>
                        <a:gd name="T21" fmla="*/ 65 h 65"/>
                        <a:gd name="T22" fmla="*/ 20 w 63"/>
                        <a:gd name="T23" fmla="*/ 63 h 65"/>
                        <a:gd name="T24" fmla="*/ 14 w 63"/>
                        <a:gd name="T25" fmla="*/ 59 h 65"/>
                        <a:gd name="T26" fmla="*/ 8 w 63"/>
                        <a:gd name="T27" fmla="*/ 55 h 65"/>
                        <a:gd name="T28" fmla="*/ 4 w 63"/>
                        <a:gd name="T29" fmla="*/ 51 h 65"/>
                        <a:gd name="T30" fmla="*/ 2 w 63"/>
                        <a:gd name="T31" fmla="*/ 45 h 65"/>
                        <a:gd name="T32" fmla="*/ 0 w 63"/>
                        <a:gd name="T33" fmla="*/ 39 h 65"/>
                        <a:gd name="T34" fmla="*/ 0 w 63"/>
                        <a:gd name="T35" fmla="*/ 31 h 65"/>
                        <a:gd name="T36" fmla="*/ 0 w 63"/>
                        <a:gd name="T37" fmla="*/ 25 h 65"/>
                        <a:gd name="T38" fmla="*/ 2 w 63"/>
                        <a:gd name="T39" fmla="*/ 19 h 65"/>
                        <a:gd name="T40" fmla="*/ 4 w 63"/>
                        <a:gd name="T41" fmla="*/ 13 h 65"/>
                        <a:gd name="T42" fmla="*/ 8 w 63"/>
                        <a:gd name="T43" fmla="*/ 10 h 65"/>
                        <a:gd name="T44" fmla="*/ 14 w 63"/>
                        <a:gd name="T45" fmla="*/ 6 h 65"/>
                        <a:gd name="T46" fmla="*/ 20 w 63"/>
                        <a:gd name="T47" fmla="*/ 2 h 65"/>
                        <a:gd name="T48" fmla="*/ 26 w 63"/>
                        <a:gd name="T49" fmla="*/ 2 h 65"/>
                        <a:gd name="T50" fmla="*/ 32 w 63"/>
                        <a:gd name="T51" fmla="*/ 0 h 65"/>
                        <a:gd name="T52" fmla="*/ 38 w 63"/>
                        <a:gd name="T53" fmla="*/ 2 h 65"/>
                        <a:gd name="T54" fmla="*/ 44 w 63"/>
                        <a:gd name="T55" fmla="*/ 2 h 65"/>
                        <a:gd name="T56" fmla="*/ 49 w 63"/>
                        <a:gd name="T57" fmla="*/ 6 h 65"/>
                        <a:gd name="T58" fmla="*/ 55 w 63"/>
                        <a:gd name="T59" fmla="*/ 10 h 65"/>
                        <a:gd name="T60" fmla="*/ 57 w 63"/>
                        <a:gd name="T61" fmla="*/ 13 h 65"/>
                        <a:gd name="T62" fmla="*/ 61 w 63"/>
                        <a:gd name="T63" fmla="*/ 19 h 65"/>
                        <a:gd name="T64" fmla="*/ 63 w 63"/>
                        <a:gd name="T65" fmla="*/ 25 h 65"/>
                        <a:gd name="T66" fmla="*/ 63 w 63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63" y="31"/>
                          </a:move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4" y="63"/>
                          </a:lnTo>
                          <a:lnTo>
                            <a:pt x="38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4" y="13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38" y="2"/>
                          </a:lnTo>
                          <a:lnTo>
                            <a:pt x="44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7" name="Freeform 358"/>
                    <p:cNvSpPr>
                      <a:spLocks/>
                    </p:cNvSpPr>
                    <p:nvPr/>
                  </p:nvSpPr>
                  <p:spPr bwMode="auto">
                    <a:xfrm>
                      <a:off x="4565" y="878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65 h 65"/>
                        <a:gd name="T2" fmla="*/ 26 w 65"/>
                        <a:gd name="T3" fmla="*/ 65 h 65"/>
                        <a:gd name="T4" fmla="*/ 20 w 65"/>
                        <a:gd name="T5" fmla="*/ 63 h 65"/>
                        <a:gd name="T6" fmla="*/ 14 w 65"/>
                        <a:gd name="T7" fmla="*/ 59 h 65"/>
                        <a:gd name="T8" fmla="*/ 10 w 65"/>
                        <a:gd name="T9" fmla="*/ 55 h 65"/>
                        <a:gd name="T10" fmla="*/ 6 w 65"/>
                        <a:gd name="T11" fmla="*/ 51 h 65"/>
                        <a:gd name="T12" fmla="*/ 2 w 65"/>
                        <a:gd name="T13" fmla="*/ 45 h 65"/>
                        <a:gd name="T14" fmla="*/ 0 w 65"/>
                        <a:gd name="T15" fmla="*/ 39 h 65"/>
                        <a:gd name="T16" fmla="*/ 0 w 65"/>
                        <a:gd name="T17" fmla="*/ 33 h 65"/>
                        <a:gd name="T18" fmla="*/ 0 w 65"/>
                        <a:gd name="T19" fmla="*/ 26 h 65"/>
                        <a:gd name="T20" fmla="*/ 2 w 65"/>
                        <a:gd name="T21" fmla="*/ 20 h 65"/>
                        <a:gd name="T22" fmla="*/ 6 w 65"/>
                        <a:gd name="T23" fmla="*/ 14 h 65"/>
                        <a:gd name="T24" fmla="*/ 10 w 65"/>
                        <a:gd name="T25" fmla="*/ 10 h 65"/>
                        <a:gd name="T26" fmla="*/ 14 w 65"/>
                        <a:gd name="T27" fmla="*/ 6 h 65"/>
                        <a:gd name="T28" fmla="*/ 20 w 65"/>
                        <a:gd name="T29" fmla="*/ 4 h 65"/>
                        <a:gd name="T30" fmla="*/ 26 w 65"/>
                        <a:gd name="T31" fmla="*/ 2 h 65"/>
                        <a:gd name="T32" fmla="*/ 32 w 65"/>
                        <a:gd name="T33" fmla="*/ 0 h 65"/>
                        <a:gd name="T34" fmla="*/ 40 w 65"/>
                        <a:gd name="T35" fmla="*/ 2 h 65"/>
                        <a:gd name="T36" fmla="*/ 46 w 65"/>
                        <a:gd name="T37" fmla="*/ 4 h 65"/>
                        <a:gd name="T38" fmla="*/ 52 w 65"/>
                        <a:gd name="T39" fmla="*/ 6 h 65"/>
                        <a:gd name="T40" fmla="*/ 56 w 65"/>
                        <a:gd name="T41" fmla="*/ 10 h 65"/>
                        <a:gd name="T42" fmla="*/ 59 w 65"/>
                        <a:gd name="T43" fmla="*/ 14 h 65"/>
                        <a:gd name="T44" fmla="*/ 63 w 65"/>
                        <a:gd name="T45" fmla="*/ 20 h 65"/>
                        <a:gd name="T46" fmla="*/ 63 w 65"/>
                        <a:gd name="T47" fmla="*/ 26 h 65"/>
                        <a:gd name="T48" fmla="*/ 65 w 65"/>
                        <a:gd name="T49" fmla="*/ 33 h 65"/>
                        <a:gd name="T50" fmla="*/ 63 w 65"/>
                        <a:gd name="T51" fmla="*/ 39 h 65"/>
                        <a:gd name="T52" fmla="*/ 63 w 65"/>
                        <a:gd name="T53" fmla="*/ 45 h 65"/>
                        <a:gd name="T54" fmla="*/ 59 w 65"/>
                        <a:gd name="T55" fmla="*/ 51 h 65"/>
                        <a:gd name="T56" fmla="*/ 56 w 65"/>
                        <a:gd name="T57" fmla="*/ 55 h 65"/>
                        <a:gd name="T58" fmla="*/ 52 w 65"/>
                        <a:gd name="T59" fmla="*/ 59 h 65"/>
                        <a:gd name="T60" fmla="*/ 46 w 65"/>
                        <a:gd name="T61" fmla="*/ 63 h 65"/>
                        <a:gd name="T62" fmla="*/ 40 w 65"/>
                        <a:gd name="T63" fmla="*/ 65 h 65"/>
                        <a:gd name="T64" fmla="*/ 32 w 65"/>
                        <a:gd name="T65" fmla="*/ 65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2" y="65"/>
                          </a:move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40" y="2"/>
                          </a:lnTo>
                          <a:lnTo>
                            <a:pt x="46" y="4"/>
                          </a:lnTo>
                          <a:lnTo>
                            <a:pt x="52" y="6"/>
                          </a:lnTo>
                          <a:lnTo>
                            <a:pt x="56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6" y="55"/>
                          </a:lnTo>
                          <a:lnTo>
                            <a:pt x="52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8" name="Freeform 359"/>
                    <p:cNvSpPr>
                      <a:spLocks/>
                    </p:cNvSpPr>
                    <p:nvPr/>
                  </p:nvSpPr>
                  <p:spPr bwMode="auto">
                    <a:xfrm>
                      <a:off x="4565" y="878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65 h 65"/>
                        <a:gd name="T2" fmla="*/ 32 w 65"/>
                        <a:gd name="T3" fmla="*/ 65 h 65"/>
                        <a:gd name="T4" fmla="*/ 26 w 65"/>
                        <a:gd name="T5" fmla="*/ 65 h 65"/>
                        <a:gd name="T6" fmla="*/ 20 w 65"/>
                        <a:gd name="T7" fmla="*/ 63 h 65"/>
                        <a:gd name="T8" fmla="*/ 14 w 65"/>
                        <a:gd name="T9" fmla="*/ 59 h 65"/>
                        <a:gd name="T10" fmla="*/ 10 w 65"/>
                        <a:gd name="T11" fmla="*/ 55 h 65"/>
                        <a:gd name="T12" fmla="*/ 6 w 65"/>
                        <a:gd name="T13" fmla="*/ 51 h 65"/>
                        <a:gd name="T14" fmla="*/ 2 w 65"/>
                        <a:gd name="T15" fmla="*/ 45 h 65"/>
                        <a:gd name="T16" fmla="*/ 0 w 65"/>
                        <a:gd name="T17" fmla="*/ 39 h 65"/>
                        <a:gd name="T18" fmla="*/ 0 w 65"/>
                        <a:gd name="T19" fmla="*/ 33 h 65"/>
                        <a:gd name="T20" fmla="*/ 0 w 65"/>
                        <a:gd name="T21" fmla="*/ 26 h 65"/>
                        <a:gd name="T22" fmla="*/ 2 w 65"/>
                        <a:gd name="T23" fmla="*/ 20 h 65"/>
                        <a:gd name="T24" fmla="*/ 6 w 65"/>
                        <a:gd name="T25" fmla="*/ 14 h 65"/>
                        <a:gd name="T26" fmla="*/ 10 w 65"/>
                        <a:gd name="T27" fmla="*/ 10 h 65"/>
                        <a:gd name="T28" fmla="*/ 14 w 65"/>
                        <a:gd name="T29" fmla="*/ 6 h 65"/>
                        <a:gd name="T30" fmla="*/ 20 w 65"/>
                        <a:gd name="T31" fmla="*/ 4 h 65"/>
                        <a:gd name="T32" fmla="*/ 26 w 65"/>
                        <a:gd name="T33" fmla="*/ 2 h 65"/>
                        <a:gd name="T34" fmla="*/ 32 w 65"/>
                        <a:gd name="T35" fmla="*/ 0 h 65"/>
                        <a:gd name="T36" fmla="*/ 40 w 65"/>
                        <a:gd name="T37" fmla="*/ 2 h 65"/>
                        <a:gd name="T38" fmla="*/ 46 w 65"/>
                        <a:gd name="T39" fmla="*/ 4 h 65"/>
                        <a:gd name="T40" fmla="*/ 52 w 65"/>
                        <a:gd name="T41" fmla="*/ 6 h 65"/>
                        <a:gd name="T42" fmla="*/ 56 w 65"/>
                        <a:gd name="T43" fmla="*/ 10 h 65"/>
                        <a:gd name="T44" fmla="*/ 59 w 65"/>
                        <a:gd name="T45" fmla="*/ 14 h 65"/>
                        <a:gd name="T46" fmla="*/ 63 w 65"/>
                        <a:gd name="T47" fmla="*/ 20 h 65"/>
                        <a:gd name="T48" fmla="*/ 63 w 65"/>
                        <a:gd name="T49" fmla="*/ 26 h 65"/>
                        <a:gd name="T50" fmla="*/ 65 w 65"/>
                        <a:gd name="T51" fmla="*/ 33 h 65"/>
                        <a:gd name="T52" fmla="*/ 63 w 65"/>
                        <a:gd name="T53" fmla="*/ 39 h 65"/>
                        <a:gd name="T54" fmla="*/ 63 w 65"/>
                        <a:gd name="T55" fmla="*/ 45 h 65"/>
                        <a:gd name="T56" fmla="*/ 59 w 65"/>
                        <a:gd name="T57" fmla="*/ 51 h 65"/>
                        <a:gd name="T58" fmla="*/ 56 w 65"/>
                        <a:gd name="T59" fmla="*/ 55 h 65"/>
                        <a:gd name="T60" fmla="*/ 52 w 65"/>
                        <a:gd name="T61" fmla="*/ 59 h 65"/>
                        <a:gd name="T62" fmla="*/ 46 w 65"/>
                        <a:gd name="T63" fmla="*/ 63 h 65"/>
                        <a:gd name="T64" fmla="*/ 40 w 65"/>
                        <a:gd name="T65" fmla="*/ 65 h 65"/>
                        <a:gd name="T66" fmla="*/ 32 w 65"/>
                        <a:gd name="T67" fmla="*/ 65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2" y="65"/>
                          </a:move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40" y="2"/>
                          </a:lnTo>
                          <a:lnTo>
                            <a:pt x="46" y="4"/>
                          </a:lnTo>
                          <a:lnTo>
                            <a:pt x="52" y="6"/>
                          </a:lnTo>
                          <a:lnTo>
                            <a:pt x="56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6" y="55"/>
                          </a:lnTo>
                          <a:lnTo>
                            <a:pt x="52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39" name="Freeform 360"/>
                    <p:cNvSpPr>
                      <a:spLocks/>
                    </p:cNvSpPr>
                    <p:nvPr/>
                  </p:nvSpPr>
                  <p:spPr bwMode="auto">
                    <a:xfrm>
                      <a:off x="4603" y="965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3 h 65"/>
                        <a:gd name="T2" fmla="*/ 0 w 63"/>
                        <a:gd name="T3" fmla="*/ 25 h 65"/>
                        <a:gd name="T4" fmla="*/ 2 w 63"/>
                        <a:gd name="T5" fmla="*/ 19 h 65"/>
                        <a:gd name="T6" fmla="*/ 4 w 63"/>
                        <a:gd name="T7" fmla="*/ 13 h 65"/>
                        <a:gd name="T8" fmla="*/ 8 w 63"/>
                        <a:gd name="T9" fmla="*/ 9 h 65"/>
                        <a:gd name="T10" fmla="*/ 14 w 63"/>
                        <a:gd name="T11" fmla="*/ 6 h 65"/>
                        <a:gd name="T12" fmla="*/ 19 w 63"/>
                        <a:gd name="T13" fmla="*/ 2 h 65"/>
                        <a:gd name="T14" fmla="*/ 23 w 63"/>
                        <a:gd name="T15" fmla="*/ 2 h 65"/>
                        <a:gd name="T16" fmla="*/ 31 w 63"/>
                        <a:gd name="T17" fmla="*/ 0 h 65"/>
                        <a:gd name="T18" fmla="*/ 37 w 63"/>
                        <a:gd name="T19" fmla="*/ 2 h 65"/>
                        <a:gd name="T20" fmla="*/ 43 w 63"/>
                        <a:gd name="T21" fmla="*/ 2 h 65"/>
                        <a:gd name="T22" fmla="*/ 49 w 63"/>
                        <a:gd name="T23" fmla="*/ 6 h 65"/>
                        <a:gd name="T24" fmla="*/ 53 w 63"/>
                        <a:gd name="T25" fmla="*/ 9 h 65"/>
                        <a:gd name="T26" fmla="*/ 57 w 63"/>
                        <a:gd name="T27" fmla="*/ 13 h 65"/>
                        <a:gd name="T28" fmla="*/ 61 w 63"/>
                        <a:gd name="T29" fmla="*/ 19 h 65"/>
                        <a:gd name="T30" fmla="*/ 63 w 63"/>
                        <a:gd name="T31" fmla="*/ 25 h 65"/>
                        <a:gd name="T32" fmla="*/ 63 w 63"/>
                        <a:gd name="T33" fmla="*/ 33 h 65"/>
                        <a:gd name="T34" fmla="*/ 63 w 63"/>
                        <a:gd name="T35" fmla="*/ 39 h 65"/>
                        <a:gd name="T36" fmla="*/ 61 w 63"/>
                        <a:gd name="T37" fmla="*/ 45 h 65"/>
                        <a:gd name="T38" fmla="*/ 57 w 63"/>
                        <a:gd name="T39" fmla="*/ 51 h 65"/>
                        <a:gd name="T40" fmla="*/ 53 w 63"/>
                        <a:gd name="T41" fmla="*/ 55 h 65"/>
                        <a:gd name="T42" fmla="*/ 49 w 63"/>
                        <a:gd name="T43" fmla="*/ 59 h 65"/>
                        <a:gd name="T44" fmla="*/ 43 w 63"/>
                        <a:gd name="T45" fmla="*/ 63 h 65"/>
                        <a:gd name="T46" fmla="*/ 37 w 63"/>
                        <a:gd name="T47" fmla="*/ 65 h 65"/>
                        <a:gd name="T48" fmla="*/ 31 w 63"/>
                        <a:gd name="T49" fmla="*/ 65 h 65"/>
                        <a:gd name="T50" fmla="*/ 23 w 63"/>
                        <a:gd name="T51" fmla="*/ 65 h 65"/>
                        <a:gd name="T52" fmla="*/ 19 w 63"/>
                        <a:gd name="T53" fmla="*/ 63 h 65"/>
                        <a:gd name="T54" fmla="*/ 14 w 63"/>
                        <a:gd name="T55" fmla="*/ 59 h 65"/>
                        <a:gd name="T56" fmla="*/ 8 w 63"/>
                        <a:gd name="T57" fmla="*/ 55 h 65"/>
                        <a:gd name="T58" fmla="*/ 4 w 63"/>
                        <a:gd name="T59" fmla="*/ 51 h 65"/>
                        <a:gd name="T60" fmla="*/ 2 w 63"/>
                        <a:gd name="T61" fmla="*/ 45 h 65"/>
                        <a:gd name="T62" fmla="*/ 0 w 63"/>
                        <a:gd name="T63" fmla="*/ 39 h 65"/>
                        <a:gd name="T64" fmla="*/ 0 w 63"/>
                        <a:gd name="T65" fmla="*/ 33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3"/>
                          </a:move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4" y="13"/>
                          </a:lnTo>
                          <a:lnTo>
                            <a:pt x="8" y="9"/>
                          </a:lnTo>
                          <a:lnTo>
                            <a:pt x="14" y="6"/>
                          </a:lnTo>
                          <a:lnTo>
                            <a:pt x="19" y="2"/>
                          </a:lnTo>
                          <a:lnTo>
                            <a:pt x="23" y="2"/>
                          </a:lnTo>
                          <a:lnTo>
                            <a:pt x="31" y="0"/>
                          </a:lnTo>
                          <a:lnTo>
                            <a:pt x="37" y="2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9"/>
                          </a:lnTo>
                          <a:lnTo>
                            <a:pt x="57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7" y="65"/>
                          </a:lnTo>
                          <a:lnTo>
                            <a:pt x="31" y="65"/>
                          </a:lnTo>
                          <a:lnTo>
                            <a:pt x="23" y="65"/>
                          </a:lnTo>
                          <a:lnTo>
                            <a:pt x="19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0" name="Freeform 361"/>
                    <p:cNvSpPr>
                      <a:spLocks/>
                    </p:cNvSpPr>
                    <p:nvPr/>
                  </p:nvSpPr>
                  <p:spPr bwMode="auto">
                    <a:xfrm>
                      <a:off x="4603" y="965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3 h 65"/>
                        <a:gd name="T2" fmla="*/ 0 w 63"/>
                        <a:gd name="T3" fmla="*/ 33 h 65"/>
                        <a:gd name="T4" fmla="*/ 0 w 63"/>
                        <a:gd name="T5" fmla="*/ 25 h 65"/>
                        <a:gd name="T6" fmla="*/ 2 w 63"/>
                        <a:gd name="T7" fmla="*/ 19 h 65"/>
                        <a:gd name="T8" fmla="*/ 4 w 63"/>
                        <a:gd name="T9" fmla="*/ 13 h 65"/>
                        <a:gd name="T10" fmla="*/ 8 w 63"/>
                        <a:gd name="T11" fmla="*/ 9 h 65"/>
                        <a:gd name="T12" fmla="*/ 14 w 63"/>
                        <a:gd name="T13" fmla="*/ 6 h 65"/>
                        <a:gd name="T14" fmla="*/ 19 w 63"/>
                        <a:gd name="T15" fmla="*/ 2 h 65"/>
                        <a:gd name="T16" fmla="*/ 23 w 63"/>
                        <a:gd name="T17" fmla="*/ 2 h 65"/>
                        <a:gd name="T18" fmla="*/ 31 w 63"/>
                        <a:gd name="T19" fmla="*/ 0 h 65"/>
                        <a:gd name="T20" fmla="*/ 37 w 63"/>
                        <a:gd name="T21" fmla="*/ 2 h 65"/>
                        <a:gd name="T22" fmla="*/ 43 w 63"/>
                        <a:gd name="T23" fmla="*/ 2 h 65"/>
                        <a:gd name="T24" fmla="*/ 49 w 63"/>
                        <a:gd name="T25" fmla="*/ 6 h 65"/>
                        <a:gd name="T26" fmla="*/ 53 w 63"/>
                        <a:gd name="T27" fmla="*/ 9 h 65"/>
                        <a:gd name="T28" fmla="*/ 57 w 63"/>
                        <a:gd name="T29" fmla="*/ 13 h 65"/>
                        <a:gd name="T30" fmla="*/ 61 w 63"/>
                        <a:gd name="T31" fmla="*/ 19 h 65"/>
                        <a:gd name="T32" fmla="*/ 63 w 63"/>
                        <a:gd name="T33" fmla="*/ 25 h 65"/>
                        <a:gd name="T34" fmla="*/ 63 w 63"/>
                        <a:gd name="T35" fmla="*/ 33 h 65"/>
                        <a:gd name="T36" fmla="*/ 63 w 63"/>
                        <a:gd name="T37" fmla="*/ 39 h 65"/>
                        <a:gd name="T38" fmla="*/ 61 w 63"/>
                        <a:gd name="T39" fmla="*/ 45 h 65"/>
                        <a:gd name="T40" fmla="*/ 57 w 63"/>
                        <a:gd name="T41" fmla="*/ 51 h 65"/>
                        <a:gd name="T42" fmla="*/ 53 w 63"/>
                        <a:gd name="T43" fmla="*/ 55 h 65"/>
                        <a:gd name="T44" fmla="*/ 49 w 63"/>
                        <a:gd name="T45" fmla="*/ 59 h 65"/>
                        <a:gd name="T46" fmla="*/ 43 w 63"/>
                        <a:gd name="T47" fmla="*/ 63 h 65"/>
                        <a:gd name="T48" fmla="*/ 37 w 63"/>
                        <a:gd name="T49" fmla="*/ 65 h 65"/>
                        <a:gd name="T50" fmla="*/ 31 w 63"/>
                        <a:gd name="T51" fmla="*/ 65 h 65"/>
                        <a:gd name="T52" fmla="*/ 23 w 63"/>
                        <a:gd name="T53" fmla="*/ 65 h 65"/>
                        <a:gd name="T54" fmla="*/ 19 w 63"/>
                        <a:gd name="T55" fmla="*/ 63 h 65"/>
                        <a:gd name="T56" fmla="*/ 14 w 63"/>
                        <a:gd name="T57" fmla="*/ 59 h 65"/>
                        <a:gd name="T58" fmla="*/ 8 w 63"/>
                        <a:gd name="T59" fmla="*/ 55 h 65"/>
                        <a:gd name="T60" fmla="*/ 4 w 63"/>
                        <a:gd name="T61" fmla="*/ 51 h 65"/>
                        <a:gd name="T62" fmla="*/ 2 w 63"/>
                        <a:gd name="T63" fmla="*/ 45 h 65"/>
                        <a:gd name="T64" fmla="*/ 0 w 63"/>
                        <a:gd name="T65" fmla="*/ 39 h 65"/>
                        <a:gd name="T66" fmla="*/ 0 w 63"/>
                        <a:gd name="T67" fmla="*/ 33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3"/>
                          </a:moveTo>
                          <a:lnTo>
                            <a:pt x="0" y="33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4" y="13"/>
                          </a:lnTo>
                          <a:lnTo>
                            <a:pt x="8" y="9"/>
                          </a:lnTo>
                          <a:lnTo>
                            <a:pt x="14" y="6"/>
                          </a:lnTo>
                          <a:lnTo>
                            <a:pt x="19" y="2"/>
                          </a:lnTo>
                          <a:lnTo>
                            <a:pt x="23" y="2"/>
                          </a:lnTo>
                          <a:lnTo>
                            <a:pt x="31" y="0"/>
                          </a:lnTo>
                          <a:lnTo>
                            <a:pt x="37" y="2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9"/>
                          </a:lnTo>
                          <a:lnTo>
                            <a:pt x="57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3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7" y="65"/>
                          </a:lnTo>
                          <a:lnTo>
                            <a:pt x="31" y="65"/>
                          </a:lnTo>
                          <a:lnTo>
                            <a:pt x="23" y="65"/>
                          </a:lnTo>
                          <a:lnTo>
                            <a:pt x="19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1" name="Freeform 362"/>
                    <p:cNvSpPr>
                      <a:spLocks/>
                    </p:cNvSpPr>
                    <p:nvPr/>
                  </p:nvSpPr>
                  <p:spPr bwMode="auto">
                    <a:xfrm>
                      <a:off x="4741" y="817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1 h 65"/>
                        <a:gd name="T2" fmla="*/ 63 w 65"/>
                        <a:gd name="T3" fmla="*/ 39 h 65"/>
                        <a:gd name="T4" fmla="*/ 61 w 65"/>
                        <a:gd name="T5" fmla="*/ 45 h 65"/>
                        <a:gd name="T6" fmla="*/ 59 w 65"/>
                        <a:gd name="T7" fmla="*/ 51 h 65"/>
                        <a:gd name="T8" fmla="*/ 55 w 65"/>
                        <a:gd name="T9" fmla="*/ 55 h 65"/>
                        <a:gd name="T10" fmla="*/ 51 w 65"/>
                        <a:gd name="T11" fmla="*/ 59 h 65"/>
                        <a:gd name="T12" fmla="*/ 45 w 65"/>
                        <a:gd name="T13" fmla="*/ 61 h 65"/>
                        <a:gd name="T14" fmla="*/ 39 w 65"/>
                        <a:gd name="T15" fmla="*/ 63 h 65"/>
                        <a:gd name="T16" fmla="*/ 31 w 65"/>
                        <a:gd name="T17" fmla="*/ 65 h 65"/>
                        <a:gd name="T18" fmla="*/ 25 w 65"/>
                        <a:gd name="T19" fmla="*/ 63 h 65"/>
                        <a:gd name="T20" fmla="*/ 19 w 65"/>
                        <a:gd name="T21" fmla="*/ 61 h 65"/>
                        <a:gd name="T22" fmla="*/ 13 w 65"/>
                        <a:gd name="T23" fmla="*/ 59 h 65"/>
                        <a:gd name="T24" fmla="*/ 9 w 65"/>
                        <a:gd name="T25" fmla="*/ 55 h 65"/>
                        <a:gd name="T26" fmla="*/ 6 w 65"/>
                        <a:gd name="T27" fmla="*/ 51 h 65"/>
                        <a:gd name="T28" fmla="*/ 2 w 65"/>
                        <a:gd name="T29" fmla="*/ 45 h 65"/>
                        <a:gd name="T30" fmla="*/ 0 w 65"/>
                        <a:gd name="T31" fmla="*/ 39 h 65"/>
                        <a:gd name="T32" fmla="*/ 0 w 65"/>
                        <a:gd name="T33" fmla="*/ 31 h 65"/>
                        <a:gd name="T34" fmla="*/ 0 w 65"/>
                        <a:gd name="T35" fmla="*/ 26 h 65"/>
                        <a:gd name="T36" fmla="*/ 2 w 65"/>
                        <a:gd name="T37" fmla="*/ 20 h 65"/>
                        <a:gd name="T38" fmla="*/ 6 w 65"/>
                        <a:gd name="T39" fmla="*/ 14 h 65"/>
                        <a:gd name="T40" fmla="*/ 9 w 65"/>
                        <a:gd name="T41" fmla="*/ 10 h 65"/>
                        <a:gd name="T42" fmla="*/ 13 w 65"/>
                        <a:gd name="T43" fmla="*/ 6 h 65"/>
                        <a:gd name="T44" fmla="*/ 19 w 65"/>
                        <a:gd name="T45" fmla="*/ 2 h 65"/>
                        <a:gd name="T46" fmla="*/ 25 w 65"/>
                        <a:gd name="T47" fmla="*/ 0 h 65"/>
                        <a:gd name="T48" fmla="*/ 31 w 65"/>
                        <a:gd name="T49" fmla="*/ 0 h 65"/>
                        <a:gd name="T50" fmla="*/ 39 w 65"/>
                        <a:gd name="T51" fmla="*/ 0 h 65"/>
                        <a:gd name="T52" fmla="*/ 45 w 65"/>
                        <a:gd name="T53" fmla="*/ 2 h 65"/>
                        <a:gd name="T54" fmla="*/ 51 w 65"/>
                        <a:gd name="T55" fmla="*/ 6 h 65"/>
                        <a:gd name="T56" fmla="*/ 55 w 65"/>
                        <a:gd name="T57" fmla="*/ 10 h 65"/>
                        <a:gd name="T58" fmla="*/ 59 w 65"/>
                        <a:gd name="T59" fmla="*/ 14 h 65"/>
                        <a:gd name="T60" fmla="*/ 61 w 65"/>
                        <a:gd name="T61" fmla="*/ 20 h 65"/>
                        <a:gd name="T62" fmla="*/ 63 w 65"/>
                        <a:gd name="T63" fmla="*/ 26 h 65"/>
                        <a:gd name="T64" fmla="*/ 65 w 65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1"/>
                          </a:move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2" name="Freeform 363"/>
                    <p:cNvSpPr>
                      <a:spLocks/>
                    </p:cNvSpPr>
                    <p:nvPr/>
                  </p:nvSpPr>
                  <p:spPr bwMode="auto">
                    <a:xfrm>
                      <a:off x="4741" y="817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1 h 65"/>
                        <a:gd name="T2" fmla="*/ 65 w 65"/>
                        <a:gd name="T3" fmla="*/ 31 h 65"/>
                        <a:gd name="T4" fmla="*/ 63 w 65"/>
                        <a:gd name="T5" fmla="*/ 39 h 65"/>
                        <a:gd name="T6" fmla="*/ 61 w 65"/>
                        <a:gd name="T7" fmla="*/ 45 h 65"/>
                        <a:gd name="T8" fmla="*/ 59 w 65"/>
                        <a:gd name="T9" fmla="*/ 51 h 65"/>
                        <a:gd name="T10" fmla="*/ 55 w 65"/>
                        <a:gd name="T11" fmla="*/ 55 h 65"/>
                        <a:gd name="T12" fmla="*/ 51 w 65"/>
                        <a:gd name="T13" fmla="*/ 59 h 65"/>
                        <a:gd name="T14" fmla="*/ 45 w 65"/>
                        <a:gd name="T15" fmla="*/ 61 h 65"/>
                        <a:gd name="T16" fmla="*/ 39 w 65"/>
                        <a:gd name="T17" fmla="*/ 63 h 65"/>
                        <a:gd name="T18" fmla="*/ 31 w 65"/>
                        <a:gd name="T19" fmla="*/ 65 h 65"/>
                        <a:gd name="T20" fmla="*/ 25 w 65"/>
                        <a:gd name="T21" fmla="*/ 63 h 65"/>
                        <a:gd name="T22" fmla="*/ 19 w 65"/>
                        <a:gd name="T23" fmla="*/ 61 h 65"/>
                        <a:gd name="T24" fmla="*/ 13 w 65"/>
                        <a:gd name="T25" fmla="*/ 59 h 65"/>
                        <a:gd name="T26" fmla="*/ 9 w 65"/>
                        <a:gd name="T27" fmla="*/ 55 h 65"/>
                        <a:gd name="T28" fmla="*/ 6 w 65"/>
                        <a:gd name="T29" fmla="*/ 51 h 65"/>
                        <a:gd name="T30" fmla="*/ 2 w 65"/>
                        <a:gd name="T31" fmla="*/ 45 h 65"/>
                        <a:gd name="T32" fmla="*/ 0 w 65"/>
                        <a:gd name="T33" fmla="*/ 39 h 65"/>
                        <a:gd name="T34" fmla="*/ 0 w 65"/>
                        <a:gd name="T35" fmla="*/ 31 h 65"/>
                        <a:gd name="T36" fmla="*/ 0 w 65"/>
                        <a:gd name="T37" fmla="*/ 26 h 65"/>
                        <a:gd name="T38" fmla="*/ 2 w 65"/>
                        <a:gd name="T39" fmla="*/ 20 h 65"/>
                        <a:gd name="T40" fmla="*/ 6 w 65"/>
                        <a:gd name="T41" fmla="*/ 14 h 65"/>
                        <a:gd name="T42" fmla="*/ 9 w 65"/>
                        <a:gd name="T43" fmla="*/ 10 h 65"/>
                        <a:gd name="T44" fmla="*/ 13 w 65"/>
                        <a:gd name="T45" fmla="*/ 6 h 65"/>
                        <a:gd name="T46" fmla="*/ 19 w 65"/>
                        <a:gd name="T47" fmla="*/ 2 h 65"/>
                        <a:gd name="T48" fmla="*/ 25 w 65"/>
                        <a:gd name="T49" fmla="*/ 0 h 65"/>
                        <a:gd name="T50" fmla="*/ 31 w 65"/>
                        <a:gd name="T51" fmla="*/ 0 h 65"/>
                        <a:gd name="T52" fmla="*/ 39 w 65"/>
                        <a:gd name="T53" fmla="*/ 0 h 65"/>
                        <a:gd name="T54" fmla="*/ 45 w 65"/>
                        <a:gd name="T55" fmla="*/ 2 h 65"/>
                        <a:gd name="T56" fmla="*/ 51 w 65"/>
                        <a:gd name="T57" fmla="*/ 6 h 65"/>
                        <a:gd name="T58" fmla="*/ 55 w 65"/>
                        <a:gd name="T59" fmla="*/ 10 h 65"/>
                        <a:gd name="T60" fmla="*/ 59 w 65"/>
                        <a:gd name="T61" fmla="*/ 14 h 65"/>
                        <a:gd name="T62" fmla="*/ 61 w 65"/>
                        <a:gd name="T63" fmla="*/ 20 h 65"/>
                        <a:gd name="T64" fmla="*/ 63 w 65"/>
                        <a:gd name="T65" fmla="*/ 26 h 65"/>
                        <a:gd name="T66" fmla="*/ 65 w 65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1"/>
                          </a:move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3" name="Freeform 364"/>
                    <p:cNvSpPr>
                      <a:spLocks/>
                    </p:cNvSpPr>
                    <p:nvPr/>
                  </p:nvSpPr>
                  <p:spPr bwMode="auto">
                    <a:xfrm>
                      <a:off x="4617" y="908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25 h 63"/>
                        <a:gd name="T4" fmla="*/ 2 w 63"/>
                        <a:gd name="T5" fmla="*/ 19 h 63"/>
                        <a:gd name="T6" fmla="*/ 5 w 63"/>
                        <a:gd name="T7" fmla="*/ 13 h 63"/>
                        <a:gd name="T8" fmla="*/ 7 w 63"/>
                        <a:gd name="T9" fmla="*/ 7 h 63"/>
                        <a:gd name="T10" fmla="*/ 13 w 63"/>
                        <a:gd name="T11" fmla="*/ 3 h 63"/>
                        <a:gd name="T12" fmla="*/ 19 w 63"/>
                        <a:gd name="T13" fmla="*/ 2 h 63"/>
                        <a:gd name="T14" fmla="*/ 25 w 63"/>
                        <a:gd name="T15" fmla="*/ 0 h 63"/>
                        <a:gd name="T16" fmla="*/ 31 w 63"/>
                        <a:gd name="T17" fmla="*/ 0 h 63"/>
                        <a:gd name="T18" fmla="*/ 37 w 63"/>
                        <a:gd name="T19" fmla="*/ 0 h 63"/>
                        <a:gd name="T20" fmla="*/ 43 w 63"/>
                        <a:gd name="T21" fmla="*/ 2 h 63"/>
                        <a:gd name="T22" fmla="*/ 49 w 63"/>
                        <a:gd name="T23" fmla="*/ 3 h 63"/>
                        <a:gd name="T24" fmla="*/ 55 w 63"/>
                        <a:gd name="T25" fmla="*/ 7 h 63"/>
                        <a:gd name="T26" fmla="*/ 57 w 63"/>
                        <a:gd name="T27" fmla="*/ 13 h 63"/>
                        <a:gd name="T28" fmla="*/ 61 w 63"/>
                        <a:gd name="T29" fmla="*/ 19 h 63"/>
                        <a:gd name="T30" fmla="*/ 63 w 63"/>
                        <a:gd name="T31" fmla="*/ 25 h 63"/>
                        <a:gd name="T32" fmla="*/ 63 w 63"/>
                        <a:gd name="T33" fmla="*/ 31 h 63"/>
                        <a:gd name="T34" fmla="*/ 63 w 63"/>
                        <a:gd name="T35" fmla="*/ 37 h 63"/>
                        <a:gd name="T36" fmla="*/ 61 w 63"/>
                        <a:gd name="T37" fmla="*/ 43 h 63"/>
                        <a:gd name="T38" fmla="*/ 57 w 63"/>
                        <a:gd name="T39" fmla="*/ 49 h 63"/>
                        <a:gd name="T40" fmla="*/ 55 w 63"/>
                        <a:gd name="T41" fmla="*/ 53 h 63"/>
                        <a:gd name="T42" fmla="*/ 49 w 63"/>
                        <a:gd name="T43" fmla="*/ 57 h 63"/>
                        <a:gd name="T44" fmla="*/ 43 w 63"/>
                        <a:gd name="T45" fmla="*/ 61 h 63"/>
                        <a:gd name="T46" fmla="*/ 37 w 63"/>
                        <a:gd name="T47" fmla="*/ 63 h 63"/>
                        <a:gd name="T48" fmla="*/ 31 w 63"/>
                        <a:gd name="T49" fmla="*/ 63 h 63"/>
                        <a:gd name="T50" fmla="*/ 25 w 63"/>
                        <a:gd name="T51" fmla="*/ 63 h 63"/>
                        <a:gd name="T52" fmla="*/ 19 w 63"/>
                        <a:gd name="T53" fmla="*/ 61 h 63"/>
                        <a:gd name="T54" fmla="*/ 13 w 63"/>
                        <a:gd name="T55" fmla="*/ 57 h 63"/>
                        <a:gd name="T56" fmla="*/ 7 w 63"/>
                        <a:gd name="T57" fmla="*/ 53 h 63"/>
                        <a:gd name="T58" fmla="*/ 5 w 63"/>
                        <a:gd name="T59" fmla="*/ 49 h 63"/>
                        <a:gd name="T60" fmla="*/ 2 w 63"/>
                        <a:gd name="T61" fmla="*/ 43 h 63"/>
                        <a:gd name="T62" fmla="*/ 0 w 63"/>
                        <a:gd name="T63" fmla="*/ 37 h 63"/>
                        <a:gd name="T64" fmla="*/ 0 w 63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5" y="13"/>
                          </a:lnTo>
                          <a:lnTo>
                            <a:pt x="7" y="7"/>
                          </a:lnTo>
                          <a:lnTo>
                            <a:pt x="13" y="3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3"/>
                          </a:lnTo>
                          <a:lnTo>
                            <a:pt x="55" y="7"/>
                          </a:lnTo>
                          <a:lnTo>
                            <a:pt x="57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7" y="53"/>
                          </a:lnTo>
                          <a:lnTo>
                            <a:pt x="5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4" name="Freeform 365"/>
                    <p:cNvSpPr>
                      <a:spLocks/>
                    </p:cNvSpPr>
                    <p:nvPr/>
                  </p:nvSpPr>
                  <p:spPr bwMode="auto">
                    <a:xfrm>
                      <a:off x="4617" y="908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31 h 63"/>
                        <a:gd name="T4" fmla="*/ 0 w 63"/>
                        <a:gd name="T5" fmla="*/ 25 h 63"/>
                        <a:gd name="T6" fmla="*/ 2 w 63"/>
                        <a:gd name="T7" fmla="*/ 19 h 63"/>
                        <a:gd name="T8" fmla="*/ 5 w 63"/>
                        <a:gd name="T9" fmla="*/ 13 h 63"/>
                        <a:gd name="T10" fmla="*/ 7 w 63"/>
                        <a:gd name="T11" fmla="*/ 7 h 63"/>
                        <a:gd name="T12" fmla="*/ 13 w 63"/>
                        <a:gd name="T13" fmla="*/ 3 h 63"/>
                        <a:gd name="T14" fmla="*/ 19 w 63"/>
                        <a:gd name="T15" fmla="*/ 2 h 63"/>
                        <a:gd name="T16" fmla="*/ 25 w 63"/>
                        <a:gd name="T17" fmla="*/ 0 h 63"/>
                        <a:gd name="T18" fmla="*/ 31 w 63"/>
                        <a:gd name="T19" fmla="*/ 0 h 63"/>
                        <a:gd name="T20" fmla="*/ 37 w 63"/>
                        <a:gd name="T21" fmla="*/ 0 h 63"/>
                        <a:gd name="T22" fmla="*/ 43 w 63"/>
                        <a:gd name="T23" fmla="*/ 2 h 63"/>
                        <a:gd name="T24" fmla="*/ 49 w 63"/>
                        <a:gd name="T25" fmla="*/ 3 h 63"/>
                        <a:gd name="T26" fmla="*/ 55 w 63"/>
                        <a:gd name="T27" fmla="*/ 7 h 63"/>
                        <a:gd name="T28" fmla="*/ 57 w 63"/>
                        <a:gd name="T29" fmla="*/ 13 h 63"/>
                        <a:gd name="T30" fmla="*/ 61 w 63"/>
                        <a:gd name="T31" fmla="*/ 19 h 63"/>
                        <a:gd name="T32" fmla="*/ 63 w 63"/>
                        <a:gd name="T33" fmla="*/ 25 h 63"/>
                        <a:gd name="T34" fmla="*/ 63 w 63"/>
                        <a:gd name="T35" fmla="*/ 31 h 63"/>
                        <a:gd name="T36" fmla="*/ 63 w 63"/>
                        <a:gd name="T37" fmla="*/ 37 h 63"/>
                        <a:gd name="T38" fmla="*/ 61 w 63"/>
                        <a:gd name="T39" fmla="*/ 43 h 63"/>
                        <a:gd name="T40" fmla="*/ 57 w 63"/>
                        <a:gd name="T41" fmla="*/ 49 h 63"/>
                        <a:gd name="T42" fmla="*/ 55 w 63"/>
                        <a:gd name="T43" fmla="*/ 53 h 63"/>
                        <a:gd name="T44" fmla="*/ 49 w 63"/>
                        <a:gd name="T45" fmla="*/ 57 h 63"/>
                        <a:gd name="T46" fmla="*/ 43 w 63"/>
                        <a:gd name="T47" fmla="*/ 61 h 63"/>
                        <a:gd name="T48" fmla="*/ 37 w 63"/>
                        <a:gd name="T49" fmla="*/ 63 h 63"/>
                        <a:gd name="T50" fmla="*/ 31 w 63"/>
                        <a:gd name="T51" fmla="*/ 63 h 63"/>
                        <a:gd name="T52" fmla="*/ 25 w 63"/>
                        <a:gd name="T53" fmla="*/ 63 h 63"/>
                        <a:gd name="T54" fmla="*/ 19 w 63"/>
                        <a:gd name="T55" fmla="*/ 61 h 63"/>
                        <a:gd name="T56" fmla="*/ 13 w 63"/>
                        <a:gd name="T57" fmla="*/ 57 h 63"/>
                        <a:gd name="T58" fmla="*/ 7 w 63"/>
                        <a:gd name="T59" fmla="*/ 53 h 63"/>
                        <a:gd name="T60" fmla="*/ 5 w 63"/>
                        <a:gd name="T61" fmla="*/ 49 h 63"/>
                        <a:gd name="T62" fmla="*/ 2 w 63"/>
                        <a:gd name="T63" fmla="*/ 43 h 63"/>
                        <a:gd name="T64" fmla="*/ 0 w 63"/>
                        <a:gd name="T65" fmla="*/ 37 h 63"/>
                        <a:gd name="T66" fmla="*/ 0 w 63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5" y="13"/>
                          </a:lnTo>
                          <a:lnTo>
                            <a:pt x="7" y="7"/>
                          </a:lnTo>
                          <a:lnTo>
                            <a:pt x="13" y="3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3"/>
                          </a:lnTo>
                          <a:lnTo>
                            <a:pt x="55" y="7"/>
                          </a:lnTo>
                          <a:lnTo>
                            <a:pt x="57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7" y="53"/>
                          </a:lnTo>
                          <a:lnTo>
                            <a:pt x="5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5" name="Freeform 366"/>
                    <p:cNvSpPr>
                      <a:spLocks/>
                    </p:cNvSpPr>
                    <p:nvPr/>
                  </p:nvSpPr>
                  <p:spPr bwMode="auto">
                    <a:xfrm>
                      <a:off x="4605" y="939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4 h 65"/>
                        <a:gd name="T2" fmla="*/ 63 w 65"/>
                        <a:gd name="T3" fmla="*/ 39 h 65"/>
                        <a:gd name="T4" fmla="*/ 61 w 65"/>
                        <a:gd name="T5" fmla="*/ 45 h 65"/>
                        <a:gd name="T6" fmla="*/ 59 w 65"/>
                        <a:gd name="T7" fmla="*/ 51 h 65"/>
                        <a:gd name="T8" fmla="*/ 55 w 65"/>
                        <a:gd name="T9" fmla="*/ 55 h 65"/>
                        <a:gd name="T10" fmla="*/ 49 w 65"/>
                        <a:gd name="T11" fmla="*/ 59 h 65"/>
                        <a:gd name="T12" fmla="*/ 45 w 65"/>
                        <a:gd name="T13" fmla="*/ 63 h 65"/>
                        <a:gd name="T14" fmla="*/ 39 w 65"/>
                        <a:gd name="T15" fmla="*/ 65 h 65"/>
                        <a:gd name="T16" fmla="*/ 31 w 65"/>
                        <a:gd name="T17" fmla="*/ 65 h 65"/>
                        <a:gd name="T18" fmla="*/ 25 w 65"/>
                        <a:gd name="T19" fmla="*/ 65 h 65"/>
                        <a:gd name="T20" fmla="*/ 19 w 65"/>
                        <a:gd name="T21" fmla="*/ 63 h 65"/>
                        <a:gd name="T22" fmla="*/ 14 w 65"/>
                        <a:gd name="T23" fmla="*/ 59 h 65"/>
                        <a:gd name="T24" fmla="*/ 10 w 65"/>
                        <a:gd name="T25" fmla="*/ 55 h 65"/>
                        <a:gd name="T26" fmla="*/ 6 w 65"/>
                        <a:gd name="T27" fmla="*/ 51 h 65"/>
                        <a:gd name="T28" fmla="*/ 2 w 65"/>
                        <a:gd name="T29" fmla="*/ 45 h 65"/>
                        <a:gd name="T30" fmla="*/ 0 w 65"/>
                        <a:gd name="T31" fmla="*/ 39 h 65"/>
                        <a:gd name="T32" fmla="*/ 0 w 65"/>
                        <a:gd name="T33" fmla="*/ 34 h 65"/>
                        <a:gd name="T34" fmla="*/ 0 w 65"/>
                        <a:gd name="T35" fmla="*/ 26 h 65"/>
                        <a:gd name="T36" fmla="*/ 2 w 65"/>
                        <a:gd name="T37" fmla="*/ 20 h 65"/>
                        <a:gd name="T38" fmla="*/ 6 w 65"/>
                        <a:gd name="T39" fmla="*/ 16 h 65"/>
                        <a:gd name="T40" fmla="*/ 10 w 65"/>
                        <a:gd name="T41" fmla="*/ 10 h 65"/>
                        <a:gd name="T42" fmla="*/ 14 w 65"/>
                        <a:gd name="T43" fmla="*/ 6 h 65"/>
                        <a:gd name="T44" fmla="*/ 19 w 65"/>
                        <a:gd name="T45" fmla="*/ 4 h 65"/>
                        <a:gd name="T46" fmla="*/ 25 w 65"/>
                        <a:gd name="T47" fmla="*/ 2 h 65"/>
                        <a:gd name="T48" fmla="*/ 31 w 65"/>
                        <a:gd name="T49" fmla="*/ 0 h 65"/>
                        <a:gd name="T50" fmla="*/ 39 w 65"/>
                        <a:gd name="T51" fmla="*/ 2 h 65"/>
                        <a:gd name="T52" fmla="*/ 45 w 65"/>
                        <a:gd name="T53" fmla="*/ 4 h 65"/>
                        <a:gd name="T54" fmla="*/ 49 w 65"/>
                        <a:gd name="T55" fmla="*/ 6 h 65"/>
                        <a:gd name="T56" fmla="*/ 55 w 65"/>
                        <a:gd name="T57" fmla="*/ 10 h 65"/>
                        <a:gd name="T58" fmla="*/ 59 w 65"/>
                        <a:gd name="T59" fmla="*/ 16 h 65"/>
                        <a:gd name="T60" fmla="*/ 61 w 65"/>
                        <a:gd name="T61" fmla="*/ 20 h 65"/>
                        <a:gd name="T62" fmla="*/ 63 w 65"/>
                        <a:gd name="T63" fmla="*/ 26 h 65"/>
                        <a:gd name="T64" fmla="*/ 65 w 65"/>
                        <a:gd name="T65" fmla="*/ 34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4"/>
                          </a:move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4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4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6" name="Freeform 367"/>
                    <p:cNvSpPr>
                      <a:spLocks/>
                    </p:cNvSpPr>
                    <p:nvPr/>
                  </p:nvSpPr>
                  <p:spPr bwMode="auto">
                    <a:xfrm>
                      <a:off x="4605" y="939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4 h 65"/>
                        <a:gd name="T2" fmla="*/ 65 w 65"/>
                        <a:gd name="T3" fmla="*/ 34 h 65"/>
                        <a:gd name="T4" fmla="*/ 63 w 65"/>
                        <a:gd name="T5" fmla="*/ 39 h 65"/>
                        <a:gd name="T6" fmla="*/ 61 w 65"/>
                        <a:gd name="T7" fmla="*/ 45 h 65"/>
                        <a:gd name="T8" fmla="*/ 59 w 65"/>
                        <a:gd name="T9" fmla="*/ 51 h 65"/>
                        <a:gd name="T10" fmla="*/ 55 w 65"/>
                        <a:gd name="T11" fmla="*/ 55 h 65"/>
                        <a:gd name="T12" fmla="*/ 49 w 65"/>
                        <a:gd name="T13" fmla="*/ 59 h 65"/>
                        <a:gd name="T14" fmla="*/ 45 w 65"/>
                        <a:gd name="T15" fmla="*/ 63 h 65"/>
                        <a:gd name="T16" fmla="*/ 39 w 65"/>
                        <a:gd name="T17" fmla="*/ 65 h 65"/>
                        <a:gd name="T18" fmla="*/ 31 w 65"/>
                        <a:gd name="T19" fmla="*/ 65 h 65"/>
                        <a:gd name="T20" fmla="*/ 25 w 65"/>
                        <a:gd name="T21" fmla="*/ 65 h 65"/>
                        <a:gd name="T22" fmla="*/ 19 w 65"/>
                        <a:gd name="T23" fmla="*/ 63 h 65"/>
                        <a:gd name="T24" fmla="*/ 14 w 65"/>
                        <a:gd name="T25" fmla="*/ 59 h 65"/>
                        <a:gd name="T26" fmla="*/ 10 w 65"/>
                        <a:gd name="T27" fmla="*/ 55 h 65"/>
                        <a:gd name="T28" fmla="*/ 6 w 65"/>
                        <a:gd name="T29" fmla="*/ 51 h 65"/>
                        <a:gd name="T30" fmla="*/ 2 w 65"/>
                        <a:gd name="T31" fmla="*/ 45 h 65"/>
                        <a:gd name="T32" fmla="*/ 0 w 65"/>
                        <a:gd name="T33" fmla="*/ 39 h 65"/>
                        <a:gd name="T34" fmla="*/ 0 w 65"/>
                        <a:gd name="T35" fmla="*/ 34 h 65"/>
                        <a:gd name="T36" fmla="*/ 0 w 65"/>
                        <a:gd name="T37" fmla="*/ 26 h 65"/>
                        <a:gd name="T38" fmla="*/ 2 w 65"/>
                        <a:gd name="T39" fmla="*/ 20 h 65"/>
                        <a:gd name="T40" fmla="*/ 6 w 65"/>
                        <a:gd name="T41" fmla="*/ 16 h 65"/>
                        <a:gd name="T42" fmla="*/ 10 w 65"/>
                        <a:gd name="T43" fmla="*/ 10 h 65"/>
                        <a:gd name="T44" fmla="*/ 14 w 65"/>
                        <a:gd name="T45" fmla="*/ 6 h 65"/>
                        <a:gd name="T46" fmla="*/ 19 w 65"/>
                        <a:gd name="T47" fmla="*/ 4 h 65"/>
                        <a:gd name="T48" fmla="*/ 25 w 65"/>
                        <a:gd name="T49" fmla="*/ 2 h 65"/>
                        <a:gd name="T50" fmla="*/ 31 w 65"/>
                        <a:gd name="T51" fmla="*/ 0 h 65"/>
                        <a:gd name="T52" fmla="*/ 39 w 65"/>
                        <a:gd name="T53" fmla="*/ 2 h 65"/>
                        <a:gd name="T54" fmla="*/ 45 w 65"/>
                        <a:gd name="T55" fmla="*/ 4 h 65"/>
                        <a:gd name="T56" fmla="*/ 49 w 65"/>
                        <a:gd name="T57" fmla="*/ 6 h 65"/>
                        <a:gd name="T58" fmla="*/ 55 w 65"/>
                        <a:gd name="T59" fmla="*/ 10 h 65"/>
                        <a:gd name="T60" fmla="*/ 59 w 65"/>
                        <a:gd name="T61" fmla="*/ 16 h 65"/>
                        <a:gd name="T62" fmla="*/ 61 w 65"/>
                        <a:gd name="T63" fmla="*/ 20 h 65"/>
                        <a:gd name="T64" fmla="*/ 63 w 65"/>
                        <a:gd name="T65" fmla="*/ 26 h 65"/>
                        <a:gd name="T66" fmla="*/ 65 w 65"/>
                        <a:gd name="T67" fmla="*/ 34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4"/>
                          </a:moveTo>
                          <a:lnTo>
                            <a:pt x="65" y="34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4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4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7" name="Freeform 368"/>
                    <p:cNvSpPr>
                      <a:spLocks/>
                    </p:cNvSpPr>
                    <p:nvPr/>
                  </p:nvSpPr>
                  <p:spPr bwMode="auto">
                    <a:xfrm>
                      <a:off x="4729" y="860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2 w 65"/>
                        <a:gd name="T3" fmla="*/ 26 h 63"/>
                        <a:gd name="T4" fmla="*/ 4 w 65"/>
                        <a:gd name="T5" fmla="*/ 20 h 63"/>
                        <a:gd name="T6" fmla="*/ 6 w 65"/>
                        <a:gd name="T7" fmla="*/ 14 h 63"/>
                        <a:gd name="T8" fmla="*/ 10 w 65"/>
                        <a:gd name="T9" fmla="*/ 10 h 63"/>
                        <a:gd name="T10" fmla="*/ 14 w 65"/>
                        <a:gd name="T11" fmla="*/ 6 h 63"/>
                        <a:gd name="T12" fmla="*/ 19 w 65"/>
                        <a:gd name="T13" fmla="*/ 2 h 63"/>
                        <a:gd name="T14" fmla="*/ 27 w 65"/>
                        <a:gd name="T15" fmla="*/ 0 h 63"/>
                        <a:gd name="T16" fmla="*/ 33 w 65"/>
                        <a:gd name="T17" fmla="*/ 0 h 63"/>
                        <a:gd name="T18" fmla="*/ 39 w 65"/>
                        <a:gd name="T19" fmla="*/ 0 h 63"/>
                        <a:gd name="T20" fmla="*/ 45 w 65"/>
                        <a:gd name="T21" fmla="*/ 2 h 63"/>
                        <a:gd name="T22" fmla="*/ 51 w 65"/>
                        <a:gd name="T23" fmla="*/ 6 h 63"/>
                        <a:gd name="T24" fmla="*/ 55 w 65"/>
                        <a:gd name="T25" fmla="*/ 10 h 63"/>
                        <a:gd name="T26" fmla="*/ 59 w 65"/>
                        <a:gd name="T27" fmla="*/ 14 h 63"/>
                        <a:gd name="T28" fmla="*/ 63 w 65"/>
                        <a:gd name="T29" fmla="*/ 20 h 63"/>
                        <a:gd name="T30" fmla="*/ 65 w 65"/>
                        <a:gd name="T31" fmla="*/ 26 h 63"/>
                        <a:gd name="T32" fmla="*/ 65 w 65"/>
                        <a:gd name="T33" fmla="*/ 32 h 63"/>
                        <a:gd name="T34" fmla="*/ 65 w 65"/>
                        <a:gd name="T35" fmla="*/ 38 h 63"/>
                        <a:gd name="T36" fmla="*/ 63 w 65"/>
                        <a:gd name="T37" fmla="*/ 44 h 63"/>
                        <a:gd name="T38" fmla="*/ 59 w 65"/>
                        <a:gd name="T39" fmla="*/ 50 h 63"/>
                        <a:gd name="T40" fmla="*/ 55 w 65"/>
                        <a:gd name="T41" fmla="*/ 55 h 63"/>
                        <a:gd name="T42" fmla="*/ 51 w 65"/>
                        <a:gd name="T43" fmla="*/ 59 h 63"/>
                        <a:gd name="T44" fmla="*/ 45 w 65"/>
                        <a:gd name="T45" fmla="*/ 61 h 63"/>
                        <a:gd name="T46" fmla="*/ 39 w 65"/>
                        <a:gd name="T47" fmla="*/ 63 h 63"/>
                        <a:gd name="T48" fmla="*/ 33 w 65"/>
                        <a:gd name="T49" fmla="*/ 63 h 63"/>
                        <a:gd name="T50" fmla="*/ 27 w 65"/>
                        <a:gd name="T51" fmla="*/ 63 h 63"/>
                        <a:gd name="T52" fmla="*/ 19 w 65"/>
                        <a:gd name="T53" fmla="*/ 61 h 63"/>
                        <a:gd name="T54" fmla="*/ 14 w 65"/>
                        <a:gd name="T55" fmla="*/ 59 h 63"/>
                        <a:gd name="T56" fmla="*/ 10 w 65"/>
                        <a:gd name="T57" fmla="*/ 55 h 63"/>
                        <a:gd name="T58" fmla="*/ 6 w 65"/>
                        <a:gd name="T59" fmla="*/ 50 h 63"/>
                        <a:gd name="T60" fmla="*/ 4 w 65"/>
                        <a:gd name="T61" fmla="*/ 44 h 63"/>
                        <a:gd name="T62" fmla="*/ 2 w 65"/>
                        <a:gd name="T63" fmla="*/ 38 h 63"/>
                        <a:gd name="T64" fmla="*/ 0 w 65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2"/>
                          </a:lnTo>
                          <a:lnTo>
                            <a:pt x="27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7" y="63"/>
                          </a:lnTo>
                          <a:lnTo>
                            <a:pt x="19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4" y="44"/>
                          </a:lnTo>
                          <a:lnTo>
                            <a:pt x="2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8" name="Freeform 369"/>
                    <p:cNvSpPr>
                      <a:spLocks/>
                    </p:cNvSpPr>
                    <p:nvPr/>
                  </p:nvSpPr>
                  <p:spPr bwMode="auto">
                    <a:xfrm>
                      <a:off x="4729" y="860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32 h 63"/>
                        <a:gd name="T4" fmla="*/ 2 w 65"/>
                        <a:gd name="T5" fmla="*/ 26 h 63"/>
                        <a:gd name="T6" fmla="*/ 4 w 65"/>
                        <a:gd name="T7" fmla="*/ 20 h 63"/>
                        <a:gd name="T8" fmla="*/ 6 w 65"/>
                        <a:gd name="T9" fmla="*/ 14 h 63"/>
                        <a:gd name="T10" fmla="*/ 10 w 65"/>
                        <a:gd name="T11" fmla="*/ 10 h 63"/>
                        <a:gd name="T12" fmla="*/ 14 w 65"/>
                        <a:gd name="T13" fmla="*/ 6 h 63"/>
                        <a:gd name="T14" fmla="*/ 19 w 65"/>
                        <a:gd name="T15" fmla="*/ 2 h 63"/>
                        <a:gd name="T16" fmla="*/ 27 w 65"/>
                        <a:gd name="T17" fmla="*/ 0 h 63"/>
                        <a:gd name="T18" fmla="*/ 33 w 65"/>
                        <a:gd name="T19" fmla="*/ 0 h 63"/>
                        <a:gd name="T20" fmla="*/ 39 w 65"/>
                        <a:gd name="T21" fmla="*/ 0 h 63"/>
                        <a:gd name="T22" fmla="*/ 45 w 65"/>
                        <a:gd name="T23" fmla="*/ 2 h 63"/>
                        <a:gd name="T24" fmla="*/ 51 w 65"/>
                        <a:gd name="T25" fmla="*/ 6 h 63"/>
                        <a:gd name="T26" fmla="*/ 55 w 65"/>
                        <a:gd name="T27" fmla="*/ 10 h 63"/>
                        <a:gd name="T28" fmla="*/ 59 w 65"/>
                        <a:gd name="T29" fmla="*/ 14 h 63"/>
                        <a:gd name="T30" fmla="*/ 63 w 65"/>
                        <a:gd name="T31" fmla="*/ 20 h 63"/>
                        <a:gd name="T32" fmla="*/ 65 w 65"/>
                        <a:gd name="T33" fmla="*/ 26 h 63"/>
                        <a:gd name="T34" fmla="*/ 65 w 65"/>
                        <a:gd name="T35" fmla="*/ 32 h 63"/>
                        <a:gd name="T36" fmla="*/ 65 w 65"/>
                        <a:gd name="T37" fmla="*/ 38 h 63"/>
                        <a:gd name="T38" fmla="*/ 63 w 65"/>
                        <a:gd name="T39" fmla="*/ 44 h 63"/>
                        <a:gd name="T40" fmla="*/ 59 w 65"/>
                        <a:gd name="T41" fmla="*/ 50 h 63"/>
                        <a:gd name="T42" fmla="*/ 55 w 65"/>
                        <a:gd name="T43" fmla="*/ 55 h 63"/>
                        <a:gd name="T44" fmla="*/ 51 w 65"/>
                        <a:gd name="T45" fmla="*/ 59 h 63"/>
                        <a:gd name="T46" fmla="*/ 45 w 65"/>
                        <a:gd name="T47" fmla="*/ 61 h 63"/>
                        <a:gd name="T48" fmla="*/ 39 w 65"/>
                        <a:gd name="T49" fmla="*/ 63 h 63"/>
                        <a:gd name="T50" fmla="*/ 33 w 65"/>
                        <a:gd name="T51" fmla="*/ 63 h 63"/>
                        <a:gd name="T52" fmla="*/ 27 w 65"/>
                        <a:gd name="T53" fmla="*/ 63 h 63"/>
                        <a:gd name="T54" fmla="*/ 19 w 65"/>
                        <a:gd name="T55" fmla="*/ 61 h 63"/>
                        <a:gd name="T56" fmla="*/ 14 w 65"/>
                        <a:gd name="T57" fmla="*/ 59 h 63"/>
                        <a:gd name="T58" fmla="*/ 10 w 65"/>
                        <a:gd name="T59" fmla="*/ 55 h 63"/>
                        <a:gd name="T60" fmla="*/ 6 w 65"/>
                        <a:gd name="T61" fmla="*/ 50 h 63"/>
                        <a:gd name="T62" fmla="*/ 4 w 65"/>
                        <a:gd name="T63" fmla="*/ 44 h 63"/>
                        <a:gd name="T64" fmla="*/ 2 w 65"/>
                        <a:gd name="T65" fmla="*/ 38 h 63"/>
                        <a:gd name="T66" fmla="*/ 0 w 65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2"/>
                          </a:lnTo>
                          <a:lnTo>
                            <a:pt x="27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7" y="63"/>
                          </a:lnTo>
                          <a:lnTo>
                            <a:pt x="19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4" y="44"/>
                          </a:lnTo>
                          <a:lnTo>
                            <a:pt x="2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49" name="Freeform 370"/>
                    <p:cNvSpPr>
                      <a:spLocks/>
                    </p:cNvSpPr>
                    <p:nvPr/>
                  </p:nvSpPr>
                  <p:spPr bwMode="auto">
                    <a:xfrm>
                      <a:off x="4674" y="935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2 h 65"/>
                        <a:gd name="T2" fmla="*/ 63 w 63"/>
                        <a:gd name="T3" fmla="*/ 39 h 65"/>
                        <a:gd name="T4" fmla="*/ 61 w 63"/>
                        <a:gd name="T5" fmla="*/ 45 h 65"/>
                        <a:gd name="T6" fmla="*/ 57 w 63"/>
                        <a:gd name="T7" fmla="*/ 51 h 65"/>
                        <a:gd name="T8" fmla="*/ 55 w 63"/>
                        <a:gd name="T9" fmla="*/ 55 h 65"/>
                        <a:gd name="T10" fmla="*/ 49 w 63"/>
                        <a:gd name="T11" fmla="*/ 59 h 65"/>
                        <a:gd name="T12" fmla="*/ 43 w 63"/>
                        <a:gd name="T13" fmla="*/ 63 h 65"/>
                        <a:gd name="T14" fmla="*/ 37 w 63"/>
                        <a:gd name="T15" fmla="*/ 63 h 65"/>
                        <a:gd name="T16" fmla="*/ 31 w 63"/>
                        <a:gd name="T17" fmla="*/ 65 h 65"/>
                        <a:gd name="T18" fmla="*/ 25 w 63"/>
                        <a:gd name="T19" fmla="*/ 63 h 65"/>
                        <a:gd name="T20" fmla="*/ 19 w 63"/>
                        <a:gd name="T21" fmla="*/ 63 h 65"/>
                        <a:gd name="T22" fmla="*/ 13 w 63"/>
                        <a:gd name="T23" fmla="*/ 59 h 65"/>
                        <a:gd name="T24" fmla="*/ 8 w 63"/>
                        <a:gd name="T25" fmla="*/ 55 h 65"/>
                        <a:gd name="T26" fmla="*/ 6 w 63"/>
                        <a:gd name="T27" fmla="*/ 51 h 65"/>
                        <a:gd name="T28" fmla="*/ 2 w 63"/>
                        <a:gd name="T29" fmla="*/ 45 h 65"/>
                        <a:gd name="T30" fmla="*/ 0 w 63"/>
                        <a:gd name="T31" fmla="*/ 39 h 65"/>
                        <a:gd name="T32" fmla="*/ 0 w 63"/>
                        <a:gd name="T33" fmla="*/ 32 h 65"/>
                        <a:gd name="T34" fmla="*/ 0 w 63"/>
                        <a:gd name="T35" fmla="*/ 26 h 65"/>
                        <a:gd name="T36" fmla="*/ 2 w 63"/>
                        <a:gd name="T37" fmla="*/ 20 h 65"/>
                        <a:gd name="T38" fmla="*/ 6 w 63"/>
                        <a:gd name="T39" fmla="*/ 14 h 65"/>
                        <a:gd name="T40" fmla="*/ 8 w 63"/>
                        <a:gd name="T41" fmla="*/ 10 h 65"/>
                        <a:gd name="T42" fmla="*/ 13 w 63"/>
                        <a:gd name="T43" fmla="*/ 6 h 65"/>
                        <a:gd name="T44" fmla="*/ 19 w 63"/>
                        <a:gd name="T45" fmla="*/ 2 h 65"/>
                        <a:gd name="T46" fmla="*/ 25 w 63"/>
                        <a:gd name="T47" fmla="*/ 2 h 65"/>
                        <a:gd name="T48" fmla="*/ 31 w 63"/>
                        <a:gd name="T49" fmla="*/ 0 h 65"/>
                        <a:gd name="T50" fmla="*/ 37 w 63"/>
                        <a:gd name="T51" fmla="*/ 2 h 65"/>
                        <a:gd name="T52" fmla="*/ 43 w 63"/>
                        <a:gd name="T53" fmla="*/ 2 h 65"/>
                        <a:gd name="T54" fmla="*/ 49 w 63"/>
                        <a:gd name="T55" fmla="*/ 6 h 65"/>
                        <a:gd name="T56" fmla="*/ 55 w 63"/>
                        <a:gd name="T57" fmla="*/ 10 h 65"/>
                        <a:gd name="T58" fmla="*/ 57 w 63"/>
                        <a:gd name="T59" fmla="*/ 14 h 65"/>
                        <a:gd name="T60" fmla="*/ 61 w 63"/>
                        <a:gd name="T61" fmla="*/ 20 h 65"/>
                        <a:gd name="T62" fmla="*/ 63 w 63"/>
                        <a:gd name="T63" fmla="*/ 26 h 65"/>
                        <a:gd name="T64" fmla="*/ 63 w 63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63" y="32"/>
                          </a:move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8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7" y="2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0" name="Freeform 371"/>
                    <p:cNvSpPr>
                      <a:spLocks/>
                    </p:cNvSpPr>
                    <p:nvPr/>
                  </p:nvSpPr>
                  <p:spPr bwMode="auto">
                    <a:xfrm>
                      <a:off x="4674" y="935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2 h 65"/>
                        <a:gd name="T2" fmla="*/ 63 w 63"/>
                        <a:gd name="T3" fmla="*/ 32 h 65"/>
                        <a:gd name="T4" fmla="*/ 63 w 63"/>
                        <a:gd name="T5" fmla="*/ 39 h 65"/>
                        <a:gd name="T6" fmla="*/ 61 w 63"/>
                        <a:gd name="T7" fmla="*/ 45 h 65"/>
                        <a:gd name="T8" fmla="*/ 57 w 63"/>
                        <a:gd name="T9" fmla="*/ 51 h 65"/>
                        <a:gd name="T10" fmla="*/ 55 w 63"/>
                        <a:gd name="T11" fmla="*/ 55 h 65"/>
                        <a:gd name="T12" fmla="*/ 49 w 63"/>
                        <a:gd name="T13" fmla="*/ 59 h 65"/>
                        <a:gd name="T14" fmla="*/ 43 w 63"/>
                        <a:gd name="T15" fmla="*/ 63 h 65"/>
                        <a:gd name="T16" fmla="*/ 37 w 63"/>
                        <a:gd name="T17" fmla="*/ 63 h 65"/>
                        <a:gd name="T18" fmla="*/ 31 w 63"/>
                        <a:gd name="T19" fmla="*/ 65 h 65"/>
                        <a:gd name="T20" fmla="*/ 25 w 63"/>
                        <a:gd name="T21" fmla="*/ 63 h 65"/>
                        <a:gd name="T22" fmla="*/ 19 w 63"/>
                        <a:gd name="T23" fmla="*/ 63 h 65"/>
                        <a:gd name="T24" fmla="*/ 13 w 63"/>
                        <a:gd name="T25" fmla="*/ 59 h 65"/>
                        <a:gd name="T26" fmla="*/ 8 w 63"/>
                        <a:gd name="T27" fmla="*/ 55 h 65"/>
                        <a:gd name="T28" fmla="*/ 6 w 63"/>
                        <a:gd name="T29" fmla="*/ 51 h 65"/>
                        <a:gd name="T30" fmla="*/ 2 w 63"/>
                        <a:gd name="T31" fmla="*/ 45 h 65"/>
                        <a:gd name="T32" fmla="*/ 0 w 63"/>
                        <a:gd name="T33" fmla="*/ 39 h 65"/>
                        <a:gd name="T34" fmla="*/ 0 w 63"/>
                        <a:gd name="T35" fmla="*/ 32 h 65"/>
                        <a:gd name="T36" fmla="*/ 0 w 63"/>
                        <a:gd name="T37" fmla="*/ 26 h 65"/>
                        <a:gd name="T38" fmla="*/ 2 w 63"/>
                        <a:gd name="T39" fmla="*/ 20 h 65"/>
                        <a:gd name="T40" fmla="*/ 6 w 63"/>
                        <a:gd name="T41" fmla="*/ 14 h 65"/>
                        <a:gd name="T42" fmla="*/ 8 w 63"/>
                        <a:gd name="T43" fmla="*/ 10 h 65"/>
                        <a:gd name="T44" fmla="*/ 13 w 63"/>
                        <a:gd name="T45" fmla="*/ 6 h 65"/>
                        <a:gd name="T46" fmla="*/ 19 w 63"/>
                        <a:gd name="T47" fmla="*/ 2 h 65"/>
                        <a:gd name="T48" fmla="*/ 25 w 63"/>
                        <a:gd name="T49" fmla="*/ 2 h 65"/>
                        <a:gd name="T50" fmla="*/ 31 w 63"/>
                        <a:gd name="T51" fmla="*/ 0 h 65"/>
                        <a:gd name="T52" fmla="*/ 37 w 63"/>
                        <a:gd name="T53" fmla="*/ 2 h 65"/>
                        <a:gd name="T54" fmla="*/ 43 w 63"/>
                        <a:gd name="T55" fmla="*/ 2 h 65"/>
                        <a:gd name="T56" fmla="*/ 49 w 63"/>
                        <a:gd name="T57" fmla="*/ 6 h 65"/>
                        <a:gd name="T58" fmla="*/ 55 w 63"/>
                        <a:gd name="T59" fmla="*/ 10 h 65"/>
                        <a:gd name="T60" fmla="*/ 57 w 63"/>
                        <a:gd name="T61" fmla="*/ 14 h 65"/>
                        <a:gd name="T62" fmla="*/ 61 w 63"/>
                        <a:gd name="T63" fmla="*/ 20 h 65"/>
                        <a:gd name="T64" fmla="*/ 63 w 63"/>
                        <a:gd name="T65" fmla="*/ 26 h 65"/>
                        <a:gd name="T66" fmla="*/ 63 w 63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63" y="32"/>
                          </a:moveTo>
                          <a:lnTo>
                            <a:pt x="63" y="32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8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7" y="2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1" name="Freeform 372"/>
                    <p:cNvSpPr>
                      <a:spLocks/>
                    </p:cNvSpPr>
                    <p:nvPr/>
                  </p:nvSpPr>
                  <p:spPr bwMode="auto">
                    <a:xfrm>
                      <a:off x="4654" y="921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26 h 63"/>
                        <a:gd name="T4" fmla="*/ 2 w 65"/>
                        <a:gd name="T5" fmla="*/ 20 h 63"/>
                        <a:gd name="T6" fmla="*/ 6 w 65"/>
                        <a:gd name="T7" fmla="*/ 14 h 63"/>
                        <a:gd name="T8" fmla="*/ 10 w 65"/>
                        <a:gd name="T9" fmla="*/ 8 h 63"/>
                        <a:gd name="T10" fmla="*/ 14 w 65"/>
                        <a:gd name="T11" fmla="*/ 6 h 63"/>
                        <a:gd name="T12" fmla="*/ 20 w 65"/>
                        <a:gd name="T13" fmla="*/ 2 h 63"/>
                        <a:gd name="T14" fmla="*/ 26 w 65"/>
                        <a:gd name="T15" fmla="*/ 0 h 63"/>
                        <a:gd name="T16" fmla="*/ 31 w 65"/>
                        <a:gd name="T17" fmla="*/ 0 h 63"/>
                        <a:gd name="T18" fmla="*/ 37 w 65"/>
                        <a:gd name="T19" fmla="*/ 0 h 63"/>
                        <a:gd name="T20" fmla="*/ 43 w 65"/>
                        <a:gd name="T21" fmla="*/ 2 h 63"/>
                        <a:gd name="T22" fmla="*/ 49 w 65"/>
                        <a:gd name="T23" fmla="*/ 6 h 63"/>
                        <a:gd name="T24" fmla="*/ 55 w 65"/>
                        <a:gd name="T25" fmla="*/ 8 h 63"/>
                        <a:gd name="T26" fmla="*/ 59 w 65"/>
                        <a:gd name="T27" fmla="*/ 14 h 63"/>
                        <a:gd name="T28" fmla="*/ 61 w 65"/>
                        <a:gd name="T29" fmla="*/ 20 h 63"/>
                        <a:gd name="T30" fmla="*/ 63 w 65"/>
                        <a:gd name="T31" fmla="*/ 26 h 63"/>
                        <a:gd name="T32" fmla="*/ 65 w 65"/>
                        <a:gd name="T33" fmla="*/ 32 h 63"/>
                        <a:gd name="T34" fmla="*/ 63 w 65"/>
                        <a:gd name="T35" fmla="*/ 38 h 63"/>
                        <a:gd name="T36" fmla="*/ 61 w 65"/>
                        <a:gd name="T37" fmla="*/ 44 h 63"/>
                        <a:gd name="T38" fmla="*/ 59 w 65"/>
                        <a:gd name="T39" fmla="*/ 50 h 63"/>
                        <a:gd name="T40" fmla="*/ 55 w 65"/>
                        <a:gd name="T41" fmla="*/ 55 h 63"/>
                        <a:gd name="T42" fmla="*/ 49 w 65"/>
                        <a:gd name="T43" fmla="*/ 57 h 63"/>
                        <a:gd name="T44" fmla="*/ 43 w 65"/>
                        <a:gd name="T45" fmla="*/ 61 h 63"/>
                        <a:gd name="T46" fmla="*/ 37 w 65"/>
                        <a:gd name="T47" fmla="*/ 63 h 63"/>
                        <a:gd name="T48" fmla="*/ 31 w 65"/>
                        <a:gd name="T49" fmla="*/ 63 h 63"/>
                        <a:gd name="T50" fmla="*/ 26 w 65"/>
                        <a:gd name="T51" fmla="*/ 63 h 63"/>
                        <a:gd name="T52" fmla="*/ 20 w 65"/>
                        <a:gd name="T53" fmla="*/ 61 h 63"/>
                        <a:gd name="T54" fmla="*/ 14 w 65"/>
                        <a:gd name="T55" fmla="*/ 57 h 63"/>
                        <a:gd name="T56" fmla="*/ 10 w 65"/>
                        <a:gd name="T57" fmla="*/ 55 h 63"/>
                        <a:gd name="T58" fmla="*/ 6 w 65"/>
                        <a:gd name="T59" fmla="*/ 50 h 63"/>
                        <a:gd name="T60" fmla="*/ 2 w 65"/>
                        <a:gd name="T61" fmla="*/ 44 h 63"/>
                        <a:gd name="T62" fmla="*/ 0 w 65"/>
                        <a:gd name="T63" fmla="*/ 38 h 63"/>
                        <a:gd name="T64" fmla="*/ 0 w 65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2" name="Freeform 373"/>
                    <p:cNvSpPr>
                      <a:spLocks/>
                    </p:cNvSpPr>
                    <p:nvPr/>
                  </p:nvSpPr>
                  <p:spPr bwMode="auto">
                    <a:xfrm>
                      <a:off x="4654" y="921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32 h 63"/>
                        <a:gd name="T4" fmla="*/ 0 w 65"/>
                        <a:gd name="T5" fmla="*/ 26 h 63"/>
                        <a:gd name="T6" fmla="*/ 2 w 65"/>
                        <a:gd name="T7" fmla="*/ 20 h 63"/>
                        <a:gd name="T8" fmla="*/ 6 w 65"/>
                        <a:gd name="T9" fmla="*/ 14 h 63"/>
                        <a:gd name="T10" fmla="*/ 10 w 65"/>
                        <a:gd name="T11" fmla="*/ 8 h 63"/>
                        <a:gd name="T12" fmla="*/ 14 w 65"/>
                        <a:gd name="T13" fmla="*/ 6 h 63"/>
                        <a:gd name="T14" fmla="*/ 20 w 65"/>
                        <a:gd name="T15" fmla="*/ 2 h 63"/>
                        <a:gd name="T16" fmla="*/ 26 w 65"/>
                        <a:gd name="T17" fmla="*/ 0 h 63"/>
                        <a:gd name="T18" fmla="*/ 31 w 65"/>
                        <a:gd name="T19" fmla="*/ 0 h 63"/>
                        <a:gd name="T20" fmla="*/ 37 w 65"/>
                        <a:gd name="T21" fmla="*/ 0 h 63"/>
                        <a:gd name="T22" fmla="*/ 43 w 65"/>
                        <a:gd name="T23" fmla="*/ 2 h 63"/>
                        <a:gd name="T24" fmla="*/ 49 w 65"/>
                        <a:gd name="T25" fmla="*/ 6 h 63"/>
                        <a:gd name="T26" fmla="*/ 55 w 65"/>
                        <a:gd name="T27" fmla="*/ 8 h 63"/>
                        <a:gd name="T28" fmla="*/ 59 w 65"/>
                        <a:gd name="T29" fmla="*/ 14 h 63"/>
                        <a:gd name="T30" fmla="*/ 61 w 65"/>
                        <a:gd name="T31" fmla="*/ 20 h 63"/>
                        <a:gd name="T32" fmla="*/ 63 w 65"/>
                        <a:gd name="T33" fmla="*/ 26 h 63"/>
                        <a:gd name="T34" fmla="*/ 65 w 65"/>
                        <a:gd name="T35" fmla="*/ 32 h 63"/>
                        <a:gd name="T36" fmla="*/ 63 w 65"/>
                        <a:gd name="T37" fmla="*/ 38 h 63"/>
                        <a:gd name="T38" fmla="*/ 61 w 65"/>
                        <a:gd name="T39" fmla="*/ 44 h 63"/>
                        <a:gd name="T40" fmla="*/ 59 w 65"/>
                        <a:gd name="T41" fmla="*/ 50 h 63"/>
                        <a:gd name="T42" fmla="*/ 55 w 65"/>
                        <a:gd name="T43" fmla="*/ 55 h 63"/>
                        <a:gd name="T44" fmla="*/ 49 w 65"/>
                        <a:gd name="T45" fmla="*/ 57 h 63"/>
                        <a:gd name="T46" fmla="*/ 43 w 65"/>
                        <a:gd name="T47" fmla="*/ 61 h 63"/>
                        <a:gd name="T48" fmla="*/ 37 w 65"/>
                        <a:gd name="T49" fmla="*/ 63 h 63"/>
                        <a:gd name="T50" fmla="*/ 31 w 65"/>
                        <a:gd name="T51" fmla="*/ 63 h 63"/>
                        <a:gd name="T52" fmla="*/ 26 w 65"/>
                        <a:gd name="T53" fmla="*/ 63 h 63"/>
                        <a:gd name="T54" fmla="*/ 20 w 65"/>
                        <a:gd name="T55" fmla="*/ 61 h 63"/>
                        <a:gd name="T56" fmla="*/ 14 w 65"/>
                        <a:gd name="T57" fmla="*/ 57 h 63"/>
                        <a:gd name="T58" fmla="*/ 10 w 65"/>
                        <a:gd name="T59" fmla="*/ 55 h 63"/>
                        <a:gd name="T60" fmla="*/ 6 w 65"/>
                        <a:gd name="T61" fmla="*/ 50 h 63"/>
                        <a:gd name="T62" fmla="*/ 2 w 65"/>
                        <a:gd name="T63" fmla="*/ 44 h 63"/>
                        <a:gd name="T64" fmla="*/ 0 w 65"/>
                        <a:gd name="T65" fmla="*/ 38 h 63"/>
                        <a:gd name="T66" fmla="*/ 0 w 65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5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3" name="Freeform 374"/>
                    <p:cNvSpPr>
                      <a:spLocks/>
                    </p:cNvSpPr>
                    <p:nvPr/>
                  </p:nvSpPr>
                  <p:spPr bwMode="auto">
                    <a:xfrm>
                      <a:off x="4707" y="902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1 h 65"/>
                        <a:gd name="T2" fmla="*/ 65 w 65"/>
                        <a:gd name="T3" fmla="*/ 39 h 65"/>
                        <a:gd name="T4" fmla="*/ 63 w 65"/>
                        <a:gd name="T5" fmla="*/ 45 h 65"/>
                        <a:gd name="T6" fmla="*/ 59 w 65"/>
                        <a:gd name="T7" fmla="*/ 51 h 65"/>
                        <a:gd name="T8" fmla="*/ 55 w 65"/>
                        <a:gd name="T9" fmla="*/ 55 h 65"/>
                        <a:gd name="T10" fmla="*/ 51 w 65"/>
                        <a:gd name="T11" fmla="*/ 59 h 65"/>
                        <a:gd name="T12" fmla="*/ 45 w 65"/>
                        <a:gd name="T13" fmla="*/ 63 h 65"/>
                        <a:gd name="T14" fmla="*/ 40 w 65"/>
                        <a:gd name="T15" fmla="*/ 63 h 65"/>
                        <a:gd name="T16" fmla="*/ 34 w 65"/>
                        <a:gd name="T17" fmla="*/ 65 h 65"/>
                        <a:gd name="T18" fmla="*/ 26 w 65"/>
                        <a:gd name="T19" fmla="*/ 63 h 65"/>
                        <a:gd name="T20" fmla="*/ 20 w 65"/>
                        <a:gd name="T21" fmla="*/ 63 h 65"/>
                        <a:gd name="T22" fmla="*/ 14 w 65"/>
                        <a:gd name="T23" fmla="*/ 59 h 65"/>
                        <a:gd name="T24" fmla="*/ 10 w 65"/>
                        <a:gd name="T25" fmla="*/ 55 h 65"/>
                        <a:gd name="T26" fmla="*/ 6 w 65"/>
                        <a:gd name="T27" fmla="*/ 51 h 65"/>
                        <a:gd name="T28" fmla="*/ 2 w 65"/>
                        <a:gd name="T29" fmla="*/ 45 h 65"/>
                        <a:gd name="T30" fmla="*/ 2 w 65"/>
                        <a:gd name="T31" fmla="*/ 39 h 65"/>
                        <a:gd name="T32" fmla="*/ 0 w 65"/>
                        <a:gd name="T33" fmla="*/ 31 h 65"/>
                        <a:gd name="T34" fmla="*/ 2 w 65"/>
                        <a:gd name="T35" fmla="*/ 25 h 65"/>
                        <a:gd name="T36" fmla="*/ 2 w 65"/>
                        <a:gd name="T37" fmla="*/ 19 h 65"/>
                        <a:gd name="T38" fmla="*/ 6 w 65"/>
                        <a:gd name="T39" fmla="*/ 13 h 65"/>
                        <a:gd name="T40" fmla="*/ 10 w 65"/>
                        <a:gd name="T41" fmla="*/ 9 h 65"/>
                        <a:gd name="T42" fmla="*/ 14 w 65"/>
                        <a:gd name="T43" fmla="*/ 6 h 65"/>
                        <a:gd name="T44" fmla="*/ 20 w 65"/>
                        <a:gd name="T45" fmla="*/ 2 h 65"/>
                        <a:gd name="T46" fmla="*/ 26 w 65"/>
                        <a:gd name="T47" fmla="*/ 0 h 65"/>
                        <a:gd name="T48" fmla="*/ 34 w 65"/>
                        <a:gd name="T49" fmla="*/ 0 h 65"/>
                        <a:gd name="T50" fmla="*/ 40 w 65"/>
                        <a:gd name="T51" fmla="*/ 0 h 65"/>
                        <a:gd name="T52" fmla="*/ 45 w 65"/>
                        <a:gd name="T53" fmla="*/ 2 h 65"/>
                        <a:gd name="T54" fmla="*/ 51 w 65"/>
                        <a:gd name="T55" fmla="*/ 6 h 65"/>
                        <a:gd name="T56" fmla="*/ 55 w 65"/>
                        <a:gd name="T57" fmla="*/ 9 h 65"/>
                        <a:gd name="T58" fmla="*/ 59 w 65"/>
                        <a:gd name="T59" fmla="*/ 13 h 65"/>
                        <a:gd name="T60" fmla="*/ 63 w 65"/>
                        <a:gd name="T61" fmla="*/ 19 h 65"/>
                        <a:gd name="T62" fmla="*/ 65 w 65"/>
                        <a:gd name="T63" fmla="*/ 25 h 65"/>
                        <a:gd name="T64" fmla="*/ 65 w 65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1"/>
                          </a:move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40" y="63"/>
                          </a:lnTo>
                          <a:lnTo>
                            <a:pt x="34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4" name="Freeform 375"/>
                    <p:cNvSpPr>
                      <a:spLocks/>
                    </p:cNvSpPr>
                    <p:nvPr/>
                  </p:nvSpPr>
                  <p:spPr bwMode="auto">
                    <a:xfrm>
                      <a:off x="4707" y="902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1 h 65"/>
                        <a:gd name="T2" fmla="*/ 65 w 65"/>
                        <a:gd name="T3" fmla="*/ 31 h 65"/>
                        <a:gd name="T4" fmla="*/ 65 w 65"/>
                        <a:gd name="T5" fmla="*/ 39 h 65"/>
                        <a:gd name="T6" fmla="*/ 63 w 65"/>
                        <a:gd name="T7" fmla="*/ 45 h 65"/>
                        <a:gd name="T8" fmla="*/ 59 w 65"/>
                        <a:gd name="T9" fmla="*/ 51 h 65"/>
                        <a:gd name="T10" fmla="*/ 55 w 65"/>
                        <a:gd name="T11" fmla="*/ 55 h 65"/>
                        <a:gd name="T12" fmla="*/ 51 w 65"/>
                        <a:gd name="T13" fmla="*/ 59 h 65"/>
                        <a:gd name="T14" fmla="*/ 45 w 65"/>
                        <a:gd name="T15" fmla="*/ 63 h 65"/>
                        <a:gd name="T16" fmla="*/ 40 w 65"/>
                        <a:gd name="T17" fmla="*/ 63 h 65"/>
                        <a:gd name="T18" fmla="*/ 34 w 65"/>
                        <a:gd name="T19" fmla="*/ 65 h 65"/>
                        <a:gd name="T20" fmla="*/ 26 w 65"/>
                        <a:gd name="T21" fmla="*/ 63 h 65"/>
                        <a:gd name="T22" fmla="*/ 20 w 65"/>
                        <a:gd name="T23" fmla="*/ 63 h 65"/>
                        <a:gd name="T24" fmla="*/ 14 w 65"/>
                        <a:gd name="T25" fmla="*/ 59 h 65"/>
                        <a:gd name="T26" fmla="*/ 10 w 65"/>
                        <a:gd name="T27" fmla="*/ 55 h 65"/>
                        <a:gd name="T28" fmla="*/ 6 w 65"/>
                        <a:gd name="T29" fmla="*/ 51 h 65"/>
                        <a:gd name="T30" fmla="*/ 2 w 65"/>
                        <a:gd name="T31" fmla="*/ 45 h 65"/>
                        <a:gd name="T32" fmla="*/ 2 w 65"/>
                        <a:gd name="T33" fmla="*/ 39 h 65"/>
                        <a:gd name="T34" fmla="*/ 0 w 65"/>
                        <a:gd name="T35" fmla="*/ 31 h 65"/>
                        <a:gd name="T36" fmla="*/ 2 w 65"/>
                        <a:gd name="T37" fmla="*/ 25 h 65"/>
                        <a:gd name="T38" fmla="*/ 2 w 65"/>
                        <a:gd name="T39" fmla="*/ 19 h 65"/>
                        <a:gd name="T40" fmla="*/ 6 w 65"/>
                        <a:gd name="T41" fmla="*/ 13 h 65"/>
                        <a:gd name="T42" fmla="*/ 10 w 65"/>
                        <a:gd name="T43" fmla="*/ 9 h 65"/>
                        <a:gd name="T44" fmla="*/ 14 w 65"/>
                        <a:gd name="T45" fmla="*/ 6 h 65"/>
                        <a:gd name="T46" fmla="*/ 20 w 65"/>
                        <a:gd name="T47" fmla="*/ 2 h 65"/>
                        <a:gd name="T48" fmla="*/ 26 w 65"/>
                        <a:gd name="T49" fmla="*/ 0 h 65"/>
                        <a:gd name="T50" fmla="*/ 34 w 65"/>
                        <a:gd name="T51" fmla="*/ 0 h 65"/>
                        <a:gd name="T52" fmla="*/ 40 w 65"/>
                        <a:gd name="T53" fmla="*/ 0 h 65"/>
                        <a:gd name="T54" fmla="*/ 45 w 65"/>
                        <a:gd name="T55" fmla="*/ 2 h 65"/>
                        <a:gd name="T56" fmla="*/ 51 w 65"/>
                        <a:gd name="T57" fmla="*/ 6 h 65"/>
                        <a:gd name="T58" fmla="*/ 55 w 65"/>
                        <a:gd name="T59" fmla="*/ 9 h 65"/>
                        <a:gd name="T60" fmla="*/ 59 w 65"/>
                        <a:gd name="T61" fmla="*/ 13 h 65"/>
                        <a:gd name="T62" fmla="*/ 63 w 65"/>
                        <a:gd name="T63" fmla="*/ 19 h 65"/>
                        <a:gd name="T64" fmla="*/ 65 w 65"/>
                        <a:gd name="T65" fmla="*/ 25 h 65"/>
                        <a:gd name="T66" fmla="*/ 65 w 65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1"/>
                          </a:moveTo>
                          <a:lnTo>
                            <a:pt x="65" y="31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40" y="63"/>
                          </a:lnTo>
                          <a:lnTo>
                            <a:pt x="34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5" name="Freeform 376"/>
                    <p:cNvSpPr>
                      <a:spLocks/>
                    </p:cNvSpPr>
                    <p:nvPr/>
                  </p:nvSpPr>
                  <p:spPr bwMode="auto">
                    <a:xfrm>
                      <a:off x="4556" y="923"/>
                      <a:ext cx="65" cy="63"/>
                    </a:xfrm>
                    <a:custGeom>
                      <a:avLst/>
                      <a:gdLst>
                        <a:gd name="T0" fmla="*/ 31 w 65"/>
                        <a:gd name="T1" fmla="*/ 63 h 63"/>
                        <a:gd name="T2" fmla="*/ 25 w 65"/>
                        <a:gd name="T3" fmla="*/ 63 h 63"/>
                        <a:gd name="T4" fmla="*/ 19 w 65"/>
                        <a:gd name="T5" fmla="*/ 61 h 63"/>
                        <a:gd name="T6" fmla="*/ 13 w 65"/>
                        <a:gd name="T7" fmla="*/ 57 h 63"/>
                        <a:gd name="T8" fmla="*/ 9 w 65"/>
                        <a:gd name="T9" fmla="*/ 55 h 63"/>
                        <a:gd name="T10" fmla="*/ 5 w 65"/>
                        <a:gd name="T11" fmla="*/ 50 h 63"/>
                        <a:gd name="T12" fmla="*/ 1 w 65"/>
                        <a:gd name="T13" fmla="*/ 44 h 63"/>
                        <a:gd name="T14" fmla="*/ 0 w 65"/>
                        <a:gd name="T15" fmla="*/ 38 h 63"/>
                        <a:gd name="T16" fmla="*/ 0 w 65"/>
                        <a:gd name="T17" fmla="*/ 32 h 63"/>
                        <a:gd name="T18" fmla="*/ 0 w 65"/>
                        <a:gd name="T19" fmla="*/ 26 h 63"/>
                        <a:gd name="T20" fmla="*/ 1 w 65"/>
                        <a:gd name="T21" fmla="*/ 20 h 63"/>
                        <a:gd name="T22" fmla="*/ 5 w 65"/>
                        <a:gd name="T23" fmla="*/ 14 h 63"/>
                        <a:gd name="T24" fmla="*/ 9 w 65"/>
                        <a:gd name="T25" fmla="*/ 8 h 63"/>
                        <a:gd name="T26" fmla="*/ 13 w 65"/>
                        <a:gd name="T27" fmla="*/ 6 h 63"/>
                        <a:gd name="T28" fmla="*/ 19 w 65"/>
                        <a:gd name="T29" fmla="*/ 2 h 63"/>
                        <a:gd name="T30" fmla="*/ 25 w 65"/>
                        <a:gd name="T31" fmla="*/ 0 h 63"/>
                        <a:gd name="T32" fmla="*/ 31 w 65"/>
                        <a:gd name="T33" fmla="*/ 0 h 63"/>
                        <a:gd name="T34" fmla="*/ 39 w 65"/>
                        <a:gd name="T35" fmla="*/ 0 h 63"/>
                        <a:gd name="T36" fmla="*/ 45 w 65"/>
                        <a:gd name="T37" fmla="*/ 2 h 63"/>
                        <a:gd name="T38" fmla="*/ 51 w 65"/>
                        <a:gd name="T39" fmla="*/ 6 h 63"/>
                        <a:gd name="T40" fmla="*/ 55 w 65"/>
                        <a:gd name="T41" fmla="*/ 8 h 63"/>
                        <a:gd name="T42" fmla="*/ 59 w 65"/>
                        <a:gd name="T43" fmla="*/ 14 h 63"/>
                        <a:gd name="T44" fmla="*/ 63 w 65"/>
                        <a:gd name="T45" fmla="*/ 20 h 63"/>
                        <a:gd name="T46" fmla="*/ 65 w 65"/>
                        <a:gd name="T47" fmla="*/ 26 h 63"/>
                        <a:gd name="T48" fmla="*/ 65 w 65"/>
                        <a:gd name="T49" fmla="*/ 32 h 63"/>
                        <a:gd name="T50" fmla="*/ 65 w 65"/>
                        <a:gd name="T51" fmla="*/ 38 h 63"/>
                        <a:gd name="T52" fmla="*/ 63 w 65"/>
                        <a:gd name="T53" fmla="*/ 44 h 63"/>
                        <a:gd name="T54" fmla="*/ 59 w 65"/>
                        <a:gd name="T55" fmla="*/ 50 h 63"/>
                        <a:gd name="T56" fmla="*/ 55 w 65"/>
                        <a:gd name="T57" fmla="*/ 55 h 63"/>
                        <a:gd name="T58" fmla="*/ 51 w 65"/>
                        <a:gd name="T59" fmla="*/ 57 h 63"/>
                        <a:gd name="T60" fmla="*/ 45 w 65"/>
                        <a:gd name="T61" fmla="*/ 61 h 63"/>
                        <a:gd name="T62" fmla="*/ 39 w 65"/>
                        <a:gd name="T63" fmla="*/ 63 h 63"/>
                        <a:gd name="T64" fmla="*/ 31 w 65"/>
                        <a:gd name="T65" fmla="*/ 63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1" y="63"/>
                          </a:move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9" y="55"/>
                          </a:lnTo>
                          <a:lnTo>
                            <a:pt x="5" y="50"/>
                          </a:lnTo>
                          <a:lnTo>
                            <a:pt x="1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1" y="20"/>
                          </a:lnTo>
                          <a:lnTo>
                            <a:pt x="5" y="14"/>
                          </a:lnTo>
                          <a:lnTo>
                            <a:pt x="9" y="8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6" name="Freeform 377"/>
                    <p:cNvSpPr>
                      <a:spLocks/>
                    </p:cNvSpPr>
                    <p:nvPr/>
                  </p:nvSpPr>
                  <p:spPr bwMode="auto">
                    <a:xfrm>
                      <a:off x="4556" y="923"/>
                      <a:ext cx="65" cy="63"/>
                    </a:xfrm>
                    <a:custGeom>
                      <a:avLst/>
                      <a:gdLst>
                        <a:gd name="T0" fmla="*/ 31 w 65"/>
                        <a:gd name="T1" fmla="*/ 63 h 63"/>
                        <a:gd name="T2" fmla="*/ 31 w 65"/>
                        <a:gd name="T3" fmla="*/ 63 h 63"/>
                        <a:gd name="T4" fmla="*/ 25 w 65"/>
                        <a:gd name="T5" fmla="*/ 63 h 63"/>
                        <a:gd name="T6" fmla="*/ 19 w 65"/>
                        <a:gd name="T7" fmla="*/ 61 h 63"/>
                        <a:gd name="T8" fmla="*/ 13 w 65"/>
                        <a:gd name="T9" fmla="*/ 57 h 63"/>
                        <a:gd name="T10" fmla="*/ 9 w 65"/>
                        <a:gd name="T11" fmla="*/ 55 h 63"/>
                        <a:gd name="T12" fmla="*/ 5 w 65"/>
                        <a:gd name="T13" fmla="*/ 50 h 63"/>
                        <a:gd name="T14" fmla="*/ 1 w 65"/>
                        <a:gd name="T15" fmla="*/ 44 h 63"/>
                        <a:gd name="T16" fmla="*/ 0 w 65"/>
                        <a:gd name="T17" fmla="*/ 38 h 63"/>
                        <a:gd name="T18" fmla="*/ 0 w 65"/>
                        <a:gd name="T19" fmla="*/ 32 h 63"/>
                        <a:gd name="T20" fmla="*/ 0 w 65"/>
                        <a:gd name="T21" fmla="*/ 26 h 63"/>
                        <a:gd name="T22" fmla="*/ 1 w 65"/>
                        <a:gd name="T23" fmla="*/ 20 h 63"/>
                        <a:gd name="T24" fmla="*/ 5 w 65"/>
                        <a:gd name="T25" fmla="*/ 14 h 63"/>
                        <a:gd name="T26" fmla="*/ 9 w 65"/>
                        <a:gd name="T27" fmla="*/ 8 h 63"/>
                        <a:gd name="T28" fmla="*/ 13 w 65"/>
                        <a:gd name="T29" fmla="*/ 6 h 63"/>
                        <a:gd name="T30" fmla="*/ 19 w 65"/>
                        <a:gd name="T31" fmla="*/ 2 h 63"/>
                        <a:gd name="T32" fmla="*/ 25 w 65"/>
                        <a:gd name="T33" fmla="*/ 0 h 63"/>
                        <a:gd name="T34" fmla="*/ 31 w 65"/>
                        <a:gd name="T35" fmla="*/ 0 h 63"/>
                        <a:gd name="T36" fmla="*/ 39 w 65"/>
                        <a:gd name="T37" fmla="*/ 0 h 63"/>
                        <a:gd name="T38" fmla="*/ 45 w 65"/>
                        <a:gd name="T39" fmla="*/ 2 h 63"/>
                        <a:gd name="T40" fmla="*/ 51 w 65"/>
                        <a:gd name="T41" fmla="*/ 6 h 63"/>
                        <a:gd name="T42" fmla="*/ 55 w 65"/>
                        <a:gd name="T43" fmla="*/ 8 h 63"/>
                        <a:gd name="T44" fmla="*/ 59 w 65"/>
                        <a:gd name="T45" fmla="*/ 14 h 63"/>
                        <a:gd name="T46" fmla="*/ 63 w 65"/>
                        <a:gd name="T47" fmla="*/ 20 h 63"/>
                        <a:gd name="T48" fmla="*/ 65 w 65"/>
                        <a:gd name="T49" fmla="*/ 26 h 63"/>
                        <a:gd name="T50" fmla="*/ 65 w 65"/>
                        <a:gd name="T51" fmla="*/ 32 h 63"/>
                        <a:gd name="T52" fmla="*/ 65 w 65"/>
                        <a:gd name="T53" fmla="*/ 38 h 63"/>
                        <a:gd name="T54" fmla="*/ 63 w 65"/>
                        <a:gd name="T55" fmla="*/ 44 h 63"/>
                        <a:gd name="T56" fmla="*/ 59 w 65"/>
                        <a:gd name="T57" fmla="*/ 50 h 63"/>
                        <a:gd name="T58" fmla="*/ 55 w 65"/>
                        <a:gd name="T59" fmla="*/ 55 h 63"/>
                        <a:gd name="T60" fmla="*/ 51 w 65"/>
                        <a:gd name="T61" fmla="*/ 57 h 63"/>
                        <a:gd name="T62" fmla="*/ 45 w 65"/>
                        <a:gd name="T63" fmla="*/ 61 h 63"/>
                        <a:gd name="T64" fmla="*/ 39 w 65"/>
                        <a:gd name="T65" fmla="*/ 63 h 63"/>
                        <a:gd name="T66" fmla="*/ 31 w 65"/>
                        <a:gd name="T67" fmla="*/ 63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1" y="63"/>
                          </a:move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9" y="55"/>
                          </a:lnTo>
                          <a:lnTo>
                            <a:pt x="5" y="50"/>
                          </a:lnTo>
                          <a:lnTo>
                            <a:pt x="1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1" y="20"/>
                          </a:lnTo>
                          <a:lnTo>
                            <a:pt x="5" y="14"/>
                          </a:lnTo>
                          <a:lnTo>
                            <a:pt x="9" y="8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7" name="Freeform 378"/>
                    <p:cNvSpPr>
                      <a:spLocks/>
                    </p:cNvSpPr>
                    <p:nvPr/>
                  </p:nvSpPr>
                  <p:spPr bwMode="auto">
                    <a:xfrm>
                      <a:off x="4603" y="906"/>
                      <a:ext cx="65" cy="63"/>
                    </a:xfrm>
                    <a:custGeom>
                      <a:avLst/>
                      <a:gdLst>
                        <a:gd name="T0" fmla="*/ 65 w 65"/>
                        <a:gd name="T1" fmla="*/ 31 h 63"/>
                        <a:gd name="T2" fmla="*/ 65 w 65"/>
                        <a:gd name="T3" fmla="*/ 37 h 63"/>
                        <a:gd name="T4" fmla="*/ 63 w 65"/>
                        <a:gd name="T5" fmla="*/ 43 h 63"/>
                        <a:gd name="T6" fmla="*/ 59 w 65"/>
                        <a:gd name="T7" fmla="*/ 49 h 63"/>
                        <a:gd name="T8" fmla="*/ 55 w 65"/>
                        <a:gd name="T9" fmla="*/ 55 h 63"/>
                        <a:gd name="T10" fmla="*/ 51 w 65"/>
                        <a:gd name="T11" fmla="*/ 57 h 63"/>
                        <a:gd name="T12" fmla="*/ 45 w 65"/>
                        <a:gd name="T13" fmla="*/ 61 h 63"/>
                        <a:gd name="T14" fmla="*/ 39 w 65"/>
                        <a:gd name="T15" fmla="*/ 63 h 63"/>
                        <a:gd name="T16" fmla="*/ 33 w 65"/>
                        <a:gd name="T17" fmla="*/ 63 h 63"/>
                        <a:gd name="T18" fmla="*/ 27 w 65"/>
                        <a:gd name="T19" fmla="*/ 63 h 63"/>
                        <a:gd name="T20" fmla="*/ 21 w 65"/>
                        <a:gd name="T21" fmla="*/ 61 h 63"/>
                        <a:gd name="T22" fmla="*/ 16 w 65"/>
                        <a:gd name="T23" fmla="*/ 57 h 63"/>
                        <a:gd name="T24" fmla="*/ 10 w 65"/>
                        <a:gd name="T25" fmla="*/ 55 h 63"/>
                        <a:gd name="T26" fmla="*/ 6 w 65"/>
                        <a:gd name="T27" fmla="*/ 49 h 63"/>
                        <a:gd name="T28" fmla="*/ 4 w 65"/>
                        <a:gd name="T29" fmla="*/ 43 h 63"/>
                        <a:gd name="T30" fmla="*/ 2 w 65"/>
                        <a:gd name="T31" fmla="*/ 37 h 63"/>
                        <a:gd name="T32" fmla="*/ 0 w 65"/>
                        <a:gd name="T33" fmla="*/ 31 h 63"/>
                        <a:gd name="T34" fmla="*/ 2 w 65"/>
                        <a:gd name="T35" fmla="*/ 25 h 63"/>
                        <a:gd name="T36" fmla="*/ 4 w 65"/>
                        <a:gd name="T37" fmla="*/ 19 h 63"/>
                        <a:gd name="T38" fmla="*/ 6 w 65"/>
                        <a:gd name="T39" fmla="*/ 13 h 63"/>
                        <a:gd name="T40" fmla="*/ 10 w 65"/>
                        <a:gd name="T41" fmla="*/ 7 h 63"/>
                        <a:gd name="T42" fmla="*/ 16 w 65"/>
                        <a:gd name="T43" fmla="*/ 4 h 63"/>
                        <a:gd name="T44" fmla="*/ 21 w 65"/>
                        <a:gd name="T45" fmla="*/ 2 h 63"/>
                        <a:gd name="T46" fmla="*/ 27 w 65"/>
                        <a:gd name="T47" fmla="*/ 0 h 63"/>
                        <a:gd name="T48" fmla="*/ 33 w 65"/>
                        <a:gd name="T49" fmla="*/ 0 h 63"/>
                        <a:gd name="T50" fmla="*/ 39 w 65"/>
                        <a:gd name="T51" fmla="*/ 0 h 63"/>
                        <a:gd name="T52" fmla="*/ 45 w 65"/>
                        <a:gd name="T53" fmla="*/ 2 h 63"/>
                        <a:gd name="T54" fmla="*/ 51 w 65"/>
                        <a:gd name="T55" fmla="*/ 4 h 63"/>
                        <a:gd name="T56" fmla="*/ 55 w 65"/>
                        <a:gd name="T57" fmla="*/ 7 h 63"/>
                        <a:gd name="T58" fmla="*/ 59 w 65"/>
                        <a:gd name="T59" fmla="*/ 13 h 63"/>
                        <a:gd name="T60" fmla="*/ 63 w 65"/>
                        <a:gd name="T61" fmla="*/ 19 h 63"/>
                        <a:gd name="T62" fmla="*/ 65 w 65"/>
                        <a:gd name="T63" fmla="*/ 25 h 63"/>
                        <a:gd name="T64" fmla="*/ 65 w 65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65" y="31"/>
                          </a:move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7" y="63"/>
                          </a:lnTo>
                          <a:lnTo>
                            <a:pt x="21" y="61"/>
                          </a:lnTo>
                          <a:lnTo>
                            <a:pt x="16" y="57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3"/>
                          </a:lnTo>
                          <a:lnTo>
                            <a:pt x="10" y="7"/>
                          </a:lnTo>
                          <a:lnTo>
                            <a:pt x="16" y="4"/>
                          </a:lnTo>
                          <a:lnTo>
                            <a:pt x="21" y="2"/>
                          </a:lnTo>
                          <a:lnTo>
                            <a:pt x="27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7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8" name="Freeform 379"/>
                    <p:cNvSpPr>
                      <a:spLocks/>
                    </p:cNvSpPr>
                    <p:nvPr/>
                  </p:nvSpPr>
                  <p:spPr bwMode="auto">
                    <a:xfrm>
                      <a:off x="4603" y="906"/>
                      <a:ext cx="65" cy="63"/>
                    </a:xfrm>
                    <a:custGeom>
                      <a:avLst/>
                      <a:gdLst>
                        <a:gd name="T0" fmla="*/ 65 w 65"/>
                        <a:gd name="T1" fmla="*/ 31 h 63"/>
                        <a:gd name="T2" fmla="*/ 65 w 65"/>
                        <a:gd name="T3" fmla="*/ 31 h 63"/>
                        <a:gd name="T4" fmla="*/ 65 w 65"/>
                        <a:gd name="T5" fmla="*/ 37 h 63"/>
                        <a:gd name="T6" fmla="*/ 63 w 65"/>
                        <a:gd name="T7" fmla="*/ 43 h 63"/>
                        <a:gd name="T8" fmla="*/ 59 w 65"/>
                        <a:gd name="T9" fmla="*/ 49 h 63"/>
                        <a:gd name="T10" fmla="*/ 55 w 65"/>
                        <a:gd name="T11" fmla="*/ 55 h 63"/>
                        <a:gd name="T12" fmla="*/ 51 w 65"/>
                        <a:gd name="T13" fmla="*/ 57 h 63"/>
                        <a:gd name="T14" fmla="*/ 45 w 65"/>
                        <a:gd name="T15" fmla="*/ 61 h 63"/>
                        <a:gd name="T16" fmla="*/ 39 w 65"/>
                        <a:gd name="T17" fmla="*/ 63 h 63"/>
                        <a:gd name="T18" fmla="*/ 33 w 65"/>
                        <a:gd name="T19" fmla="*/ 63 h 63"/>
                        <a:gd name="T20" fmla="*/ 27 w 65"/>
                        <a:gd name="T21" fmla="*/ 63 h 63"/>
                        <a:gd name="T22" fmla="*/ 21 w 65"/>
                        <a:gd name="T23" fmla="*/ 61 h 63"/>
                        <a:gd name="T24" fmla="*/ 16 w 65"/>
                        <a:gd name="T25" fmla="*/ 57 h 63"/>
                        <a:gd name="T26" fmla="*/ 10 w 65"/>
                        <a:gd name="T27" fmla="*/ 55 h 63"/>
                        <a:gd name="T28" fmla="*/ 6 w 65"/>
                        <a:gd name="T29" fmla="*/ 49 h 63"/>
                        <a:gd name="T30" fmla="*/ 4 w 65"/>
                        <a:gd name="T31" fmla="*/ 43 h 63"/>
                        <a:gd name="T32" fmla="*/ 2 w 65"/>
                        <a:gd name="T33" fmla="*/ 37 h 63"/>
                        <a:gd name="T34" fmla="*/ 0 w 65"/>
                        <a:gd name="T35" fmla="*/ 31 h 63"/>
                        <a:gd name="T36" fmla="*/ 2 w 65"/>
                        <a:gd name="T37" fmla="*/ 25 h 63"/>
                        <a:gd name="T38" fmla="*/ 4 w 65"/>
                        <a:gd name="T39" fmla="*/ 19 h 63"/>
                        <a:gd name="T40" fmla="*/ 6 w 65"/>
                        <a:gd name="T41" fmla="*/ 13 h 63"/>
                        <a:gd name="T42" fmla="*/ 10 w 65"/>
                        <a:gd name="T43" fmla="*/ 7 h 63"/>
                        <a:gd name="T44" fmla="*/ 16 w 65"/>
                        <a:gd name="T45" fmla="*/ 4 h 63"/>
                        <a:gd name="T46" fmla="*/ 21 w 65"/>
                        <a:gd name="T47" fmla="*/ 2 h 63"/>
                        <a:gd name="T48" fmla="*/ 27 w 65"/>
                        <a:gd name="T49" fmla="*/ 0 h 63"/>
                        <a:gd name="T50" fmla="*/ 33 w 65"/>
                        <a:gd name="T51" fmla="*/ 0 h 63"/>
                        <a:gd name="T52" fmla="*/ 39 w 65"/>
                        <a:gd name="T53" fmla="*/ 0 h 63"/>
                        <a:gd name="T54" fmla="*/ 45 w 65"/>
                        <a:gd name="T55" fmla="*/ 2 h 63"/>
                        <a:gd name="T56" fmla="*/ 51 w 65"/>
                        <a:gd name="T57" fmla="*/ 4 h 63"/>
                        <a:gd name="T58" fmla="*/ 55 w 65"/>
                        <a:gd name="T59" fmla="*/ 7 h 63"/>
                        <a:gd name="T60" fmla="*/ 59 w 65"/>
                        <a:gd name="T61" fmla="*/ 13 h 63"/>
                        <a:gd name="T62" fmla="*/ 63 w 65"/>
                        <a:gd name="T63" fmla="*/ 19 h 63"/>
                        <a:gd name="T64" fmla="*/ 65 w 65"/>
                        <a:gd name="T65" fmla="*/ 25 h 63"/>
                        <a:gd name="T66" fmla="*/ 65 w 65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65" y="31"/>
                          </a:move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7" y="63"/>
                          </a:lnTo>
                          <a:lnTo>
                            <a:pt x="21" y="61"/>
                          </a:lnTo>
                          <a:lnTo>
                            <a:pt x="16" y="57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3"/>
                          </a:lnTo>
                          <a:lnTo>
                            <a:pt x="10" y="7"/>
                          </a:lnTo>
                          <a:lnTo>
                            <a:pt x="16" y="4"/>
                          </a:lnTo>
                          <a:lnTo>
                            <a:pt x="21" y="2"/>
                          </a:lnTo>
                          <a:lnTo>
                            <a:pt x="27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7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59" name="Freeform 380"/>
                    <p:cNvSpPr>
                      <a:spLocks/>
                    </p:cNvSpPr>
                    <p:nvPr/>
                  </p:nvSpPr>
                  <p:spPr bwMode="auto">
                    <a:xfrm>
                      <a:off x="4644" y="890"/>
                      <a:ext cx="65" cy="63"/>
                    </a:xfrm>
                    <a:custGeom>
                      <a:avLst/>
                      <a:gdLst>
                        <a:gd name="T0" fmla="*/ 65 w 65"/>
                        <a:gd name="T1" fmla="*/ 31 h 63"/>
                        <a:gd name="T2" fmla="*/ 63 w 65"/>
                        <a:gd name="T3" fmla="*/ 39 h 63"/>
                        <a:gd name="T4" fmla="*/ 63 w 65"/>
                        <a:gd name="T5" fmla="*/ 43 h 63"/>
                        <a:gd name="T6" fmla="*/ 59 w 65"/>
                        <a:gd name="T7" fmla="*/ 49 h 63"/>
                        <a:gd name="T8" fmla="*/ 55 w 65"/>
                        <a:gd name="T9" fmla="*/ 55 h 63"/>
                        <a:gd name="T10" fmla="*/ 51 w 65"/>
                        <a:gd name="T11" fmla="*/ 59 h 63"/>
                        <a:gd name="T12" fmla="*/ 45 w 65"/>
                        <a:gd name="T13" fmla="*/ 61 h 63"/>
                        <a:gd name="T14" fmla="*/ 40 w 65"/>
                        <a:gd name="T15" fmla="*/ 63 h 63"/>
                        <a:gd name="T16" fmla="*/ 32 w 65"/>
                        <a:gd name="T17" fmla="*/ 63 h 63"/>
                        <a:gd name="T18" fmla="*/ 26 w 65"/>
                        <a:gd name="T19" fmla="*/ 63 h 63"/>
                        <a:gd name="T20" fmla="*/ 20 w 65"/>
                        <a:gd name="T21" fmla="*/ 61 h 63"/>
                        <a:gd name="T22" fmla="*/ 14 w 65"/>
                        <a:gd name="T23" fmla="*/ 59 h 63"/>
                        <a:gd name="T24" fmla="*/ 10 w 65"/>
                        <a:gd name="T25" fmla="*/ 55 h 63"/>
                        <a:gd name="T26" fmla="*/ 6 w 65"/>
                        <a:gd name="T27" fmla="*/ 49 h 63"/>
                        <a:gd name="T28" fmla="*/ 2 w 65"/>
                        <a:gd name="T29" fmla="*/ 43 h 63"/>
                        <a:gd name="T30" fmla="*/ 0 w 65"/>
                        <a:gd name="T31" fmla="*/ 39 h 63"/>
                        <a:gd name="T32" fmla="*/ 0 w 65"/>
                        <a:gd name="T33" fmla="*/ 31 h 63"/>
                        <a:gd name="T34" fmla="*/ 0 w 65"/>
                        <a:gd name="T35" fmla="*/ 25 h 63"/>
                        <a:gd name="T36" fmla="*/ 2 w 65"/>
                        <a:gd name="T37" fmla="*/ 20 h 63"/>
                        <a:gd name="T38" fmla="*/ 6 w 65"/>
                        <a:gd name="T39" fmla="*/ 14 h 63"/>
                        <a:gd name="T40" fmla="*/ 10 w 65"/>
                        <a:gd name="T41" fmla="*/ 10 h 63"/>
                        <a:gd name="T42" fmla="*/ 14 w 65"/>
                        <a:gd name="T43" fmla="*/ 6 h 63"/>
                        <a:gd name="T44" fmla="*/ 20 w 65"/>
                        <a:gd name="T45" fmla="*/ 2 h 63"/>
                        <a:gd name="T46" fmla="*/ 26 w 65"/>
                        <a:gd name="T47" fmla="*/ 0 h 63"/>
                        <a:gd name="T48" fmla="*/ 32 w 65"/>
                        <a:gd name="T49" fmla="*/ 0 h 63"/>
                        <a:gd name="T50" fmla="*/ 40 w 65"/>
                        <a:gd name="T51" fmla="*/ 0 h 63"/>
                        <a:gd name="T52" fmla="*/ 45 w 65"/>
                        <a:gd name="T53" fmla="*/ 2 h 63"/>
                        <a:gd name="T54" fmla="*/ 51 w 65"/>
                        <a:gd name="T55" fmla="*/ 6 h 63"/>
                        <a:gd name="T56" fmla="*/ 55 w 65"/>
                        <a:gd name="T57" fmla="*/ 10 h 63"/>
                        <a:gd name="T58" fmla="*/ 59 w 65"/>
                        <a:gd name="T59" fmla="*/ 14 h 63"/>
                        <a:gd name="T60" fmla="*/ 63 w 65"/>
                        <a:gd name="T61" fmla="*/ 20 h 63"/>
                        <a:gd name="T62" fmla="*/ 63 w 65"/>
                        <a:gd name="T63" fmla="*/ 25 h 63"/>
                        <a:gd name="T64" fmla="*/ 65 w 65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65" y="31"/>
                          </a:moveTo>
                          <a:lnTo>
                            <a:pt x="63" y="39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40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0" name="Freeform 381"/>
                    <p:cNvSpPr>
                      <a:spLocks/>
                    </p:cNvSpPr>
                    <p:nvPr/>
                  </p:nvSpPr>
                  <p:spPr bwMode="auto">
                    <a:xfrm>
                      <a:off x="4644" y="890"/>
                      <a:ext cx="65" cy="63"/>
                    </a:xfrm>
                    <a:custGeom>
                      <a:avLst/>
                      <a:gdLst>
                        <a:gd name="T0" fmla="*/ 65 w 65"/>
                        <a:gd name="T1" fmla="*/ 31 h 63"/>
                        <a:gd name="T2" fmla="*/ 65 w 65"/>
                        <a:gd name="T3" fmla="*/ 31 h 63"/>
                        <a:gd name="T4" fmla="*/ 63 w 65"/>
                        <a:gd name="T5" fmla="*/ 39 h 63"/>
                        <a:gd name="T6" fmla="*/ 63 w 65"/>
                        <a:gd name="T7" fmla="*/ 43 h 63"/>
                        <a:gd name="T8" fmla="*/ 59 w 65"/>
                        <a:gd name="T9" fmla="*/ 49 h 63"/>
                        <a:gd name="T10" fmla="*/ 55 w 65"/>
                        <a:gd name="T11" fmla="*/ 55 h 63"/>
                        <a:gd name="T12" fmla="*/ 51 w 65"/>
                        <a:gd name="T13" fmla="*/ 59 h 63"/>
                        <a:gd name="T14" fmla="*/ 45 w 65"/>
                        <a:gd name="T15" fmla="*/ 61 h 63"/>
                        <a:gd name="T16" fmla="*/ 40 w 65"/>
                        <a:gd name="T17" fmla="*/ 63 h 63"/>
                        <a:gd name="T18" fmla="*/ 32 w 65"/>
                        <a:gd name="T19" fmla="*/ 63 h 63"/>
                        <a:gd name="T20" fmla="*/ 26 w 65"/>
                        <a:gd name="T21" fmla="*/ 63 h 63"/>
                        <a:gd name="T22" fmla="*/ 20 w 65"/>
                        <a:gd name="T23" fmla="*/ 61 h 63"/>
                        <a:gd name="T24" fmla="*/ 14 w 65"/>
                        <a:gd name="T25" fmla="*/ 59 h 63"/>
                        <a:gd name="T26" fmla="*/ 10 w 65"/>
                        <a:gd name="T27" fmla="*/ 55 h 63"/>
                        <a:gd name="T28" fmla="*/ 6 w 65"/>
                        <a:gd name="T29" fmla="*/ 49 h 63"/>
                        <a:gd name="T30" fmla="*/ 2 w 65"/>
                        <a:gd name="T31" fmla="*/ 43 h 63"/>
                        <a:gd name="T32" fmla="*/ 0 w 65"/>
                        <a:gd name="T33" fmla="*/ 39 h 63"/>
                        <a:gd name="T34" fmla="*/ 0 w 65"/>
                        <a:gd name="T35" fmla="*/ 31 h 63"/>
                        <a:gd name="T36" fmla="*/ 0 w 65"/>
                        <a:gd name="T37" fmla="*/ 25 h 63"/>
                        <a:gd name="T38" fmla="*/ 2 w 65"/>
                        <a:gd name="T39" fmla="*/ 20 h 63"/>
                        <a:gd name="T40" fmla="*/ 6 w 65"/>
                        <a:gd name="T41" fmla="*/ 14 h 63"/>
                        <a:gd name="T42" fmla="*/ 10 w 65"/>
                        <a:gd name="T43" fmla="*/ 10 h 63"/>
                        <a:gd name="T44" fmla="*/ 14 w 65"/>
                        <a:gd name="T45" fmla="*/ 6 h 63"/>
                        <a:gd name="T46" fmla="*/ 20 w 65"/>
                        <a:gd name="T47" fmla="*/ 2 h 63"/>
                        <a:gd name="T48" fmla="*/ 26 w 65"/>
                        <a:gd name="T49" fmla="*/ 0 h 63"/>
                        <a:gd name="T50" fmla="*/ 32 w 65"/>
                        <a:gd name="T51" fmla="*/ 0 h 63"/>
                        <a:gd name="T52" fmla="*/ 40 w 65"/>
                        <a:gd name="T53" fmla="*/ 0 h 63"/>
                        <a:gd name="T54" fmla="*/ 45 w 65"/>
                        <a:gd name="T55" fmla="*/ 2 h 63"/>
                        <a:gd name="T56" fmla="*/ 51 w 65"/>
                        <a:gd name="T57" fmla="*/ 6 h 63"/>
                        <a:gd name="T58" fmla="*/ 55 w 65"/>
                        <a:gd name="T59" fmla="*/ 10 h 63"/>
                        <a:gd name="T60" fmla="*/ 59 w 65"/>
                        <a:gd name="T61" fmla="*/ 14 h 63"/>
                        <a:gd name="T62" fmla="*/ 63 w 65"/>
                        <a:gd name="T63" fmla="*/ 20 h 63"/>
                        <a:gd name="T64" fmla="*/ 63 w 65"/>
                        <a:gd name="T65" fmla="*/ 25 h 63"/>
                        <a:gd name="T66" fmla="*/ 65 w 65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65" y="31"/>
                          </a:move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40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40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1" name="Freeform 382"/>
                    <p:cNvSpPr>
                      <a:spLocks/>
                    </p:cNvSpPr>
                    <p:nvPr/>
                  </p:nvSpPr>
                  <p:spPr bwMode="auto">
                    <a:xfrm>
                      <a:off x="4524" y="850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24 h 63"/>
                        <a:gd name="T4" fmla="*/ 2 w 65"/>
                        <a:gd name="T5" fmla="*/ 20 h 63"/>
                        <a:gd name="T6" fmla="*/ 6 w 65"/>
                        <a:gd name="T7" fmla="*/ 14 h 63"/>
                        <a:gd name="T8" fmla="*/ 10 w 65"/>
                        <a:gd name="T9" fmla="*/ 8 h 63"/>
                        <a:gd name="T10" fmla="*/ 14 w 65"/>
                        <a:gd name="T11" fmla="*/ 4 h 63"/>
                        <a:gd name="T12" fmla="*/ 20 w 65"/>
                        <a:gd name="T13" fmla="*/ 2 h 63"/>
                        <a:gd name="T14" fmla="*/ 26 w 65"/>
                        <a:gd name="T15" fmla="*/ 0 h 63"/>
                        <a:gd name="T16" fmla="*/ 32 w 65"/>
                        <a:gd name="T17" fmla="*/ 0 h 63"/>
                        <a:gd name="T18" fmla="*/ 39 w 65"/>
                        <a:gd name="T19" fmla="*/ 0 h 63"/>
                        <a:gd name="T20" fmla="*/ 45 w 65"/>
                        <a:gd name="T21" fmla="*/ 2 h 63"/>
                        <a:gd name="T22" fmla="*/ 51 w 65"/>
                        <a:gd name="T23" fmla="*/ 4 h 63"/>
                        <a:gd name="T24" fmla="*/ 55 w 65"/>
                        <a:gd name="T25" fmla="*/ 8 h 63"/>
                        <a:gd name="T26" fmla="*/ 59 w 65"/>
                        <a:gd name="T27" fmla="*/ 14 h 63"/>
                        <a:gd name="T28" fmla="*/ 63 w 65"/>
                        <a:gd name="T29" fmla="*/ 20 h 63"/>
                        <a:gd name="T30" fmla="*/ 63 w 65"/>
                        <a:gd name="T31" fmla="*/ 24 h 63"/>
                        <a:gd name="T32" fmla="*/ 65 w 65"/>
                        <a:gd name="T33" fmla="*/ 32 h 63"/>
                        <a:gd name="T34" fmla="*/ 63 w 65"/>
                        <a:gd name="T35" fmla="*/ 38 h 63"/>
                        <a:gd name="T36" fmla="*/ 63 w 65"/>
                        <a:gd name="T37" fmla="*/ 44 h 63"/>
                        <a:gd name="T38" fmla="*/ 59 w 65"/>
                        <a:gd name="T39" fmla="*/ 50 h 63"/>
                        <a:gd name="T40" fmla="*/ 55 w 65"/>
                        <a:gd name="T41" fmla="*/ 54 h 63"/>
                        <a:gd name="T42" fmla="*/ 51 w 65"/>
                        <a:gd name="T43" fmla="*/ 58 h 63"/>
                        <a:gd name="T44" fmla="*/ 45 w 65"/>
                        <a:gd name="T45" fmla="*/ 61 h 63"/>
                        <a:gd name="T46" fmla="*/ 39 w 65"/>
                        <a:gd name="T47" fmla="*/ 63 h 63"/>
                        <a:gd name="T48" fmla="*/ 32 w 65"/>
                        <a:gd name="T49" fmla="*/ 63 h 63"/>
                        <a:gd name="T50" fmla="*/ 26 w 65"/>
                        <a:gd name="T51" fmla="*/ 63 h 63"/>
                        <a:gd name="T52" fmla="*/ 20 w 65"/>
                        <a:gd name="T53" fmla="*/ 61 h 63"/>
                        <a:gd name="T54" fmla="*/ 14 w 65"/>
                        <a:gd name="T55" fmla="*/ 58 h 63"/>
                        <a:gd name="T56" fmla="*/ 10 w 65"/>
                        <a:gd name="T57" fmla="*/ 54 h 63"/>
                        <a:gd name="T58" fmla="*/ 6 w 65"/>
                        <a:gd name="T59" fmla="*/ 50 h 63"/>
                        <a:gd name="T60" fmla="*/ 2 w 65"/>
                        <a:gd name="T61" fmla="*/ 44 h 63"/>
                        <a:gd name="T62" fmla="*/ 0 w 65"/>
                        <a:gd name="T63" fmla="*/ 38 h 63"/>
                        <a:gd name="T64" fmla="*/ 0 w 65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24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4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4"/>
                          </a:lnTo>
                          <a:lnTo>
                            <a:pt x="51" y="58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8"/>
                          </a:lnTo>
                          <a:lnTo>
                            <a:pt x="10" y="54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2" name="Freeform 383"/>
                    <p:cNvSpPr>
                      <a:spLocks/>
                    </p:cNvSpPr>
                    <p:nvPr/>
                  </p:nvSpPr>
                  <p:spPr bwMode="auto">
                    <a:xfrm>
                      <a:off x="4524" y="850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2 h 63"/>
                        <a:gd name="T2" fmla="*/ 0 w 65"/>
                        <a:gd name="T3" fmla="*/ 32 h 63"/>
                        <a:gd name="T4" fmla="*/ 0 w 65"/>
                        <a:gd name="T5" fmla="*/ 24 h 63"/>
                        <a:gd name="T6" fmla="*/ 2 w 65"/>
                        <a:gd name="T7" fmla="*/ 20 h 63"/>
                        <a:gd name="T8" fmla="*/ 6 w 65"/>
                        <a:gd name="T9" fmla="*/ 14 h 63"/>
                        <a:gd name="T10" fmla="*/ 10 w 65"/>
                        <a:gd name="T11" fmla="*/ 8 h 63"/>
                        <a:gd name="T12" fmla="*/ 14 w 65"/>
                        <a:gd name="T13" fmla="*/ 4 h 63"/>
                        <a:gd name="T14" fmla="*/ 20 w 65"/>
                        <a:gd name="T15" fmla="*/ 2 h 63"/>
                        <a:gd name="T16" fmla="*/ 26 w 65"/>
                        <a:gd name="T17" fmla="*/ 0 h 63"/>
                        <a:gd name="T18" fmla="*/ 32 w 65"/>
                        <a:gd name="T19" fmla="*/ 0 h 63"/>
                        <a:gd name="T20" fmla="*/ 39 w 65"/>
                        <a:gd name="T21" fmla="*/ 0 h 63"/>
                        <a:gd name="T22" fmla="*/ 45 w 65"/>
                        <a:gd name="T23" fmla="*/ 2 h 63"/>
                        <a:gd name="T24" fmla="*/ 51 w 65"/>
                        <a:gd name="T25" fmla="*/ 4 h 63"/>
                        <a:gd name="T26" fmla="*/ 55 w 65"/>
                        <a:gd name="T27" fmla="*/ 8 h 63"/>
                        <a:gd name="T28" fmla="*/ 59 w 65"/>
                        <a:gd name="T29" fmla="*/ 14 h 63"/>
                        <a:gd name="T30" fmla="*/ 63 w 65"/>
                        <a:gd name="T31" fmla="*/ 20 h 63"/>
                        <a:gd name="T32" fmla="*/ 63 w 65"/>
                        <a:gd name="T33" fmla="*/ 24 h 63"/>
                        <a:gd name="T34" fmla="*/ 65 w 65"/>
                        <a:gd name="T35" fmla="*/ 32 h 63"/>
                        <a:gd name="T36" fmla="*/ 63 w 65"/>
                        <a:gd name="T37" fmla="*/ 38 h 63"/>
                        <a:gd name="T38" fmla="*/ 63 w 65"/>
                        <a:gd name="T39" fmla="*/ 44 h 63"/>
                        <a:gd name="T40" fmla="*/ 59 w 65"/>
                        <a:gd name="T41" fmla="*/ 50 h 63"/>
                        <a:gd name="T42" fmla="*/ 55 w 65"/>
                        <a:gd name="T43" fmla="*/ 54 h 63"/>
                        <a:gd name="T44" fmla="*/ 51 w 65"/>
                        <a:gd name="T45" fmla="*/ 58 h 63"/>
                        <a:gd name="T46" fmla="*/ 45 w 65"/>
                        <a:gd name="T47" fmla="*/ 61 h 63"/>
                        <a:gd name="T48" fmla="*/ 39 w 65"/>
                        <a:gd name="T49" fmla="*/ 63 h 63"/>
                        <a:gd name="T50" fmla="*/ 32 w 65"/>
                        <a:gd name="T51" fmla="*/ 63 h 63"/>
                        <a:gd name="T52" fmla="*/ 26 w 65"/>
                        <a:gd name="T53" fmla="*/ 63 h 63"/>
                        <a:gd name="T54" fmla="*/ 20 w 65"/>
                        <a:gd name="T55" fmla="*/ 61 h 63"/>
                        <a:gd name="T56" fmla="*/ 14 w 65"/>
                        <a:gd name="T57" fmla="*/ 58 h 63"/>
                        <a:gd name="T58" fmla="*/ 10 w 65"/>
                        <a:gd name="T59" fmla="*/ 54 h 63"/>
                        <a:gd name="T60" fmla="*/ 6 w 65"/>
                        <a:gd name="T61" fmla="*/ 50 h 63"/>
                        <a:gd name="T62" fmla="*/ 2 w 65"/>
                        <a:gd name="T63" fmla="*/ 44 h 63"/>
                        <a:gd name="T64" fmla="*/ 0 w 65"/>
                        <a:gd name="T65" fmla="*/ 38 h 63"/>
                        <a:gd name="T66" fmla="*/ 0 w 65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4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4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4"/>
                          </a:lnTo>
                          <a:lnTo>
                            <a:pt x="51" y="58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8"/>
                          </a:lnTo>
                          <a:lnTo>
                            <a:pt x="10" y="54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3" name="Freeform 384"/>
                    <p:cNvSpPr>
                      <a:spLocks/>
                    </p:cNvSpPr>
                    <p:nvPr/>
                  </p:nvSpPr>
                  <p:spPr bwMode="auto">
                    <a:xfrm>
                      <a:off x="4676" y="862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4 h 65"/>
                        <a:gd name="T2" fmla="*/ 65 w 65"/>
                        <a:gd name="T3" fmla="*/ 40 h 65"/>
                        <a:gd name="T4" fmla="*/ 63 w 65"/>
                        <a:gd name="T5" fmla="*/ 46 h 65"/>
                        <a:gd name="T6" fmla="*/ 59 w 65"/>
                        <a:gd name="T7" fmla="*/ 51 h 65"/>
                        <a:gd name="T8" fmla="*/ 55 w 65"/>
                        <a:gd name="T9" fmla="*/ 55 h 65"/>
                        <a:gd name="T10" fmla="*/ 51 w 65"/>
                        <a:gd name="T11" fmla="*/ 59 h 65"/>
                        <a:gd name="T12" fmla="*/ 45 w 65"/>
                        <a:gd name="T13" fmla="*/ 63 h 65"/>
                        <a:gd name="T14" fmla="*/ 39 w 65"/>
                        <a:gd name="T15" fmla="*/ 65 h 65"/>
                        <a:gd name="T16" fmla="*/ 33 w 65"/>
                        <a:gd name="T17" fmla="*/ 65 h 65"/>
                        <a:gd name="T18" fmla="*/ 25 w 65"/>
                        <a:gd name="T19" fmla="*/ 65 h 65"/>
                        <a:gd name="T20" fmla="*/ 19 w 65"/>
                        <a:gd name="T21" fmla="*/ 63 h 65"/>
                        <a:gd name="T22" fmla="*/ 15 w 65"/>
                        <a:gd name="T23" fmla="*/ 59 h 65"/>
                        <a:gd name="T24" fmla="*/ 9 w 65"/>
                        <a:gd name="T25" fmla="*/ 55 h 65"/>
                        <a:gd name="T26" fmla="*/ 6 w 65"/>
                        <a:gd name="T27" fmla="*/ 51 h 65"/>
                        <a:gd name="T28" fmla="*/ 4 w 65"/>
                        <a:gd name="T29" fmla="*/ 46 h 65"/>
                        <a:gd name="T30" fmla="*/ 2 w 65"/>
                        <a:gd name="T31" fmla="*/ 40 h 65"/>
                        <a:gd name="T32" fmla="*/ 0 w 65"/>
                        <a:gd name="T33" fmla="*/ 34 h 65"/>
                        <a:gd name="T34" fmla="*/ 2 w 65"/>
                        <a:gd name="T35" fmla="*/ 26 h 65"/>
                        <a:gd name="T36" fmla="*/ 4 w 65"/>
                        <a:gd name="T37" fmla="*/ 20 h 65"/>
                        <a:gd name="T38" fmla="*/ 6 w 65"/>
                        <a:gd name="T39" fmla="*/ 16 h 65"/>
                        <a:gd name="T40" fmla="*/ 9 w 65"/>
                        <a:gd name="T41" fmla="*/ 10 h 65"/>
                        <a:gd name="T42" fmla="*/ 15 w 65"/>
                        <a:gd name="T43" fmla="*/ 6 h 65"/>
                        <a:gd name="T44" fmla="*/ 19 w 65"/>
                        <a:gd name="T45" fmla="*/ 4 h 65"/>
                        <a:gd name="T46" fmla="*/ 25 w 65"/>
                        <a:gd name="T47" fmla="*/ 2 h 65"/>
                        <a:gd name="T48" fmla="*/ 33 w 65"/>
                        <a:gd name="T49" fmla="*/ 0 h 65"/>
                        <a:gd name="T50" fmla="*/ 39 w 65"/>
                        <a:gd name="T51" fmla="*/ 2 h 65"/>
                        <a:gd name="T52" fmla="*/ 45 w 65"/>
                        <a:gd name="T53" fmla="*/ 4 h 65"/>
                        <a:gd name="T54" fmla="*/ 51 w 65"/>
                        <a:gd name="T55" fmla="*/ 6 h 65"/>
                        <a:gd name="T56" fmla="*/ 55 w 65"/>
                        <a:gd name="T57" fmla="*/ 10 h 65"/>
                        <a:gd name="T58" fmla="*/ 59 w 65"/>
                        <a:gd name="T59" fmla="*/ 16 h 65"/>
                        <a:gd name="T60" fmla="*/ 63 w 65"/>
                        <a:gd name="T61" fmla="*/ 20 h 65"/>
                        <a:gd name="T62" fmla="*/ 65 w 65"/>
                        <a:gd name="T63" fmla="*/ 26 h 65"/>
                        <a:gd name="T64" fmla="*/ 65 w 65"/>
                        <a:gd name="T65" fmla="*/ 34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4"/>
                          </a:moveTo>
                          <a:lnTo>
                            <a:pt x="65" y="40"/>
                          </a:lnTo>
                          <a:lnTo>
                            <a:pt x="63" y="46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5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4" y="46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6"/>
                          </a:lnTo>
                          <a:lnTo>
                            <a:pt x="9" y="10"/>
                          </a:lnTo>
                          <a:lnTo>
                            <a:pt x="15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4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4" name="Freeform 385"/>
                    <p:cNvSpPr>
                      <a:spLocks/>
                    </p:cNvSpPr>
                    <p:nvPr/>
                  </p:nvSpPr>
                  <p:spPr bwMode="auto">
                    <a:xfrm>
                      <a:off x="4676" y="862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4 h 65"/>
                        <a:gd name="T2" fmla="*/ 65 w 65"/>
                        <a:gd name="T3" fmla="*/ 34 h 65"/>
                        <a:gd name="T4" fmla="*/ 65 w 65"/>
                        <a:gd name="T5" fmla="*/ 40 h 65"/>
                        <a:gd name="T6" fmla="*/ 63 w 65"/>
                        <a:gd name="T7" fmla="*/ 46 h 65"/>
                        <a:gd name="T8" fmla="*/ 59 w 65"/>
                        <a:gd name="T9" fmla="*/ 51 h 65"/>
                        <a:gd name="T10" fmla="*/ 55 w 65"/>
                        <a:gd name="T11" fmla="*/ 55 h 65"/>
                        <a:gd name="T12" fmla="*/ 51 w 65"/>
                        <a:gd name="T13" fmla="*/ 59 h 65"/>
                        <a:gd name="T14" fmla="*/ 45 w 65"/>
                        <a:gd name="T15" fmla="*/ 63 h 65"/>
                        <a:gd name="T16" fmla="*/ 39 w 65"/>
                        <a:gd name="T17" fmla="*/ 65 h 65"/>
                        <a:gd name="T18" fmla="*/ 33 w 65"/>
                        <a:gd name="T19" fmla="*/ 65 h 65"/>
                        <a:gd name="T20" fmla="*/ 25 w 65"/>
                        <a:gd name="T21" fmla="*/ 65 h 65"/>
                        <a:gd name="T22" fmla="*/ 19 w 65"/>
                        <a:gd name="T23" fmla="*/ 63 h 65"/>
                        <a:gd name="T24" fmla="*/ 15 w 65"/>
                        <a:gd name="T25" fmla="*/ 59 h 65"/>
                        <a:gd name="T26" fmla="*/ 9 w 65"/>
                        <a:gd name="T27" fmla="*/ 55 h 65"/>
                        <a:gd name="T28" fmla="*/ 6 w 65"/>
                        <a:gd name="T29" fmla="*/ 51 h 65"/>
                        <a:gd name="T30" fmla="*/ 4 w 65"/>
                        <a:gd name="T31" fmla="*/ 46 h 65"/>
                        <a:gd name="T32" fmla="*/ 2 w 65"/>
                        <a:gd name="T33" fmla="*/ 40 h 65"/>
                        <a:gd name="T34" fmla="*/ 0 w 65"/>
                        <a:gd name="T35" fmla="*/ 34 h 65"/>
                        <a:gd name="T36" fmla="*/ 2 w 65"/>
                        <a:gd name="T37" fmla="*/ 26 h 65"/>
                        <a:gd name="T38" fmla="*/ 4 w 65"/>
                        <a:gd name="T39" fmla="*/ 20 h 65"/>
                        <a:gd name="T40" fmla="*/ 6 w 65"/>
                        <a:gd name="T41" fmla="*/ 16 h 65"/>
                        <a:gd name="T42" fmla="*/ 9 w 65"/>
                        <a:gd name="T43" fmla="*/ 10 h 65"/>
                        <a:gd name="T44" fmla="*/ 15 w 65"/>
                        <a:gd name="T45" fmla="*/ 6 h 65"/>
                        <a:gd name="T46" fmla="*/ 19 w 65"/>
                        <a:gd name="T47" fmla="*/ 4 h 65"/>
                        <a:gd name="T48" fmla="*/ 25 w 65"/>
                        <a:gd name="T49" fmla="*/ 2 h 65"/>
                        <a:gd name="T50" fmla="*/ 33 w 65"/>
                        <a:gd name="T51" fmla="*/ 0 h 65"/>
                        <a:gd name="T52" fmla="*/ 39 w 65"/>
                        <a:gd name="T53" fmla="*/ 2 h 65"/>
                        <a:gd name="T54" fmla="*/ 45 w 65"/>
                        <a:gd name="T55" fmla="*/ 4 h 65"/>
                        <a:gd name="T56" fmla="*/ 51 w 65"/>
                        <a:gd name="T57" fmla="*/ 6 h 65"/>
                        <a:gd name="T58" fmla="*/ 55 w 65"/>
                        <a:gd name="T59" fmla="*/ 10 h 65"/>
                        <a:gd name="T60" fmla="*/ 59 w 65"/>
                        <a:gd name="T61" fmla="*/ 16 h 65"/>
                        <a:gd name="T62" fmla="*/ 63 w 65"/>
                        <a:gd name="T63" fmla="*/ 20 h 65"/>
                        <a:gd name="T64" fmla="*/ 65 w 65"/>
                        <a:gd name="T65" fmla="*/ 26 h 65"/>
                        <a:gd name="T66" fmla="*/ 65 w 65"/>
                        <a:gd name="T67" fmla="*/ 34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4"/>
                          </a:moveTo>
                          <a:lnTo>
                            <a:pt x="65" y="34"/>
                          </a:lnTo>
                          <a:lnTo>
                            <a:pt x="65" y="40"/>
                          </a:lnTo>
                          <a:lnTo>
                            <a:pt x="63" y="46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5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4" y="46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6"/>
                          </a:lnTo>
                          <a:lnTo>
                            <a:pt x="9" y="10"/>
                          </a:lnTo>
                          <a:lnTo>
                            <a:pt x="15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4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5" name="Freeform 386"/>
                    <p:cNvSpPr>
                      <a:spLocks/>
                    </p:cNvSpPr>
                    <p:nvPr/>
                  </p:nvSpPr>
                  <p:spPr bwMode="auto">
                    <a:xfrm>
                      <a:off x="4597" y="862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2 h 65"/>
                        <a:gd name="T2" fmla="*/ 63 w 63"/>
                        <a:gd name="T3" fmla="*/ 40 h 65"/>
                        <a:gd name="T4" fmla="*/ 61 w 63"/>
                        <a:gd name="T5" fmla="*/ 46 h 65"/>
                        <a:gd name="T6" fmla="*/ 59 w 63"/>
                        <a:gd name="T7" fmla="*/ 51 h 65"/>
                        <a:gd name="T8" fmla="*/ 55 w 63"/>
                        <a:gd name="T9" fmla="*/ 55 h 65"/>
                        <a:gd name="T10" fmla="*/ 49 w 63"/>
                        <a:gd name="T11" fmla="*/ 59 h 65"/>
                        <a:gd name="T12" fmla="*/ 43 w 63"/>
                        <a:gd name="T13" fmla="*/ 61 h 65"/>
                        <a:gd name="T14" fmla="*/ 37 w 63"/>
                        <a:gd name="T15" fmla="*/ 65 h 65"/>
                        <a:gd name="T16" fmla="*/ 31 w 63"/>
                        <a:gd name="T17" fmla="*/ 65 h 65"/>
                        <a:gd name="T18" fmla="*/ 25 w 63"/>
                        <a:gd name="T19" fmla="*/ 65 h 65"/>
                        <a:gd name="T20" fmla="*/ 20 w 63"/>
                        <a:gd name="T21" fmla="*/ 61 h 65"/>
                        <a:gd name="T22" fmla="*/ 14 w 63"/>
                        <a:gd name="T23" fmla="*/ 59 h 65"/>
                        <a:gd name="T24" fmla="*/ 8 w 63"/>
                        <a:gd name="T25" fmla="*/ 55 h 65"/>
                        <a:gd name="T26" fmla="*/ 6 w 63"/>
                        <a:gd name="T27" fmla="*/ 51 h 65"/>
                        <a:gd name="T28" fmla="*/ 2 w 63"/>
                        <a:gd name="T29" fmla="*/ 46 h 65"/>
                        <a:gd name="T30" fmla="*/ 0 w 63"/>
                        <a:gd name="T31" fmla="*/ 40 h 65"/>
                        <a:gd name="T32" fmla="*/ 0 w 63"/>
                        <a:gd name="T33" fmla="*/ 32 h 65"/>
                        <a:gd name="T34" fmla="*/ 0 w 63"/>
                        <a:gd name="T35" fmla="*/ 26 h 65"/>
                        <a:gd name="T36" fmla="*/ 2 w 63"/>
                        <a:gd name="T37" fmla="*/ 20 h 65"/>
                        <a:gd name="T38" fmla="*/ 6 w 63"/>
                        <a:gd name="T39" fmla="*/ 14 h 65"/>
                        <a:gd name="T40" fmla="*/ 8 w 63"/>
                        <a:gd name="T41" fmla="*/ 10 h 65"/>
                        <a:gd name="T42" fmla="*/ 14 w 63"/>
                        <a:gd name="T43" fmla="*/ 6 h 65"/>
                        <a:gd name="T44" fmla="*/ 20 w 63"/>
                        <a:gd name="T45" fmla="*/ 2 h 65"/>
                        <a:gd name="T46" fmla="*/ 25 w 63"/>
                        <a:gd name="T47" fmla="*/ 0 h 65"/>
                        <a:gd name="T48" fmla="*/ 31 w 63"/>
                        <a:gd name="T49" fmla="*/ 0 h 65"/>
                        <a:gd name="T50" fmla="*/ 37 w 63"/>
                        <a:gd name="T51" fmla="*/ 0 h 65"/>
                        <a:gd name="T52" fmla="*/ 43 w 63"/>
                        <a:gd name="T53" fmla="*/ 2 h 65"/>
                        <a:gd name="T54" fmla="*/ 49 w 63"/>
                        <a:gd name="T55" fmla="*/ 6 h 65"/>
                        <a:gd name="T56" fmla="*/ 55 w 63"/>
                        <a:gd name="T57" fmla="*/ 10 h 65"/>
                        <a:gd name="T58" fmla="*/ 59 w 63"/>
                        <a:gd name="T59" fmla="*/ 14 h 65"/>
                        <a:gd name="T60" fmla="*/ 61 w 63"/>
                        <a:gd name="T61" fmla="*/ 20 h 65"/>
                        <a:gd name="T62" fmla="*/ 63 w 63"/>
                        <a:gd name="T63" fmla="*/ 26 h 65"/>
                        <a:gd name="T64" fmla="*/ 63 w 63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63" y="32"/>
                          </a:move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51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6" name="Freeform 387"/>
                    <p:cNvSpPr>
                      <a:spLocks/>
                    </p:cNvSpPr>
                    <p:nvPr/>
                  </p:nvSpPr>
                  <p:spPr bwMode="auto">
                    <a:xfrm>
                      <a:off x="4597" y="862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2 h 65"/>
                        <a:gd name="T2" fmla="*/ 63 w 63"/>
                        <a:gd name="T3" fmla="*/ 32 h 65"/>
                        <a:gd name="T4" fmla="*/ 63 w 63"/>
                        <a:gd name="T5" fmla="*/ 40 h 65"/>
                        <a:gd name="T6" fmla="*/ 61 w 63"/>
                        <a:gd name="T7" fmla="*/ 46 h 65"/>
                        <a:gd name="T8" fmla="*/ 59 w 63"/>
                        <a:gd name="T9" fmla="*/ 51 h 65"/>
                        <a:gd name="T10" fmla="*/ 55 w 63"/>
                        <a:gd name="T11" fmla="*/ 55 h 65"/>
                        <a:gd name="T12" fmla="*/ 49 w 63"/>
                        <a:gd name="T13" fmla="*/ 59 h 65"/>
                        <a:gd name="T14" fmla="*/ 43 w 63"/>
                        <a:gd name="T15" fmla="*/ 61 h 65"/>
                        <a:gd name="T16" fmla="*/ 37 w 63"/>
                        <a:gd name="T17" fmla="*/ 65 h 65"/>
                        <a:gd name="T18" fmla="*/ 31 w 63"/>
                        <a:gd name="T19" fmla="*/ 65 h 65"/>
                        <a:gd name="T20" fmla="*/ 25 w 63"/>
                        <a:gd name="T21" fmla="*/ 65 h 65"/>
                        <a:gd name="T22" fmla="*/ 20 w 63"/>
                        <a:gd name="T23" fmla="*/ 61 h 65"/>
                        <a:gd name="T24" fmla="*/ 14 w 63"/>
                        <a:gd name="T25" fmla="*/ 59 h 65"/>
                        <a:gd name="T26" fmla="*/ 8 w 63"/>
                        <a:gd name="T27" fmla="*/ 55 h 65"/>
                        <a:gd name="T28" fmla="*/ 6 w 63"/>
                        <a:gd name="T29" fmla="*/ 51 h 65"/>
                        <a:gd name="T30" fmla="*/ 2 w 63"/>
                        <a:gd name="T31" fmla="*/ 46 h 65"/>
                        <a:gd name="T32" fmla="*/ 0 w 63"/>
                        <a:gd name="T33" fmla="*/ 40 h 65"/>
                        <a:gd name="T34" fmla="*/ 0 w 63"/>
                        <a:gd name="T35" fmla="*/ 32 h 65"/>
                        <a:gd name="T36" fmla="*/ 0 w 63"/>
                        <a:gd name="T37" fmla="*/ 26 h 65"/>
                        <a:gd name="T38" fmla="*/ 2 w 63"/>
                        <a:gd name="T39" fmla="*/ 20 h 65"/>
                        <a:gd name="T40" fmla="*/ 6 w 63"/>
                        <a:gd name="T41" fmla="*/ 14 h 65"/>
                        <a:gd name="T42" fmla="*/ 8 w 63"/>
                        <a:gd name="T43" fmla="*/ 10 h 65"/>
                        <a:gd name="T44" fmla="*/ 14 w 63"/>
                        <a:gd name="T45" fmla="*/ 6 h 65"/>
                        <a:gd name="T46" fmla="*/ 20 w 63"/>
                        <a:gd name="T47" fmla="*/ 2 h 65"/>
                        <a:gd name="T48" fmla="*/ 25 w 63"/>
                        <a:gd name="T49" fmla="*/ 0 h 65"/>
                        <a:gd name="T50" fmla="*/ 31 w 63"/>
                        <a:gd name="T51" fmla="*/ 0 h 65"/>
                        <a:gd name="T52" fmla="*/ 37 w 63"/>
                        <a:gd name="T53" fmla="*/ 0 h 65"/>
                        <a:gd name="T54" fmla="*/ 43 w 63"/>
                        <a:gd name="T55" fmla="*/ 2 h 65"/>
                        <a:gd name="T56" fmla="*/ 49 w 63"/>
                        <a:gd name="T57" fmla="*/ 6 h 65"/>
                        <a:gd name="T58" fmla="*/ 55 w 63"/>
                        <a:gd name="T59" fmla="*/ 10 h 65"/>
                        <a:gd name="T60" fmla="*/ 59 w 63"/>
                        <a:gd name="T61" fmla="*/ 14 h 65"/>
                        <a:gd name="T62" fmla="*/ 61 w 63"/>
                        <a:gd name="T63" fmla="*/ 20 h 65"/>
                        <a:gd name="T64" fmla="*/ 63 w 63"/>
                        <a:gd name="T65" fmla="*/ 26 h 65"/>
                        <a:gd name="T66" fmla="*/ 63 w 63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63" y="32"/>
                          </a:moveTo>
                          <a:lnTo>
                            <a:pt x="63" y="32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51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7" name="Freeform 388"/>
                    <p:cNvSpPr>
                      <a:spLocks/>
                    </p:cNvSpPr>
                    <p:nvPr/>
                  </p:nvSpPr>
                  <p:spPr bwMode="auto">
                    <a:xfrm>
                      <a:off x="4697" y="815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3 h 65"/>
                        <a:gd name="T2" fmla="*/ 63 w 63"/>
                        <a:gd name="T3" fmla="*/ 39 h 65"/>
                        <a:gd name="T4" fmla="*/ 61 w 63"/>
                        <a:gd name="T5" fmla="*/ 45 h 65"/>
                        <a:gd name="T6" fmla="*/ 57 w 63"/>
                        <a:gd name="T7" fmla="*/ 51 h 65"/>
                        <a:gd name="T8" fmla="*/ 55 w 63"/>
                        <a:gd name="T9" fmla="*/ 55 h 65"/>
                        <a:gd name="T10" fmla="*/ 50 w 63"/>
                        <a:gd name="T11" fmla="*/ 59 h 65"/>
                        <a:gd name="T12" fmla="*/ 44 w 63"/>
                        <a:gd name="T13" fmla="*/ 63 h 65"/>
                        <a:gd name="T14" fmla="*/ 38 w 63"/>
                        <a:gd name="T15" fmla="*/ 65 h 65"/>
                        <a:gd name="T16" fmla="*/ 32 w 63"/>
                        <a:gd name="T17" fmla="*/ 65 h 65"/>
                        <a:gd name="T18" fmla="*/ 26 w 63"/>
                        <a:gd name="T19" fmla="*/ 65 h 65"/>
                        <a:gd name="T20" fmla="*/ 20 w 63"/>
                        <a:gd name="T21" fmla="*/ 63 h 65"/>
                        <a:gd name="T22" fmla="*/ 14 w 63"/>
                        <a:gd name="T23" fmla="*/ 59 h 65"/>
                        <a:gd name="T24" fmla="*/ 8 w 63"/>
                        <a:gd name="T25" fmla="*/ 55 h 65"/>
                        <a:gd name="T26" fmla="*/ 6 w 63"/>
                        <a:gd name="T27" fmla="*/ 51 h 65"/>
                        <a:gd name="T28" fmla="*/ 2 w 63"/>
                        <a:gd name="T29" fmla="*/ 45 h 65"/>
                        <a:gd name="T30" fmla="*/ 0 w 63"/>
                        <a:gd name="T31" fmla="*/ 39 h 65"/>
                        <a:gd name="T32" fmla="*/ 0 w 63"/>
                        <a:gd name="T33" fmla="*/ 33 h 65"/>
                        <a:gd name="T34" fmla="*/ 0 w 63"/>
                        <a:gd name="T35" fmla="*/ 26 h 65"/>
                        <a:gd name="T36" fmla="*/ 2 w 63"/>
                        <a:gd name="T37" fmla="*/ 20 h 65"/>
                        <a:gd name="T38" fmla="*/ 6 w 63"/>
                        <a:gd name="T39" fmla="*/ 14 h 65"/>
                        <a:gd name="T40" fmla="*/ 8 w 63"/>
                        <a:gd name="T41" fmla="*/ 10 h 65"/>
                        <a:gd name="T42" fmla="*/ 14 w 63"/>
                        <a:gd name="T43" fmla="*/ 6 h 65"/>
                        <a:gd name="T44" fmla="*/ 20 w 63"/>
                        <a:gd name="T45" fmla="*/ 2 h 65"/>
                        <a:gd name="T46" fmla="*/ 26 w 63"/>
                        <a:gd name="T47" fmla="*/ 0 h 65"/>
                        <a:gd name="T48" fmla="*/ 32 w 63"/>
                        <a:gd name="T49" fmla="*/ 0 h 65"/>
                        <a:gd name="T50" fmla="*/ 38 w 63"/>
                        <a:gd name="T51" fmla="*/ 0 h 65"/>
                        <a:gd name="T52" fmla="*/ 44 w 63"/>
                        <a:gd name="T53" fmla="*/ 2 h 65"/>
                        <a:gd name="T54" fmla="*/ 50 w 63"/>
                        <a:gd name="T55" fmla="*/ 6 h 65"/>
                        <a:gd name="T56" fmla="*/ 55 w 63"/>
                        <a:gd name="T57" fmla="*/ 10 h 65"/>
                        <a:gd name="T58" fmla="*/ 57 w 63"/>
                        <a:gd name="T59" fmla="*/ 14 h 65"/>
                        <a:gd name="T60" fmla="*/ 61 w 63"/>
                        <a:gd name="T61" fmla="*/ 20 h 65"/>
                        <a:gd name="T62" fmla="*/ 63 w 63"/>
                        <a:gd name="T63" fmla="*/ 26 h 65"/>
                        <a:gd name="T64" fmla="*/ 63 w 63"/>
                        <a:gd name="T65" fmla="*/ 33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63" y="33"/>
                          </a:move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50" y="59"/>
                          </a:lnTo>
                          <a:lnTo>
                            <a:pt x="44" y="63"/>
                          </a:lnTo>
                          <a:lnTo>
                            <a:pt x="38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5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8" name="Freeform 389"/>
                    <p:cNvSpPr>
                      <a:spLocks/>
                    </p:cNvSpPr>
                    <p:nvPr/>
                  </p:nvSpPr>
                  <p:spPr bwMode="auto">
                    <a:xfrm>
                      <a:off x="4697" y="815"/>
                      <a:ext cx="63" cy="65"/>
                    </a:xfrm>
                    <a:custGeom>
                      <a:avLst/>
                      <a:gdLst>
                        <a:gd name="T0" fmla="*/ 63 w 63"/>
                        <a:gd name="T1" fmla="*/ 33 h 65"/>
                        <a:gd name="T2" fmla="*/ 63 w 63"/>
                        <a:gd name="T3" fmla="*/ 33 h 65"/>
                        <a:gd name="T4" fmla="*/ 63 w 63"/>
                        <a:gd name="T5" fmla="*/ 39 h 65"/>
                        <a:gd name="T6" fmla="*/ 61 w 63"/>
                        <a:gd name="T7" fmla="*/ 45 h 65"/>
                        <a:gd name="T8" fmla="*/ 57 w 63"/>
                        <a:gd name="T9" fmla="*/ 51 h 65"/>
                        <a:gd name="T10" fmla="*/ 55 w 63"/>
                        <a:gd name="T11" fmla="*/ 55 h 65"/>
                        <a:gd name="T12" fmla="*/ 50 w 63"/>
                        <a:gd name="T13" fmla="*/ 59 h 65"/>
                        <a:gd name="T14" fmla="*/ 44 w 63"/>
                        <a:gd name="T15" fmla="*/ 63 h 65"/>
                        <a:gd name="T16" fmla="*/ 38 w 63"/>
                        <a:gd name="T17" fmla="*/ 65 h 65"/>
                        <a:gd name="T18" fmla="*/ 32 w 63"/>
                        <a:gd name="T19" fmla="*/ 65 h 65"/>
                        <a:gd name="T20" fmla="*/ 26 w 63"/>
                        <a:gd name="T21" fmla="*/ 65 h 65"/>
                        <a:gd name="T22" fmla="*/ 20 w 63"/>
                        <a:gd name="T23" fmla="*/ 63 h 65"/>
                        <a:gd name="T24" fmla="*/ 14 w 63"/>
                        <a:gd name="T25" fmla="*/ 59 h 65"/>
                        <a:gd name="T26" fmla="*/ 8 w 63"/>
                        <a:gd name="T27" fmla="*/ 55 h 65"/>
                        <a:gd name="T28" fmla="*/ 6 w 63"/>
                        <a:gd name="T29" fmla="*/ 51 h 65"/>
                        <a:gd name="T30" fmla="*/ 2 w 63"/>
                        <a:gd name="T31" fmla="*/ 45 h 65"/>
                        <a:gd name="T32" fmla="*/ 0 w 63"/>
                        <a:gd name="T33" fmla="*/ 39 h 65"/>
                        <a:gd name="T34" fmla="*/ 0 w 63"/>
                        <a:gd name="T35" fmla="*/ 33 h 65"/>
                        <a:gd name="T36" fmla="*/ 0 w 63"/>
                        <a:gd name="T37" fmla="*/ 26 h 65"/>
                        <a:gd name="T38" fmla="*/ 2 w 63"/>
                        <a:gd name="T39" fmla="*/ 20 h 65"/>
                        <a:gd name="T40" fmla="*/ 6 w 63"/>
                        <a:gd name="T41" fmla="*/ 14 h 65"/>
                        <a:gd name="T42" fmla="*/ 8 w 63"/>
                        <a:gd name="T43" fmla="*/ 10 h 65"/>
                        <a:gd name="T44" fmla="*/ 14 w 63"/>
                        <a:gd name="T45" fmla="*/ 6 h 65"/>
                        <a:gd name="T46" fmla="*/ 20 w 63"/>
                        <a:gd name="T47" fmla="*/ 2 h 65"/>
                        <a:gd name="T48" fmla="*/ 26 w 63"/>
                        <a:gd name="T49" fmla="*/ 0 h 65"/>
                        <a:gd name="T50" fmla="*/ 32 w 63"/>
                        <a:gd name="T51" fmla="*/ 0 h 65"/>
                        <a:gd name="T52" fmla="*/ 38 w 63"/>
                        <a:gd name="T53" fmla="*/ 0 h 65"/>
                        <a:gd name="T54" fmla="*/ 44 w 63"/>
                        <a:gd name="T55" fmla="*/ 2 h 65"/>
                        <a:gd name="T56" fmla="*/ 50 w 63"/>
                        <a:gd name="T57" fmla="*/ 6 h 65"/>
                        <a:gd name="T58" fmla="*/ 55 w 63"/>
                        <a:gd name="T59" fmla="*/ 10 h 65"/>
                        <a:gd name="T60" fmla="*/ 57 w 63"/>
                        <a:gd name="T61" fmla="*/ 14 h 65"/>
                        <a:gd name="T62" fmla="*/ 61 w 63"/>
                        <a:gd name="T63" fmla="*/ 20 h 65"/>
                        <a:gd name="T64" fmla="*/ 63 w 63"/>
                        <a:gd name="T65" fmla="*/ 26 h 65"/>
                        <a:gd name="T66" fmla="*/ 63 w 63"/>
                        <a:gd name="T67" fmla="*/ 33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63" y="33"/>
                          </a:moveTo>
                          <a:lnTo>
                            <a:pt x="63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50" y="59"/>
                          </a:lnTo>
                          <a:lnTo>
                            <a:pt x="44" y="63"/>
                          </a:lnTo>
                          <a:lnTo>
                            <a:pt x="38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4" y="2"/>
                          </a:lnTo>
                          <a:lnTo>
                            <a:pt x="50" y="6"/>
                          </a:lnTo>
                          <a:lnTo>
                            <a:pt x="55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69" name="Freeform 390"/>
                    <p:cNvSpPr>
                      <a:spLocks/>
                    </p:cNvSpPr>
                    <p:nvPr/>
                  </p:nvSpPr>
                  <p:spPr bwMode="auto">
                    <a:xfrm>
                      <a:off x="4599" y="722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0 h 63"/>
                        <a:gd name="T2" fmla="*/ 37 w 63"/>
                        <a:gd name="T3" fmla="*/ 0 h 63"/>
                        <a:gd name="T4" fmla="*/ 43 w 63"/>
                        <a:gd name="T5" fmla="*/ 2 h 63"/>
                        <a:gd name="T6" fmla="*/ 49 w 63"/>
                        <a:gd name="T7" fmla="*/ 6 h 63"/>
                        <a:gd name="T8" fmla="*/ 53 w 63"/>
                        <a:gd name="T9" fmla="*/ 10 h 63"/>
                        <a:gd name="T10" fmla="*/ 57 w 63"/>
                        <a:gd name="T11" fmla="*/ 14 h 63"/>
                        <a:gd name="T12" fmla="*/ 61 w 63"/>
                        <a:gd name="T13" fmla="*/ 20 h 63"/>
                        <a:gd name="T14" fmla="*/ 63 w 63"/>
                        <a:gd name="T15" fmla="*/ 26 h 63"/>
                        <a:gd name="T16" fmla="*/ 63 w 63"/>
                        <a:gd name="T17" fmla="*/ 32 h 63"/>
                        <a:gd name="T18" fmla="*/ 63 w 63"/>
                        <a:gd name="T19" fmla="*/ 38 h 63"/>
                        <a:gd name="T20" fmla="*/ 61 w 63"/>
                        <a:gd name="T21" fmla="*/ 44 h 63"/>
                        <a:gd name="T22" fmla="*/ 57 w 63"/>
                        <a:gd name="T23" fmla="*/ 50 h 63"/>
                        <a:gd name="T24" fmla="*/ 53 w 63"/>
                        <a:gd name="T25" fmla="*/ 56 h 63"/>
                        <a:gd name="T26" fmla="*/ 49 w 63"/>
                        <a:gd name="T27" fmla="*/ 60 h 63"/>
                        <a:gd name="T28" fmla="*/ 43 w 63"/>
                        <a:gd name="T29" fmla="*/ 61 h 63"/>
                        <a:gd name="T30" fmla="*/ 37 w 63"/>
                        <a:gd name="T31" fmla="*/ 63 h 63"/>
                        <a:gd name="T32" fmla="*/ 31 w 63"/>
                        <a:gd name="T33" fmla="*/ 63 h 63"/>
                        <a:gd name="T34" fmla="*/ 25 w 63"/>
                        <a:gd name="T35" fmla="*/ 63 h 63"/>
                        <a:gd name="T36" fmla="*/ 20 w 63"/>
                        <a:gd name="T37" fmla="*/ 61 h 63"/>
                        <a:gd name="T38" fmla="*/ 14 w 63"/>
                        <a:gd name="T39" fmla="*/ 60 h 63"/>
                        <a:gd name="T40" fmla="*/ 8 w 63"/>
                        <a:gd name="T41" fmla="*/ 56 h 63"/>
                        <a:gd name="T42" fmla="*/ 4 w 63"/>
                        <a:gd name="T43" fmla="*/ 50 h 63"/>
                        <a:gd name="T44" fmla="*/ 2 w 63"/>
                        <a:gd name="T45" fmla="*/ 44 h 63"/>
                        <a:gd name="T46" fmla="*/ 0 w 63"/>
                        <a:gd name="T47" fmla="*/ 38 h 63"/>
                        <a:gd name="T48" fmla="*/ 0 w 63"/>
                        <a:gd name="T49" fmla="*/ 32 h 63"/>
                        <a:gd name="T50" fmla="*/ 0 w 63"/>
                        <a:gd name="T51" fmla="*/ 26 h 63"/>
                        <a:gd name="T52" fmla="*/ 2 w 63"/>
                        <a:gd name="T53" fmla="*/ 20 h 63"/>
                        <a:gd name="T54" fmla="*/ 4 w 63"/>
                        <a:gd name="T55" fmla="*/ 14 h 63"/>
                        <a:gd name="T56" fmla="*/ 8 w 63"/>
                        <a:gd name="T57" fmla="*/ 10 h 63"/>
                        <a:gd name="T58" fmla="*/ 14 w 63"/>
                        <a:gd name="T59" fmla="*/ 6 h 63"/>
                        <a:gd name="T60" fmla="*/ 20 w 63"/>
                        <a:gd name="T61" fmla="*/ 2 h 63"/>
                        <a:gd name="T62" fmla="*/ 25 w 63"/>
                        <a:gd name="T63" fmla="*/ 0 h 63"/>
                        <a:gd name="T64" fmla="*/ 31 w 63"/>
                        <a:gd name="T65" fmla="*/ 0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31" y="0"/>
                          </a:move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7" y="50"/>
                          </a:lnTo>
                          <a:lnTo>
                            <a:pt x="53" y="56"/>
                          </a:lnTo>
                          <a:lnTo>
                            <a:pt x="49" y="60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60"/>
                          </a:lnTo>
                          <a:lnTo>
                            <a:pt x="8" y="56"/>
                          </a:lnTo>
                          <a:lnTo>
                            <a:pt x="4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0" name="Freeform 391"/>
                    <p:cNvSpPr>
                      <a:spLocks/>
                    </p:cNvSpPr>
                    <p:nvPr/>
                  </p:nvSpPr>
                  <p:spPr bwMode="auto">
                    <a:xfrm>
                      <a:off x="4599" y="722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0 h 63"/>
                        <a:gd name="T2" fmla="*/ 31 w 63"/>
                        <a:gd name="T3" fmla="*/ 0 h 63"/>
                        <a:gd name="T4" fmla="*/ 37 w 63"/>
                        <a:gd name="T5" fmla="*/ 0 h 63"/>
                        <a:gd name="T6" fmla="*/ 43 w 63"/>
                        <a:gd name="T7" fmla="*/ 2 h 63"/>
                        <a:gd name="T8" fmla="*/ 49 w 63"/>
                        <a:gd name="T9" fmla="*/ 6 h 63"/>
                        <a:gd name="T10" fmla="*/ 53 w 63"/>
                        <a:gd name="T11" fmla="*/ 10 h 63"/>
                        <a:gd name="T12" fmla="*/ 57 w 63"/>
                        <a:gd name="T13" fmla="*/ 14 h 63"/>
                        <a:gd name="T14" fmla="*/ 61 w 63"/>
                        <a:gd name="T15" fmla="*/ 20 h 63"/>
                        <a:gd name="T16" fmla="*/ 63 w 63"/>
                        <a:gd name="T17" fmla="*/ 26 h 63"/>
                        <a:gd name="T18" fmla="*/ 63 w 63"/>
                        <a:gd name="T19" fmla="*/ 32 h 63"/>
                        <a:gd name="T20" fmla="*/ 63 w 63"/>
                        <a:gd name="T21" fmla="*/ 38 h 63"/>
                        <a:gd name="T22" fmla="*/ 61 w 63"/>
                        <a:gd name="T23" fmla="*/ 44 h 63"/>
                        <a:gd name="T24" fmla="*/ 57 w 63"/>
                        <a:gd name="T25" fmla="*/ 50 h 63"/>
                        <a:gd name="T26" fmla="*/ 53 w 63"/>
                        <a:gd name="T27" fmla="*/ 56 h 63"/>
                        <a:gd name="T28" fmla="*/ 49 w 63"/>
                        <a:gd name="T29" fmla="*/ 60 h 63"/>
                        <a:gd name="T30" fmla="*/ 43 w 63"/>
                        <a:gd name="T31" fmla="*/ 61 h 63"/>
                        <a:gd name="T32" fmla="*/ 37 w 63"/>
                        <a:gd name="T33" fmla="*/ 63 h 63"/>
                        <a:gd name="T34" fmla="*/ 31 w 63"/>
                        <a:gd name="T35" fmla="*/ 63 h 63"/>
                        <a:gd name="T36" fmla="*/ 25 w 63"/>
                        <a:gd name="T37" fmla="*/ 63 h 63"/>
                        <a:gd name="T38" fmla="*/ 20 w 63"/>
                        <a:gd name="T39" fmla="*/ 61 h 63"/>
                        <a:gd name="T40" fmla="*/ 14 w 63"/>
                        <a:gd name="T41" fmla="*/ 60 h 63"/>
                        <a:gd name="T42" fmla="*/ 8 w 63"/>
                        <a:gd name="T43" fmla="*/ 56 h 63"/>
                        <a:gd name="T44" fmla="*/ 4 w 63"/>
                        <a:gd name="T45" fmla="*/ 50 h 63"/>
                        <a:gd name="T46" fmla="*/ 2 w 63"/>
                        <a:gd name="T47" fmla="*/ 44 h 63"/>
                        <a:gd name="T48" fmla="*/ 0 w 63"/>
                        <a:gd name="T49" fmla="*/ 38 h 63"/>
                        <a:gd name="T50" fmla="*/ 0 w 63"/>
                        <a:gd name="T51" fmla="*/ 32 h 63"/>
                        <a:gd name="T52" fmla="*/ 0 w 63"/>
                        <a:gd name="T53" fmla="*/ 26 h 63"/>
                        <a:gd name="T54" fmla="*/ 2 w 63"/>
                        <a:gd name="T55" fmla="*/ 20 h 63"/>
                        <a:gd name="T56" fmla="*/ 4 w 63"/>
                        <a:gd name="T57" fmla="*/ 14 h 63"/>
                        <a:gd name="T58" fmla="*/ 8 w 63"/>
                        <a:gd name="T59" fmla="*/ 10 h 63"/>
                        <a:gd name="T60" fmla="*/ 14 w 63"/>
                        <a:gd name="T61" fmla="*/ 6 h 63"/>
                        <a:gd name="T62" fmla="*/ 20 w 63"/>
                        <a:gd name="T63" fmla="*/ 2 h 63"/>
                        <a:gd name="T64" fmla="*/ 25 w 63"/>
                        <a:gd name="T65" fmla="*/ 0 h 63"/>
                        <a:gd name="T66" fmla="*/ 31 w 63"/>
                        <a:gd name="T67" fmla="*/ 0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31" y="0"/>
                          </a:move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7" y="50"/>
                          </a:lnTo>
                          <a:lnTo>
                            <a:pt x="53" y="56"/>
                          </a:lnTo>
                          <a:lnTo>
                            <a:pt x="49" y="60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60"/>
                          </a:lnTo>
                          <a:lnTo>
                            <a:pt x="8" y="56"/>
                          </a:lnTo>
                          <a:lnTo>
                            <a:pt x="4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1" name="Freeform 392"/>
                    <p:cNvSpPr>
                      <a:spLocks/>
                    </p:cNvSpPr>
                    <p:nvPr/>
                  </p:nvSpPr>
                  <p:spPr bwMode="auto">
                    <a:xfrm>
                      <a:off x="4591" y="774"/>
                      <a:ext cx="63" cy="65"/>
                    </a:xfrm>
                    <a:custGeom>
                      <a:avLst/>
                      <a:gdLst>
                        <a:gd name="T0" fmla="*/ 31 w 63"/>
                        <a:gd name="T1" fmla="*/ 65 h 65"/>
                        <a:gd name="T2" fmla="*/ 26 w 63"/>
                        <a:gd name="T3" fmla="*/ 63 h 65"/>
                        <a:gd name="T4" fmla="*/ 20 w 63"/>
                        <a:gd name="T5" fmla="*/ 61 h 65"/>
                        <a:gd name="T6" fmla="*/ 14 w 63"/>
                        <a:gd name="T7" fmla="*/ 59 h 65"/>
                        <a:gd name="T8" fmla="*/ 10 w 63"/>
                        <a:gd name="T9" fmla="*/ 55 h 65"/>
                        <a:gd name="T10" fmla="*/ 4 w 63"/>
                        <a:gd name="T11" fmla="*/ 49 h 65"/>
                        <a:gd name="T12" fmla="*/ 2 w 63"/>
                        <a:gd name="T13" fmla="*/ 45 h 65"/>
                        <a:gd name="T14" fmla="*/ 0 w 63"/>
                        <a:gd name="T15" fmla="*/ 39 h 65"/>
                        <a:gd name="T16" fmla="*/ 0 w 63"/>
                        <a:gd name="T17" fmla="*/ 31 h 65"/>
                        <a:gd name="T18" fmla="*/ 0 w 63"/>
                        <a:gd name="T19" fmla="*/ 25 h 65"/>
                        <a:gd name="T20" fmla="*/ 2 w 63"/>
                        <a:gd name="T21" fmla="*/ 19 h 65"/>
                        <a:gd name="T22" fmla="*/ 4 w 63"/>
                        <a:gd name="T23" fmla="*/ 13 h 65"/>
                        <a:gd name="T24" fmla="*/ 10 w 63"/>
                        <a:gd name="T25" fmla="*/ 9 h 65"/>
                        <a:gd name="T26" fmla="*/ 14 w 63"/>
                        <a:gd name="T27" fmla="*/ 6 h 65"/>
                        <a:gd name="T28" fmla="*/ 20 w 63"/>
                        <a:gd name="T29" fmla="*/ 2 h 65"/>
                        <a:gd name="T30" fmla="*/ 26 w 63"/>
                        <a:gd name="T31" fmla="*/ 0 h 65"/>
                        <a:gd name="T32" fmla="*/ 31 w 63"/>
                        <a:gd name="T33" fmla="*/ 0 h 65"/>
                        <a:gd name="T34" fmla="*/ 37 w 63"/>
                        <a:gd name="T35" fmla="*/ 0 h 65"/>
                        <a:gd name="T36" fmla="*/ 43 w 63"/>
                        <a:gd name="T37" fmla="*/ 2 h 65"/>
                        <a:gd name="T38" fmla="*/ 49 w 63"/>
                        <a:gd name="T39" fmla="*/ 6 h 65"/>
                        <a:gd name="T40" fmla="*/ 55 w 63"/>
                        <a:gd name="T41" fmla="*/ 9 h 65"/>
                        <a:gd name="T42" fmla="*/ 59 w 63"/>
                        <a:gd name="T43" fmla="*/ 13 h 65"/>
                        <a:gd name="T44" fmla="*/ 61 w 63"/>
                        <a:gd name="T45" fmla="*/ 19 h 65"/>
                        <a:gd name="T46" fmla="*/ 63 w 63"/>
                        <a:gd name="T47" fmla="*/ 25 h 65"/>
                        <a:gd name="T48" fmla="*/ 63 w 63"/>
                        <a:gd name="T49" fmla="*/ 31 h 65"/>
                        <a:gd name="T50" fmla="*/ 63 w 63"/>
                        <a:gd name="T51" fmla="*/ 39 h 65"/>
                        <a:gd name="T52" fmla="*/ 61 w 63"/>
                        <a:gd name="T53" fmla="*/ 45 h 65"/>
                        <a:gd name="T54" fmla="*/ 59 w 63"/>
                        <a:gd name="T55" fmla="*/ 49 h 65"/>
                        <a:gd name="T56" fmla="*/ 55 w 63"/>
                        <a:gd name="T57" fmla="*/ 55 h 65"/>
                        <a:gd name="T58" fmla="*/ 49 w 63"/>
                        <a:gd name="T59" fmla="*/ 59 h 65"/>
                        <a:gd name="T60" fmla="*/ 43 w 63"/>
                        <a:gd name="T61" fmla="*/ 61 h 65"/>
                        <a:gd name="T62" fmla="*/ 37 w 63"/>
                        <a:gd name="T63" fmla="*/ 63 h 65"/>
                        <a:gd name="T64" fmla="*/ 31 w 63"/>
                        <a:gd name="T65" fmla="*/ 65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31" y="65"/>
                          </a:move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4" y="49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4" y="13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2" name="Freeform 393"/>
                    <p:cNvSpPr>
                      <a:spLocks/>
                    </p:cNvSpPr>
                    <p:nvPr/>
                  </p:nvSpPr>
                  <p:spPr bwMode="auto">
                    <a:xfrm>
                      <a:off x="4591" y="774"/>
                      <a:ext cx="63" cy="65"/>
                    </a:xfrm>
                    <a:custGeom>
                      <a:avLst/>
                      <a:gdLst>
                        <a:gd name="T0" fmla="*/ 31 w 63"/>
                        <a:gd name="T1" fmla="*/ 65 h 65"/>
                        <a:gd name="T2" fmla="*/ 31 w 63"/>
                        <a:gd name="T3" fmla="*/ 65 h 65"/>
                        <a:gd name="T4" fmla="*/ 26 w 63"/>
                        <a:gd name="T5" fmla="*/ 63 h 65"/>
                        <a:gd name="T6" fmla="*/ 20 w 63"/>
                        <a:gd name="T7" fmla="*/ 61 h 65"/>
                        <a:gd name="T8" fmla="*/ 14 w 63"/>
                        <a:gd name="T9" fmla="*/ 59 h 65"/>
                        <a:gd name="T10" fmla="*/ 10 w 63"/>
                        <a:gd name="T11" fmla="*/ 55 h 65"/>
                        <a:gd name="T12" fmla="*/ 4 w 63"/>
                        <a:gd name="T13" fmla="*/ 49 h 65"/>
                        <a:gd name="T14" fmla="*/ 2 w 63"/>
                        <a:gd name="T15" fmla="*/ 45 h 65"/>
                        <a:gd name="T16" fmla="*/ 0 w 63"/>
                        <a:gd name="T17" fmla="*/ 39 h 65"/>
                        <a:gd name="T18" fmla="*/ 0 w 63"/>
                        <a:gd name="T19" fmla="*/ 31 h 65"/>
                        <a:gd name="T20" fmla="*/ 0 w 63"/>
                        <a:gd name="T21" fmla="*/ 25 h 65"/>
                        <a:gd name="T22" fmla="*/ 2 w 63"/>
                        <a:gd name="T23" fmla="*/ 19 h 65"/>
                        <a:gd name="T24" fmla="*/ 4 w 63"/>
                        <a:gd name="T25" fmla="*/ 13 h 65"/>
                        <a:gd name="T26" fmla="*/ 10 w 63"/>
                        <a:gd name="T27" fmla="*/ 9 h 65"/>
                        <a:gd name="T28" fmla="*/ 14 w 63"/>
                        <a:gd name="T29" fmla="*/ 6 h 65"/>
                        <a:gd name="T30" fmla="*/ 20 w 63"/>
                        <a:gd name="T31" fmla="*/ 2 h 65"/>
                        <a:gd name="T32" fmla="*/ 26 w 63"/>
                        <a:gd name="T33" fmla="*/ 0 h 65"/>
                        <a:gd name="T34" fmla="*/ 31 w 63"/>
                        <a:gd name="T35" fmla="*/ 0 h 65"/>
                        <a:gd name="T36" fmla="*/ 37 w 63"/>
                        <a:gd name="T37" fmla="*/ 0 h 65"/>
                        <a:gd name="T38" fmla="*/ 43 w 63"/>
                        <a:gd name="T39" fmla="*/ 2 h 65"/>
                        <a:gd name="T40" fmla="*/ 49 w 63"/>
                        <a:gd name="T41" fmla="*/ 6 h 65"/>
                        <a:gd name="T42" fmla="*/ 55 w 63"/>
                        <a:gd name="T43" fmla="*/ 9 h 65"/>
                        <a:gd name="T44" fmla="*/ 59 w 63"/>
                        <a:gd name="T45" fmla="*/ 13 h 65"/>
                        <a:gd name="T46" fmla="*/ 61 w 63"/>
                        <a:gd name="T47" fmla="*/ 19 h 65"/>
                        <a:gd name="T48" fmla="*/ 63 w 63"/>
                        <a:gd name="T49" fmla="*/ 25 h 65"/>
                        <a:gd name="T50" fmla="*/ 63 w 63"/>
                        <a:gd name="T51" fmla="*/ 31 h 65"/>
                        <a:gd name="T52" fmla="*/ 63 w 63"/>
                        <a:gd name="T53" fmla="*/ 39 h 65"/>
                        <a:gd name="T54" fmla="*/ 61 w 63"/>
                        <a:gd name="T55" fmla="*/ 45 h 65"/>
                        <a:gd name="T56" fmla="*/ 59 w 63"/>
                        <a:gd name="T57" fmla="*/ 49 h 65"/>
                        <a:gd name="T58" fmla="*/ 55 w 63"/>
                        <a:gd name="T59" fmla="*/ 55 h 65"/>
                        <a:gd name="T60" fmla="*/ 49 w 63"/>
                        <a:gd name="T61" fmla="*/ 59 h 65"/>
                        <a:gd name="T62" fmla="*/ 43 w 63"/>
                        <a:gd name="T63" fmla="*/ 61 h 65"/>
                        <a:gd name="T64" fmla="*/ 37 w 63"/>
                        <a:gd name="T65" fmla="*/ 63 h 65"/>
                        <a:gd name="T66" fmla="*/ 31 w 63"/>
                        <a:gd name="T67" fmla="*/ 65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31" y="65"/>
                          </a:moveTo>
                          <a:lnTo>
                            <a:pt x="31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4" y="49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4" y="13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3" name="Freeform 394"/>
                    <p:cNvSpPr>
                      <a:spLocks/>
                    </p:cNvSpPr>
                    <p:nvPr/>
                  </p:nvSpPr>
                  <p:spPr bwMode="auto">
                    <a:xfrm>
                      <a:off x="4739" y="736"/>
                      <a:ext cx="65" cy="63"/>
                    </a:xfrm>
                    <a:custGeom>
                      <a:avLst/>
                      <a:gdLst>
                        <a:gd name="T0" fmla="*/ 31 w 65"/>
                        <a:gd name="T1" fmla="*/ 0 h 63"/>
                        <a:gd name="T2" fmla="*/ 39 w 65"/>
                        <a:gd name="T3" fmla="*/ 0 h 63"/>
                        <a:gd name="T4" fmla="*/ 45 w 65"/>
                        <a:gd name="T5" fmla="*/ 2 h 63"/>
                        <a:gd name="T6" fmla="*/ 51 w 65"/>
                        <a:gd name="T7" fmla="*/ 6 h 63"/>
                        <a:gd name="T8" fmla="*/ 55 w 65"/>
                        <a:gd name="T9" fmla="*/ 10 h 63"/>
                        <a:gd name="T10" fmla="*/ 59 w 65"/>
                        <a:gd name="T11" fmla="*/ 14 h 63"/>
                        <a:gd name="T12" fmla="*/ 61 w 65"/>
                        <a:gd name="T13" fmla="*/ 20 h 63"/>
                        <a:gd name="T14" fmla="*/ 63 w 65"/>
                        <a:gd name="T15" fmla="*/ 26 h 63"/>
                        <a:gd name="T16" fmla="*/ 65 w 65"/>
                        <a:gd name="T17" fmla="*/ 32 h 63"/>
                        <a:gd name="T18" fmla="*/ 63 w 65"/>
                        <a:gd name="T19" fmla="*/ 38 h 63"/>
                        <a:gd name="T20" fmla="*/ 61 w 65"/>
                        <a:gd name="T21" fmla="*/ 44 h 63"/>
                        <a:gd name="T22" fmla="*/ 59 w 65"/>
                        <a:gd name="T23" fmla="*/ 49 h 63"/>
                        <a:gd name="T24" fmla="*/ 55 w 65"/>
                        <a:gd name="T25" fmla="*/ 55 h 63"/>
                        <a:gd name="T26" fmla="*/ 51 w 65"/>
                        <a:gd name="T27" fmla="*/ 57 h 63"/>
                        <a:gd name="T28" fmla="*/ 45 w 65"/>
                        <a:gd name="T29" fmla="*/ 61 h 63"/>
                        <a:gd name="T30" fmla="*/ 39 w 65"/>
                        <a:gd name="T31" fmla="*/ 63 h 63"/>
                        <a:gd name="T32" fmla="*/ 31 w 65"/>
                        <a:gd name="T33" fmla="*/ 63 h 63"/>
                        <a:gd name="T34" fmla="*/ 25 w 65"/>
                        <a:gd name="T35" fmla="*/ 63 h 63"/>
                        <a:gd name="T36" fmla="*/ 19 w 65"/>
                        <a:gd name="T37" fmla="*/ 61 h 63"/>
                        <a:gd name="T38" fmla="*/ 13 w 65"/>
                        <a:gd name="T39" fmla="*/ 57 h 63"/>
                        <a:gd name="T40" fmla="*/ 9 w 65"/>
                        <a:gd name="T41" fmla="*/ 55 h 63"/>
                        <a:gd name="T42" fmla="*/ 6 w 65"/>
                        <a:gd name="T43" fmla="*/ 49 h 63"/>
                        <a:gd name="T44" fmla="*/ 2 w 65"/>
                        <a:gd name="T45" fmla="*/ 44 h 63"/>
                        <a:gd name="T46" fmla="*/ 0 w 65"/>
                        <a:gd name="T47" fmla="*/ 38 h 63"/>
                        <a:gd name="T48" fmla="*/ 0 w 65"/>
                        <a:gd name="T49" fmla="*/ 32 h 63"/>
                        <a:gd name="T50" fmla="*/ 0 w 65"/>
                        <a:gd name="T51" fmla="*/ 26 h 63"/>
                        <a:gd name="T52" fmla="*/ 2 w 65"/>
                        <a:gd name="T53" fmla="*/ 20 h 63"/>
                        <a:gd name="T54" fmla="*/ 6 w 65"/>
                        <a:gd name="T55" fmla="*/ 14 h 63"/>
                        <a:gd name="T56" fmla="*/ 9 w 65"/>
                        <a:gd name="T57" fmla="*/ 10 h 63"/>
                        <a:gd name="T58" fmla="*/ 13 w 65"/>
                        <a:gd name="T59" fmla="*/ 6 h 63"/>
                        <a:gd name="T60" fmla="*/ 19 w 65"/>
                        <a:gd name="T61" fmla="*/ 2 h 63"/>
                        <a:gd name="T62" fmla="*/ 25 w 65"/>
                        <a:gd name="T63" fmla="*/ 0 h 63"/>
                        <a:gd name="T64" fmla="*/ 31 w 65"/>
                        <a:gd name="T65" fmla="*/ 0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1" y="0"/>
                          </a:move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9" y="55"/>
                          </a:lnTo>
                          <a:lnTo>
                            <a:pt x="6" y="49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4" name="Freeform 395"/>
                    <p:cNvSpPr>
                      <a:spLocks/>
                    </p:cNvSpPr>
                    <p:nvPr/>
                  </p:nvSpPr>
                  <p:spPr bwMode="auto">
                    <a:xfrm>
                      <a:off x="4739" y="736"/>
                      <a:ext cx="65" cy="63"/>
                    </a:xfrm>
                    <a:custGeom>
                      <a:avLst/>
                      <a:gdLst>
                        <a:gd name="T0" fmla="*/ 31 w 65"/>
                        <a:gd name="T1" fmla="*/ 0 h 63"/>
                        <a:gd name="T2" fmla="*/ 31 w 65"/>
                        <a:gd name="T3" fmla="*/ 0 h 63"/>
                        <a:gd name="T4" fmla="*/ 39 w 65"/>
                        <a:gd name="T5" fmla="*/ 0 h 63"/>
                        <a:gd name="T6" fmla="*/ 45 w 65"/>
                        <a:gd name="T7" fmla="*/ 2 h 63"/>
                        <a:gd name="T8" fmla="*/ 51 w 65"/>
                        <a:gd name="T9" fmla="*/ 6 h 63"/>
                        <a:gd name="T10" fmla="*/ 55 w 65"/>
                        <a:gd name="T11" fmla="*/ 10 h 63"/>
                        <a:gd name="T12" fmla="*/ 59 w 65"/>
                        <a:gd name="T13" fmla="*/ 14 h 63"/>
                        <a:gd name="T14" fmla="*/ 61 w 65"/>
                        <a:gd name="T15" fmla="*/ 20 h 63"/>
                        <a:gd name="T16" fmla="*/ 63 w 65"/>
                        <a:gd name="T17" fmla="*/ 26 h 63"/>
                        <a:gd name="T18" fmla="*/ 65 w 65"/>
                        <a:gd name="T19" fmla="*/ 32 h 63"/>
                        <a:gd name="T20" fmla="*/ 63 w 65"/>
                        <a:gd name="T21" fmla="*/ 38 h 63"/>
                        <a:gd name="T22" fmla="*/ 61 w 65"/>
                        <a:gd name="T23" fmla="*/ 44 h 63"/>
                        <a:gd name="T24" fmla="*/ 59 w 65"/>
                        <a:gd name="T25" fmla="*/ 49 h 63"/>
                        <a:gd name="T26" fmla="*/ 55 w 65"/>
                        <a:gd name="T27" fmla="*/ 55 h 63"/>
                        <a:gd name="T28" fmla="*/ 51 w 65"/>
                        <a:gd name="T29" fmla="*/ 57 h 63"/>
                        <a:gd name="T30" fmla="*/ 45 w 65"/>
                        <a:gd name="T31" fmla="*/ 61 h 63"/>
                        <a:gd name="T32" fmla="*/ 39 w 65"/>
                        <a:gd name="T33" fmla="*/ 63 h 63"/>
                        <a:gd name="T34" fmla="*/ 31 w 65"/>
                        <a:gd name="T35" fmla="*/ 63 h 63"/>
                        <a:gd name="T36" fmla="*/ 25 w 65"/>
                        <a:gd name="T37" fmla="*/ 63 h 63"/>
                        <a:gd name="T38" fmla="*/ 19 w 65"/>
                        <a:gd name="T39" fmla="*/ 61 h 63"/>
                        <a:gd name="T40" fmla="*/ 13 w 65"/>
                        <a:gd name="T41" fmla="*/ 57 h 63"/>
                        <a:gd name="T42" fmla="*/ 9 w 65"/>
                        <a:gd name="T43" fmla="*/ 55 h 63"/>
                        <a:gd name="T44" fmla="*/ 6 w 65"/>
                        <a:gd name="T45" fmla="*/ 49 h 63"/>
                        <a:gd name="T46" fmla="*/ 2 w 65"/>
                        <a:gd name="T47" fmla="*/ 44 h 63"/>
                        <a:gd name="T48" fmla="*/ 0 w 65"/>
                        <a:gd name="T49" fmla="*/ 38 h 63"/>
                        <a:gd name="T50" fmla="*/ 0 w 65"/>
                        <a:gd name="T51" fmla="*/ 32 h 63"/>
                        <a:gd name="T52" fmla="*/ 0 w 65"/>
                        <a:gd name="T53" fmla="*/ 26 h 63"/>
                        <a:gd name="T54" fmla="*/ 2 w 65"/>
                        <a:gd name="T55" fmla="*/ 20 h 63"/>
                        <a:gd name="T56" fmla="*/ 6 w 65"/>
                        <a:gd name="T57" fmla="*/ 14 h 63"/>
                        <a:gd name="T58" fmla="*/ 9 w 65"/>
                        <a:gd name="T59" fmla="*/ 10 h 63"/>
                        <a:gd name="T60" fmla="*/ 13 w 65"/>
                        <a:gd name="T61" fmla="*/ 6 h 63"/>
                        <a:gd name="T62" fmla="*/ 19 w 65"/>
                        <a:gd name="T63" fmla="*/ 2 h 63"/>
                        <a:gd name="T64" fmla="*/ 25 w 65"/>
                        <a:gd name="T65" fmla="*/ 0 h 63"/>
                        <a:gd name="T66" fmla="*/ 31 w 65"/>
                        <a:gd name="T67" fmla="*/ 0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1" y="0"/>
                          </a:move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9" y="55"/>
                          </a:lnTo>
                          <a:lnTo>
                            <a:pt x="6" y="49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5" name="Freeform 396"/>
                    <p:cNvSpPr>
                      <a:spLocks/>
                    </p:cNvSpPr>
                    <p:nvPr/>
                  </p:nvSpPr>
                  <p:spPr bwMode="auto">
                    <a:xfrm>
                      <a:off x="4743" y="770"/>
                      <a:ext cx="65" cy="63"/>
                    </a:xfrm>
                    <a:custGeom>
                      <a:avLst/>
                      <a:gdLst>
                        <a:gd name="T0" fmla="*/ 31 w 65"/>
                        <a:gd name="T1" fmla="*/ 63 h 63"/>
                        <a:gd name="T2" fmla="*/ 25 w 65"/>
                        <a:gd name="T3" fmla="*/ 63 h 63"/>
                        <a:gd name="T4" fmla="*/ 19 w 65"/>
                        <a:gd name="T5" fmla="*/ 61 h 63"/>
                        <a:gd name="T6" fmla="*/ 13 w 65"/>
                        <a:gd name="T7" fmla="*/ 59 h 63"/>
                        <a:gd name="T8" fmla="*/ 9 w 65"/>
                        <a:gd name="T9" fmla="*/ 55 h 63"/>
                        <a:gd name="T10" fmla="*/ 5 w 65"/>
                        <a:gd name="T11" fmla="*/ 49 h 63"/>
                        <a:gd name="T12" fmla="*/ 2 w 65"/>
                        <a:gd name="T13" fmla="*/ 43 h 63"/>
                        <a:gd name="T14" fmla="*/ 0 w 65"/>
                        <a:gd name="T15" fmla="*/ 37 h 63"/>
                        <a:gd name="T16" fmla="*/ 0 w 65"/>
                        <a:gd name="T17" fmla="*/ 31 h 63"/>
                        <a:gd name="T18" fmla="*/ 0 w 65"/>
                        <a:gd name="T19" fmla="*/ 25 h 63"/>
                        <a:gd name="T20" fmla="*/ 2 w 65"/>
                        <a:gd name="T21" fmla="*/ 19 h 63"/>
                        <a:gd name="T22" fmla="*/ 5 w 65"/>
                        <a:gd name="T23" fmla="*/ 13 h 63"/>
                        <a:gd name="T24" fmla="*/ 9 w 65"/>
                        <a:gd name="T25" fmla="*/ 10 h 63"/>
                        <a:gd name="T26" fmla="*/ 13 w 65"/>
                        <a:gd name="T27" fmla="*/ 4 h 63"/>
                        <a:gd name="T28" fmla="*/ 19 w 65"/>
                        <a:gd name="T29" fmla="*/ 2 h 63"/>
                        <a:gd name="T30" fmla="*/ 25 w 65"/>
                        <a:gd name="T31" fmla="*/ 0 h 63"/>
                        <a:gd name="T32" fmla="*/ 31 w 65"/>
                        <a:gd name="T33" fmla="*/ 0 h 63"/>
                        <a:gd name="T34" fmla="*/ 39 w 65"/>
                        <a:gd name="T35" fmla="*/ 0 h 63"/>
                        <a:gd name="T36" fmla="*/ 45 w 65"/>
                        <a:gd name="T37" fmla="*/ 2 h 63"/>
                        <a:gd name="T38" fmla="*/ 49 w 65"/>
                        <a:gd name="T39" fmla="*/ 4 h 63"/>
                        <a:gd name="T40" fmla="*/ 55 w 65"/>
                        <a:gd name="T41" fmla="*/ 10 h 63"/>
                        <a:gd name="T42" fmla="*/ 59 w 65"/>
                        <a:gd name="T43" fmla="*/ 13 h 63"/>
                        <a:gd name="T44" fmla="*/ 61 w 65"/>
                        <a:gd name="T45" fmla="*/ 19 h 63"/>
                        <a:gd name="T46" fmla="*/ 63 w 65"/>
                        <a:gd name="T47" fmla="*/ 25 h 63"/>
                        <a:gd name="T48" fmla="*/ 65 w 65"/>
                        <a:gd name="T49" fmla="*/ 31 h 63"/>
                        <a:gd name="T50" fmla="*/ 63 w 65"/>
                        <a:gd name="T51" fmla="*/ 37 h 63"/>
                        <a:gd name="T52" fmla="*/ 61 w 65"/>
                        <a:gd name="T53" fmla="*/ 43 h 63"/>
                        <a:gd name="T54" fmla="*/ 59 w 65"/>
                        <a:gd name="T55" fmla="*/ 49 h 63"/>
                        <a:gd name="T56" fmla="*/ 55 w 65"/>
                        <a:gd name="T57" fmla="*/ 55 h 63"/>
                        <a:gd name="T58" fmla="*/ 49 w 65"/>
                        <a:gd name="T59" fmla="*/ 59 h 63"/>
                        <a:gd name="T60" fmla="*/ 45 w 65"/>
                        <a:gd name="T61" fmla="*/ 61 h 63"/>
                        <a:gd name="T62" fmla="*/ 39 w 65"/>
                        <a:gd name="T63" fmla="*/ 63 h 63"/>
                        <a:gd name="T64" fmla="*/ 31 w 65"/>
                        <a:gd name="T65" fmla="*/ 63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1" y="63"/>
                          </a:move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5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5" y="13"/>
                          </a:lnTo>
                          <a:lnTo>
                            <a:pt x="9" y="10"/>
                          </a:lnTo>
                          <a:lnTo>
                            <a:pt x="13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49" y="4"/>
                          </a:lnTo>
                          <a:lnTo>
                            <a:pt x="55" y="10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6" name="Freeform 397"/>
                    <p:cNvSpPr>
                      <a:spLocks/>
                    </p:cNvSpPr>
                    <p:nvPr/>
                  </p:nvSpPr>
                  <p:spPr bwMode="auto">
                    <a:xfrm>
                      <a:off x="4743" y="770"/>
                      <a:ext cx="65" cy="63"/>
                    </a:xfrm>
                    <a:custGeom>
                      <a:avLst/>
                      <a:gdLst>
                        <a:gd name="T0" fmla="*/ 31 w 65"/>
                        <a:gd name="T1" fmla="*/ 63 h 63"/>
                        <a:gd name="T2" fmla="*/ 31 w 65"/>
                        <a:gd name="T3" fmla="*/ 63 h 63"/>
                        <a:gd name="T4" fmla="*/ 25 w 65"/>
                        <a:gd name="T5" fmla="*/ 63 h 63"/>
                        <a:gd name="T6" fmla="*/ 19 w 65"/>
                        <a:gd name="T7" fmla="*/ 61 h 63"/>
                        <a:gd name="T8" fmla="*/ 13 w 65"/>
                        <a:gd name="T9" fmla="*/ 59 h 63"/>
                        <a:gd name="T10" fmla="*/ 9 w 65"/>
                        <a:gd name="T11" fmla="*/ 55 h 63"/>
                        <a:gd name="T12" fmla="*/ 5 w 65"/>
                        <a:gd name="T13" fmla="*/ 49 h 63"/>
                        <a:gd name="T14" fmla="*/ 2 w 65"/>
                        <a:gd name="T15" fmla="*/ 43 h 63"/>
                        <a:gd name="T16" fmla="*/ 0 w 65"/>
                        <a:gd name="T17" fmla="*/ 37 h 63"/>
                        <a:gd name="T18" fmla="*/ 0 w 65"/>
                        <a:gd name="T19" fmla="*/ 31 h 63"/>
                        <a:gd name="T20" fmla="*/ 0 w 65"/>
                        <a:gd name="T21" fmla="*/ 25 h 63"/>
                        <a:gd name="T22" fmla="*/ 2 w 65"/>
                        <a:gd name="T23" fmla="*/ 19 h 63"/>
                        <a:gd name="T24" fmla="*/ 5 w 65"/>
                        <a:gd name="T25" fmla="*/ 13 h 63"/>
                        <a:gd name="T26" fmla="*/ 9 w 65"/>
                        <a:gd name="T27" fmla="*/ 10 h 63"/>
                        <a:gd name="T28" fmla="*/ 13 w 65"/>
                        <a:gd name="T29" fmla="*/ 4 h 63"/>
                        <a:gd name="T30" fmla="*/ 19 w 65"/>
                        <a:gd name="T31" fmla="*/ 2 h 63"/>
                        <a:gd name="T32" fmla="*/ 25 w 65"/>
                        <a:gd name="T33" fmla="*/ 0 h 63"/>
                        <a:gd name="T34" fmla="*/ 31 w 65"/>
                        <a:gd name="T35" fmla="*/ 0 h 63"/>
                        <a:gd name="T36" fmla="*/ 39 w 65"/>
                        <a:gd name="T37" fmla="*/ 0 h 63"/>
                        <a:gd name="T38" fmla="*/ 45 w 65"/>
                        <a:gd name="T39" fmla="*/ 2 h 63"/>
                        <a:gd name="T40" fmla="*/ 49 w 65"/>
                        <a:gd name="T41" fmla="*/ 4 h 63"/>
                        <a:gd name="T42" fmla="*/ 55 w 65"/>
                        <a:gd name="T43" fmla="*/ 10 h 63"/>
                        <a:gd name="T44" fmla="*/ 59 w 65"/>
                        <a:gd name="T45" fmla="*/ 13 h 63"/>
                        <a:gd name="T46" fmla="*/ 61 w 65"/>
                        <a:gd name="T47" fmla="*/ 19 h 63"/>
                        <a:gd name="T48" fmla="*/ 63 w 65"/>
                        <a:gd name="T49" fmla="*/ 25 h 63"/>
                        <a:gd name="T50" fmla="*/ 65 w 65"/>
                        <a:gd name="T51" fmla="*/ 31 h 63"/>
                        <a:gd name="T52" fmla="*/ 63 w 65"/>
                        <a:gd name="T53" fmla="*/ 37 h 63"/>
                        <a:gd name="T54" fmla="*/ 61 w 65"/>
                        <a:gd name="T55" fmla="*/ 43 h 63"/>
                        <a:gd name="T56" fmla="*/ 59 w 65"/>
                        <a:gd name="T57" fmla="*/ 49 h 63"/>
                        <a:gd name="T58" fmla="*/ 55 w 65"/>
                        <a:gd name="T59" fmla="*/ 55 h 63"/>
                        <a:gd name="T60" fmla="*/ 49 w 65"/>
                        <a:gd name="T61" fmla="*/ 59 h 63"/>
                        <a:gd name="T62" fmla="*/ 45 w 65"/>
                        <a:gd name="T63" fmla="*/ 61 h 63"/>
                        <a:gd name="T64" fmla="*/ 39 w 65"/>
                        <a:gd name="T65" fmla="*/ 63 h 63"/>
                        <a:gd name="T66" fmla="*/ 31 w 65"/>
                        <a:gd name="T67" fmla="*/ 63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1" y="63"/>
                          </a:move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5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5" y="13"/>
                          </a:lnTo>
                          <a:lnTo>
                            <a:pt x="9" y="10"/>
                          </a:lnTo>
                          <a:lnTo>
                            <a:pt x="13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49" y="4"/>
                          </a:lnTo>
                          <a:lnTo>
                            <a:pt x="55" y="10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7" name="Freeform 398"/>
                    <p:cNvSpPr>
                      <a:spLocks/>
                    </p:cNvSpPr>
                    <p:nvPr/>
                  </p:nvSpPr>
                  <p:spPr bwMode="auto">
                    <a:xfrm>
                      <a:off x="4595" y="630"/>
                      <a:ext cx="63" cy="65"/>
                    </a:xfrm>
                    <a:custGeom>
                      <a:avLst/>
                      <a:gdLst>
                        <a:gd name="T0" fmla="*/ 31 w 63"/>
                        <a:gd name="T1" fmla="*/ 0 h 65"/>
                        <a:gd name="T2" fmla="*/ 37 w 63"/>
                        <a:gd name="T3" fmla="*/ 2 h 65"/>
                        <a:gd name="T4" fmla="*/ 43 w 63"/>
                        <a:gd name="T5" fmla="*/ 2 h 65"/>
                        <a:gd name="T6" fmla="*/ 49 w 63"/>
                        <a:gd name="T7" fmla="*/ 6 h 65"/>
                        <a:gd name="T8" fmla="*/ 55 w 63"/>
                        <a:gd name="T9" fmla="*/ 10 h 65"/>
                        <a:gd name="T10" fmla="*/ 57 w 63"/>
                        <a:gd name="T11" fmla="*/ 14 h 65"/>
                        <a:gd name="T12" fmla="*/ 61 w 63"/>
                        <a:gd name="T13" fmla="*/ 20 h 65"/>
                        <a:gd name="T14" fmla="*/ 63 w 63"/>
                        <a:gd name="T15" fmla="*/ 26 h 65"/>
                        <a:gd name="T16" fmla="*/ 63 w 63"/>
                        <a:gd name="T17" fmla="*/ 33 h 65"/>
                        <a:gd name="T18" fmla="*/ 63 w 63"/>
                        <a:gd name="T19" fmla="*/ 39 h 65"/>
                        <a:gd name="T20" fmla="*/ 61 w 63"/>
                        <a:gd name="T21" fmla="*/ 45 h 65"/>
                        <a:gd name="T22" fmla="*/ 57 w 63"/>
                        <a:gd name="T23" fmla="*/ 51 h 65"/>
                        <a:gd name="T24" fmla="*/ 55 w 63"/>
                        <a:gd name="T25" fmla="*/ 55 h 65"/>
                        <a:gd name="T26" fmla="*/ 49 w 63"/>
                        <a:gd name="T27" fmla="*/ 59 h 65"/>
                        <a:gd name="T28" fmla="*/ 43 w 63"/>
                        <a:gd name="T29" fmla="*/ 63 h 65"/>
                        <a:gd name="T30" fmla="*/ 37 w 63"/>
                        <a:gd name="T31" fmla="*/ 63 h 65"/>
                        <a:gd name="T32" fmla="*/ 31 w 63"/>
                        <a:gd name="T33" fmla="*/ 65 h 65"/>
                        <a:gd name="T34" fmla="*/ 26 w 63"/>
                        <a:gd name="T35" fmla="*/ 63 h 65"/>
                        <a:gd name="T36" fmla="*/ 20 w 63"/>
                        <a:gd name="T37" fmla="*/ 63 h 65"/>
                        <a:gd name="T38" fmla="*/ 14 w 63"/>
                        <a:gd name="T39" fmla="*/ 59 h 65"/>
                        <a:gd name="T40" fmla="*/ 8 w 63"/>
                        <a:gd name="T41" fmla="*/ 55 h 65"/>
                        <a:gd name="T42" fmla="*/ 6 w 63"/>
                        <a:gd name="T43" fmla="*/ 51 h 65"/>
                        <a:gd name="T44" fmla="*/ 2 w 63"/>
                        <a:gd name="T45" fmla="*/ 45 h 65"/>
                        <a:gd name="T46" fmla="*/ 0 w 63"/>
                        <a:gd name="T47" fmla="*/ 39 h 65"/>
                        <a:gd name="T48" fmla="*/ 0 w 63"/>
                        <a:gd name="T49" fmla="*/ 33 h 65"/>
                        <a:gd name="T50" fmla="*/ 0 w 63"/>
                        <a:gd name="T51" fmla="*/ 26 h 65"/>
                        <a:gd name="T52" fmla="*/ 2 w 63"/>
                        <a:gd name="T53" fmla="*/ 20 h 65"/>
                        <a:gd name="T54" fmla="*/ 6 w 63"/>
                        <a:gd name="T55" fmla="*/ 14 h 65"/>
                        <a:gd name="T56" fmla="*/ 8 w 63"/>
                        <a:gd name="T57" fmla="*/ 10 h 65"/>
                        <a:gd name="T58" fmla="*/ 14 w 63"/>
                        <a:gd name="T59" fmla="*/ 6 h 65"/>
                        <a:gd name="T60" fmla="*/ 20 w 63"/>
                        <a:gd name="T61" fmla="*/ 2 h 65"/>
                        <a:gd name="T62" fmla="*/ 26 w 63"/>
                        <a:gd name="T63" fmla="*/ 2 h 65"/>
                        <a:gd name="T64" fmla="*/ 31 w 63"/>
                        <a:gd name="T65" fmla="*/ 0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31" y="0"/>
                          </a:moveTo>
                          <a:lnTo>
                            <a:pt x="37" y="2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8" name="Freeform 399"/>
                    <p:cNvSpPr>
                      <a:spLocks/>
                    </p:cNvSpPr>
                    <p:nvPr/>
                  </p:nvSpPr>
                  <p:spPr bwMode="auto">
                    <a:xfrm>
                      <a:off x="4595" y="630"/>
                      <a:ext cx="63" cy="65"/>
                    </a:xfrm>
                    <a:custGeom>
                      <a:avLst/>
                      <a:gdLst>
                        <a:gd name="T0" fmla="*/ 31 w 63"/>
                        <a:gd name="T1" fmla="*/ 0 h 65"/>
                        <a:gd name="T2" fmla="*/ 31 w 63"/>
                        <a:gd name="T3" fmla="*/ 0 h 65"/>
                        <a:gd name="T4" fmla="*/ 37 w 63"/>
                        <a:gd name="T5" fmla="*/ 2 h 65"/>
                        <a:gd name="T6" fmla="*/ 43 w 63"/>
                        <a:gd name="T7" fmla="*/ 2 h 65"/>
                        <a:gd name="T8" fmla="*/ 49 w 63"/>
                        <a:gd name="T9" fmla="*/ 6 h 65"/>
                        <a:gd name="T10" fmla="*/ 55 w 63"/>
                        <a:gd name="T11" fmla="*/ 10 h 65"/>
                        <a:gd name="T12" fmla="*/ 57 w 63"/>
                        <a:gd name="T13" fmla="*/ 14 h 65"/>
                        <a:gd name="T14" fmla="*/ 61 w 63"/>
                        <a:gd name="T15" fmla="*/ 20 h 65"/>
                        <a:gd name="T16" fmla="*/ 63 w 63"/>
                        <a:gd name="T17" fmla="*/ 26 h 65"/>
                        <a:gd name="T18" fmla="*/ 63 w 63"/>
                        <a:gd name="T19" fmla="*/ 33 h 65"/>
                        <a:gd name="T20" fmla="*/ 63 w 63"/>
                        <a:gd name="T21" fmla="*/ 39 h 65"/>
                        <a:gd name="T22" fmla="*/ 61 w 63"/>
                        <a:gd name="T23" fmla="*/ 45 h 65"/>
                        <a:gd name="T24" fmla="*/ 57 w 63"/>
                        <a:gd name="T25" fmla="*/ 51 h 65"/>
                        <a:gd name="T26" fmla="*/ 55 w 63"/>
                        <a:gd name="T27" fmla="*/ 55 h 65"/>
                        <a:gd name="T28" fmla="*/ 49 w 63"/>
                        <a:gd name="T29" fmla="*/ 59 h 65"/>
                        <a:gd name="T30" fmla="*/ 43 w 63"/>
                        <a:gd name="T31" fmla="*/ 63 h 65"/>
                        <a:gd name="T32" fmla="*/ 37 w 63"/>
                        <a:gd name="T33" fmla="*/ 63 h 65"/>
                        <a:gd name="T34" fmla="*/ 31 w 63"/>
                        <a:gd name="T35" fmla="*/ 65 h 65"/>
                        <a:gd name="T36" fmla="*/ 26 w 63"/>
                        <a:gd name="T37" fmla="*/ 63 h 65"/>
                        <a:gd name="T38" fmla="*/ 20 w 63"/>
                        <a:gd name="T39" fmla="*/ 63 h 65"/>
                        <a:gd name="T40" fmla="*/ 14 w 63"/>
                        <a:gd name="T41" fmla="*/ 59 h 65"/>
                        <a:gd name="T42" fmla="*/ 8 w 63"/>
                        <a:gd name="T43" fmla="*/ 55 h 65"/>
                        <a:gd name="T44" fmla="*/ 6 w 63"/>
                        <a:gd name="T45" fmla="*/ 51 h 65"/>
                        <a:gd name="T46" fmla="*/ 2 w 63"/>
                        <a:gd name="T47" fmla="*/ 45 h 65"/>
                        <a:gd name="T48" fmla="*/ 0 w 63"/>
                        <a:gd name="T49" fmla="*/ 39 h 65"/>
                        <a:gd name="T50" fmla="*/ 0 w 63"/>
                        <a:gd name="T51" fmla="*/ 33 h 65"/>
                        <a:gd name="T52" fmla="*/ 0 w 63"/>
                        <a:gd name="T53" fmla="*/ 26 h 65"/>
                        <a:gd name="T54" fmla="*/ 2 w 63"/>
                        <a:gd name="T55" fmla="*/ 20 h 65"/>
                        <a:gd name="T56" fmla="*/ 6 w 63"/>
                        <a:gd name="T57" fmla="*/ 14 h 65"/>
                        <a:gd name="T58" fmla="*/ 8 w 63"/>
                        <a:gd name="T59" fmla="*/ 10 h 65"/>
                        <a:gd name="T60" fmla="*/ 14 w 63"/>
                        <a:gd name="T61" fmla="*/ 6 h 65"/>
                        <a:gd name="T62" fmla="*/ 20 w 63"/>
                        <a:gd name="T63" fmla="*/ 2 h 65"/>
                        <a:gd name="T64" fmla="*/ 26 w 63"/>
                        <a:gd name="T65" fmla="*/ 2 h 65"/>
                        <a:gd name="T66" fmla="*/ 31 w 63"/>
                        <a:gd name="T67" fmla="*/ 0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31" y="0"/>
                          </a:moveTo>
                          <a:lnTo>
                            <a:pt x="31" y="0"/>
                          </a:lnTo>
                          <a:lnTo>
                            <a:pt x="37" y="2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7" y="63"/>
                          </a:lnTo>
                          <a:lnTo>
                            <a:pt x="31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2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79" name="Freeform 400"/>
                    <p:cNvSpPr>
                      <a:spLocks/>
                    </p:cNvSpPr>
                    <p:nvPr/>
                  </p:nvSpPr>
                  <p:spPr bwMode="auto">
                    <a:xfrm>
                      <a:off x="4717" y="766"/>
                      <a:ext cx="65" cy="65"/>
                    </a:xfrm>
                    <a:custGeom>
                      <a:avLst/>
                      <a:gdLst>
                        <a:gd name="T0" fmla="*/ 33 w 65"/>
                        <a:gd name="T1" fmla="*/ 0 h 65"/>
                        <a:gd name="T2" fmla="*/ 39 w 65"/>
                        <a:gd name="T3" fmla="*/ 2 h 65"/>
                        <a:gd name="T4" fmla="*/ 45 w 65"/>
                        <a:gd name="T5" fmla="*/ 4 h 65"/>
                        <a:gd name="T6" fmla="*/ 51 w 65"/>
                        <a:gd name="T7" fmla="*/ 6 h 65"/>
                        <a:gd name="T8" fmla="*/ 55 w 65"/>
                        <a:gd name="T9" fmla="*/ 10 h 65"/>
                        <a:gd name="T10" fmla="*/ 59 w 65"/>
                        <a:gd name="T11" fmla="*/ 14 h 65"/>
                        <a:gd name="T12" fmla="*/ 63 w 65"/>
                        <a:gd name="T13" fmla="*/ 19 h 65"/>
                        <a:gd name="T14" fmla="*/ 63 w 65"/>
                        <a:gd name="T15" fmla="*/ 25 h 65"/>
                        <a:gd name="T16" fmla="*/ 65 w 65"/>
                        <a:gd name="T17" fmla="*/ 33 h 65"/>
                        <a:gd name="T18" fmla="*/ 63 w 65"/>
                        <a:gd name="T19" fmla="*/ 39 h 65"/>
                        <a:gd name="T20" fmla="*/ 63 w 65"/>
                        <a:gd name="T21" fmla="*/ 45 h 65"/>
                        <a:gd name="T22" fmla="*/ 59 w 65"/>
                        <a:gd name="T23" fmla="*/ 51 h 65"/>
                        <a:gd name="T24" fmla="*/ 55 w 65"/>
                        <a:gd name="T25" fmla="*/ 55 h 65"/>
                        <a:gd name="T26" fmla="*/ 51 w 65"/>
                        <a:gd name="T27" fmla="*/ 59 h 65"/>
                        <a:gd name="T28" fmla="*/ 45 w 65"/>
                        <a:gd name="T29" fmla="*/ 63 h 65"/>
                        <a:gd name="T30" fmla="*/ 39 w 65"/>
                        <a:gd name="T31" fmla="*/ 65 h 65"/>
                        <a:gd name="T32" fmla="*/ 33 w 65"/>
                        <a:gd name="T33" fmla="*/ 65 h 65"/>
                        <a:gd name="T34" fmla="*/ 26 w 65"/>
                        <a:gd name="T35" fmla="*/ 65 h 65"/>
                        <a:gd name="T36" fmla="*/ 20 w 65"/>
                        <a:gd name="T37" fmla="*/ 63 h 65"/>
                        <a:gd name="T38" fmla="*/ 14 w 65"/>
                        <a:gd name="T39" fmla="*/ 59 h 65"/>
                        <a:gd name="T40" fmla="*/ 10 w 65"/>
                        <a:gd name="T41" fmla="*/ 55 h 65"/>
                        <a:gd name="T42" fmla="*/ 6 w 65"/>
                        <a:gd name="T43" fmla="*/ 51 h 65"/>
                        <a:gd name="T44" fmla="*/ 2 w 65"/>
                        <a:gd name="T45" fmla="*/ 45 h 65"/>
                        <a:gd name="T46" fmla="*/ 0 w 65"/>
                        <a:gd name="T47" fmla="*/ 39 h 65"/>
                        <a:gd name="T48" fmla="*/ 0 w 65"/>
                        <a:gd name="T49" fmla="*/ 33 h 65"/>
                        <a:gd name="T50" fmla="*/ 0 w 65"/>
                        <a:gd name="T51" fmla="*/ 25 h 65"/>
                        <a:gd name="T52" fmla="*/ 2 w 65"/>
                        <a:gd name="T53" fmla="*/ 19 h 65"/>
                        <a:gd name="T54" fmla="*/ 6 w 65"/>
                        <a:gd name="T55" fmla="*/ 14 h 65"/>
                        <a:gd name="T56" fmla="*/ 10 w 65"/>
                        <a:gd name="T57" fmla="*/ 10 h 65"/>
                        <a:gd name="T58" fmla="*/ 14 w 65"/>
                        <a:gd name="T59" fmla="*/ 6 h 65"/>
                        <a:gd name="T60" fmla="*/ 20 w 65"/>
                        <a:gd name="T61" fmla="*/ 4 h 65"/>
                        <a:gd name="T62" fmla="*/ 26 w 65"/>
                        <a:gd name="T63" fmla="*/ 2 h 65"/>
                        <a:gd name="T64" fmla="*/ 33 w 65"/>
                        <a:gd name="T65" fmla="*/ 0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3" y="0"/>
                          </a:move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0" name="Freeform 401"/>
                    <p:cNvSpPr>
                      <a:spLocks/>
                    </p:cNvSpPr>
                    <p:nvPr/>
                  </p:nvSpPr>
                  <p:spPr bwMode="auto">
                    <a:xfrm>
                      <a:off x="4717" y="766"/>
                      <a:ext cx="65" cy="65"/>
                    </a:xfrm>
                    <a:custGeom>
                      <a:avLst/>
                      <a:gdLst>
                        <a:gd name="T0" fmla="*/ 33 w 65"/>
                        <a:gd name="T1" fmla="*/ 0 h 65"/>
                        <a:gd name="T2" fmla="*/ 33 w 65"/>
                        <a:gd name="T3" fmla="*/ 0 h 65"/>
                        <a:gd name="T4" fmla="*/ 39 w 65"/>
                        <a:gd name="T5" fmla="*/ 2 h 65"/>
                        <a:gd name="T6" fmla="*/ 45 w 65"/>
                        <a:gd name="T7" fmla="*/ 4 h 65"/>
                        <a:gd name="T8" fmla="*/ 51 w 65"/>
                        <a:gd name="T9" fmla="*/ 6 h 65"/>
                        <a:gd name="T10" fmla="*/ 55 w 65"/>
                        <a:gd name="T11" fmla="*/ 10 h 65"/>
                        <a:gd name="T12" fmla="*/ 59 w 65"/>
                        <a:gd name="T13" fmla="*/ 14 h 65"/>
                        <a:gd name="T14" fmla="*/ 63 w 65"/>
                        <a:gd name="T15" fmla="*/ 19 h 65"/>
                        <a:gd name="T16" fmla="*/ 63 w 65"/>
                        <a:gd name="T17" fmla="*/ 25 h 65"/>
                        <a:gd name="T18" fmla="*/ 65 w 65"/>
                        <a:gd name="T19" fmla="*/ 33 h 65"/>
                        <a:gd name="T20" fmla="*/ 63 w 65"/>
                        <a:gd name="T21" fmla="*/ 39 h 65"/>
                        <a:gd name="T22" fmla="*/ 63 w 65"/>
                        <a:gd name="T23" fmla="*/ 45 h 65"/>
                        <a:gd name="T24" fmla="*/ 59 w 65"/>
                        <a:gd name="T25" fmla="*/ 51 h 65"/>
                        <a:gd name="T26" fmla="*/ 55 w 65"/>
                        <a:gd name="T27" fmla="*/ 55 h 65"/>
                        <a:gd name="T28" fmla="*/ 51 w 65"/>
                        <a:gd name="T29" fmla="*/ 59 h 65"/>
                        <a:gd name="T30" fmla="*/ 45 w 65"/>
                        <a:gd name="T31" fmla="*/ 63 h 65"/>
                        <a:gd name="T32" fmla="*/ 39 w 65"/>
                        <a:gd name="T33" fmla="*/ 65 h 65"/>
                        <a:gd name="T34" fmla="*/ 33 w 65"/>
                        <a:gd name="T35" fmla="*/ 65 h 65"/>
                        <a:gd name="T36" fmla="*/ 26 w 65"/>
                        <a:gd name="T37" fmla="*/ 65 h 65"/>
                        <a:gd name="T38" fmla="*/ 20 w 65"/>
                        <a:gd name="T39" fmla="*/ 63 h 65"/>
                        <a:gd name="T40" fmla="*/ 14 w 65"/>
                        <a:gd name="T41" fmla="*/ 59 h 65"/>
                        <a:gd name="T42" fmla="*/ 10 w 65"/>
                        <a:gd name="T43" fmla="*/ 55 h 65"/>
                        <a:gd name="T44" fmla="*/ 6 w 65"/>
                        <a:gd name="T45" fmla="*/ 51 h 65"/>
                        <a:gd name="T46" fmla="*/ 2 w 65"/>
                        <a:gd name="T47" fmla="*/ 45 h 65"/>
                        <a:gd name="T48" fmla="*/ 0 w 65"/>
                        <a:gd name="T49" fmla="*/ 39 h 65"/>
                        <a:gd name="T50" fmla="*/ 0 w 65"/>
                        <a:gd name="T51" fmla="*/ 33 h 65"/>
                        <a:gd name="T52" fmla="*/ 0 w 65"/>
                        <a:gd name="T53" fmla="*/ 25 h 65"/>
                        <a:gd name="T54" fmla="*/ 2 w 65"/>
                        <a:gd name="T55" fmla="*/ 19 h 65"/>
                        <a:gd name="T56" fmla="*/ 6 w 65"/>
                        <a:gd name="T57" fmla="*/ 14 h 65"/>
                        <a:gd name="T58" fmla="*/ 10 w 65"/>
                        <a:gd name="T59" fmla="*/ 10 h 65"/>
                        <a:gd name="T60" fmla="*/ 14 w 65"/>
                        <a:gd name="T61" fmla="*/ 6 h 65"/>
                        <a:gd name="T62" fmla="*/ 20 w 65"/>
                        <a:gd name="T63" fmla="*/ 4 h 65"/>
                        <a:gd name="T64" fmla="*/ 26 w 65"/>
                        <a:gd name="T65" fmla="*/ 2 h 65"/>
                        <a:gd name="T66" fmla="*/ 33 w 65"/>
                        <a:gd name="T67" fmla="*/ 0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3" y="0"/>
                          </a:move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1" name="Freeform 402"/>
                    <p:cNvSpPr>
                      <a:spLocks/>
                    </p:cNvSpPr>
                    <p:nvPr/>
                  </p:nvSpPr>
                  <p:spPr bwMode="auto">
                    <a:xfrm>
                      <a:off x="4636" y="642"/>
                      <a:ext cx="65" cy="63"/>
                    </a:xfrm>
                    <a:custGeom>
                      <a:avLst/>
                      <a:gdLst>
                        <a:gd name="T0" fmla="*/ 34 w 65"/>
                        <a:gd name="T1" fmla="*/ 63 h 63"/>
                        <a:gd name="T2" fmla="*/ 26 w 65"/>
                        <a:gd name="T3" fmla="*/ 63 h 63"/>
                        <a:gd name="T4" fmla="*/ 20 w 65"/>
                        <a:gd name="T5" fmla="*/ 61 h 63"/>
                        <a:gd name="T6" fmla="*/ 14 w 65"/>
                        <a:gd name="T7" fmla="*/ 59 h 63"/>
                        <a:gd name="T8" fmla="*/ 10 w 65"/>
                        <a:gd name="T9" fmla="*/ 55 h 63"/>
                        <a:gd name="T10" fmla="*/ 6 w 65"/>
                        <a:gd name="T11" fmla="*/ 49 h 63"/>
                        <a:gd name="T12" fmla="*/ 4 w 65"/>
                        <a:gd name="T13" fmla="*/ 43 h 63"/>
                        <a:gd name="T14" fmla="*/ 2 w 65"/>
                        <a:gd name="T15" fmla="*/ 37 h 63"/>
                        <a:gd name="T16" fmla="*/ 0 w 65"/>
                        <a:gd name="T17" fmla="*/ 31 h 63"/>
                        <a:gd name="T18" fmla="*/ 2 w 65"/>
                        <a:gd name="T19" fmla="*/ 25 h 63"/>
                        <a:gd name="T20" fmla="*/ 4 w 65"/>
                        <a:gd name="T21" fmla="*/ 19 h 63"/>
                        <a:gd name="T22" fmla="*/ 6 w 65"/>
                        <a:gd name="T23" fmla="*/ 14 h 63"/>
                        <a:gd name="T24" fmla="*/ 10 w 65"/>
                        <a:gd name="T25" fmla="*/ 10 h 63"/>
                        <a:gd name="T26" fmla="*/ 14 w 65"/>
                        <a:gd name="T27" fmla="*/ 6 h 63"/>
                        <a:gd name="T28" fmla="*/ 20 w 65"/>
                        <a:gd name="T29" fmla="*/ 2 h 63"/>
                        <a:gd name="T30" fmla="*/ 26 w 65"/>
                        <a:gd name="T31" fmla="*/ 0 h 63"/>
                        <a:gd name="T32" fmla="*/ 34 w 65"/>
                        <a:gd name="T33" fmla="*/ 0 h 63"/>
                        <a:gd name="T34" fmla="*/ 40 w 65"/>
                        <a:gd name="T35" fmla="*/ 0 h 63"/>
                        <a:gd name="T36" fmla="*/ 46 w 65"/>
                        <a:gd name="T37" fmla="*/ 2 h 63"/>
                        <a:gd name="T38" fmla="*/ 51 w 65"/>
                        <a:gd name="T39" fmla="*/ 6 h 63"/>
                        <a:gd name="T40" fmla="*/ 55 w 65"/>
                        <a:gd name="T41" fmla="*/ 10 h 63"/>
                        <a:gd name="T42" fmla="*/ 59 w 65"/>
                        <a:gd name="T43" fmla="*/ 14 h 63"/>
                        <a:gd name="T44" fmla="*/ 63 w 65"/>
                        <a:gd name="T45" fmla="*/ 19 h 63"/>
                        <a:gd name="T46" fmla="*/ 65 w 65"/>
                        <a:gd name="T47" fmla="*/ 25 h 63"/>
                        <a:gd name="T48" fmla="*/ 65 w 65"/>
                        <a:gd name="T49" fmla="*/ 31 h 63"/>
                        <a:gd name="T50" fmla="*/ 65 w 65"/>
                        <a:gd name="T51" fmla="*/ 37 h 63"/>
                        <a:gd name="T52" fmla="*/ 63 w 65"/>
                        <a:gd name="T53" fmla="*/ 43 h 63"/>
                        <a:gd name="T54" fmla="*/ 59 w 65"/>
                        <a:gd name="T55" fmla="*/ 49 h 63"/>
                        <a:gd name="T56" fmla="*/ 55 w 65"/>
                        <a:gd name="T57" fmla="*/ 55 h 63"/>
                        <a:gd name="T58" fmla="*/ 51 w 65"/>
                        <a:gd name="T59" fmla="*/ 59 h 63"/>
                        <a:gd name="T60" fmla="*/ 46 w 65"/>
                        <a:gd name="T61" fmla="*/ 61 h 63"/>
                        <a:gd name="T62" fmla="*/ 40 w 65"/>
                        <a:gd name="T63" fmla="*/ 63 h 63"/>
                        <a:gd name="T64" fmla="*/ 34 w 65"/>
                        <a:gd name="T65" fmla="*/ 63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4" y="63"/>
                          </a:move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2" name="Freeform 403"/>
                    <p:cNvSpPr>
                      <a:spLocks/>
                    </p:cNvSpPr>
                    <p:nvPr/>
                  </p:nvSpPr>
                  <p:spPr bwMode="auto">
                    <a:xfrm>
                      <a:off x="4636" y="642"/>
                      <a:ext cx="65" cy="63"/>
                    </a:xfrm>
                    <a:custGeom>
                      <a:avLst/>
                      <a:gdLst>
                        <a:gd name="T0" fmla="*/ 34 w 65"/>
                        <a:gd name="T1" fmla="*/ 63 h 63"/>
                        <a:gd name="T2" fmla="*/ 34 w 65"/>
                        <a:gd name="T3" fmla="*/ 63 h 63"/>
                        <a:gd name="T4" fmla="*/ 26 w 65"/>
                        <a:gd name="T5" fmla="*/ 63 h 63"/>
                        <a:gd name="T6" fmla="*/ 20 w 65"/>
                        <a:gd name="T7" fmla="*/ 61 h 63"/>
                        <a:gd name="T8" fmla="*/ 14 w 65"/>
                        <a:gd name="T9" fmla="*/ 59 h 63"/>
                        <a:gd name="T10" fmla="*/ 10 w 65"/>
                        <a:gd name="T11" fmla="*/ 55 h 63"/>
                        <a:gd name="T12" fmla="*/ 6 w 65"/>
                        <a:gd name="T13" fmla="*/ 49 h 63"/>
                        <a:gd name="T14" fmla="*/ 4 w 65"/>
                        <a:gd name="T15" fmla="*/ 43 h 63"/>
                        <a:gd name="T16" fmla="*/ 2 w 65"/>
                        <a:gd name="T17" fmla="*/ 37 h 63"/>
                        <a:gd name="T18" fmla="*/ 0 w 65"/>
                        <a:gd name="T19" fmla="*/ 31 h 63"/>
                        <a:gd name="T20" fmla="*/ 2 w 65"/>
                        <a:gd name="T21" fmla="*/ 25 h 63"/>
                        <a:gd name="T22" fmla="*/ 4 w 65"/>
                        <a:gd name="T23" fmla="*/ 19 h 63"/>
                        <a:gd name="T24" fmla="*/ 6 w 65"/>
                        <a:gd name="T25" fmla="*/ 14 h 63"/>
                        <a:gd name="T26" fmla="*/ 10 w 65"/>
                        <a:gd name="T27" fmla="*/ 10 h 63"/>
                        <a:gd name="T28" fmla="*/ 14 w 65"/>
                        <a:gd name="T29" fmla="*/ 6 h 63"/>
                        <a:gd name="T30" fmla="*/ 20 w 65"/>
                        <a:gd name="T31" fmla="*/ 2 h 63"/>
                        <a:gd name="T32" fmla="*/ 26 w 65"/>
                        <a:gd name="T33" fmla="*/ 0 h 63"/>
                        <a:gd name="T34" fmla="*/ 34 w 65"/>
                        <a:gd name="T35" fmla="*/ 0 h 63"/>
                        <a:gd name="T36" fmla="*/ 40 w 65"/>
                        <a:gd name="T37" fmla="*/ 0 h 63"/>
                        <a:gd name="T38" fmla="*/ 46 w 65"/>
                        <a:gd name="T39" fmla="*/ 2 h 63"/>
                        <a:gd name="T40" fmla="*/ 51 w 65"/>
                        <a:gd name="T41" fmla="*/ 6 h 63"/>
                        <a:gd name="T42" fmla="*/ 55 w 65"/>
                        <a:gd name="T43" fmla="*/ 10 h 63"/>
                        <a:gd name="T44" fmla="*/ 59 w 65"/>
                        <a:gd name="T45" fmla="*/ 14 h 63"/>
                        <a:gd name="T46" fmla="*/ 63 w 65"/>
                        <a:gd name="T47" fmla="*/ 19 h 63"/>
                        <a:gd name="T48" fmla="*/ 65 w 65"/>
                        <a:gd name="T49" fmla="*/ 25 h 63"/>
                        <a:gd name="T50" fmla="*/ 65 w 65"/>
                        <a:gd name="T51" fmla="*/ 31 h 63"/>
                        <a:gd name="T52" fmla="*/ 65 w 65"/>
                        <a:gd name="T53" fmla="*/ 37 h 63"/>
                        <a:gd name="T54" fmla="*/ 63 w 65"/>
                        <a:gd name="T55" fmla="*/ 43 h 63"/>
                        <a:gd name="T56" fmla="*/ 59 w 65"/>
                        <a:gd name="T57" fmla="*/ 49 h 63"/>
                        <a:gd name="T58" fmla="*/ 55 w 65"/>
                        <a:gd name="T59" fmla="*/ 55 h 63"/>
                        <a:gd name="T60" fmla="*/ 51 w 65"/>
                        <a:gd name="T61" fmla="*/ 59 h 63"/>
                        <a:gd name="T62" fmla="*/ 46 w 65"/>
                        <a:gd name="T63" fmla="*/ 61 h 63"/>
                        <a:gd name="T64" fmla="*/ 40 w 65"/>
                        <a:gd name="T65" fmla="*/ 63 h 63"/>
                        <a:gd name="T66" fmla="*/ 34 w 65"/>
                        <a:gd name="T67" fmla="*/ 63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4" y="63"/>
                          </a:moveTo>
                          <a:lnTo>
                            <a:pt x="34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7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3" name="Freeform 404"/>
                    <p:cNvSpPr>
                      <a:spLocks/>
                    </p:cNvSpPr>
                    <p:nvPr/>
                  </p:nvSpPr>
                  <p:spPr bwMode="auto">
                    <a:xfrm>
                      <a:off x="4713" y="697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0 h 65"/>
                        <a:gd name="T2" fmla="*/ 39 w 65"/>
                        <a:gd name="T3" fmla="*/ 2 h 65"/>
                        <a:gd name="T4" fmla="*/ 45 w 65"/>
                        <a:gd name="T5" fmla="*/ 4 h 65"/>
                        <a:gd name="T6" fmla="*/ 49 w 65"/>
                        <a:gd name="T7" fmla="*/ 6 h 65"/>
                        <a:gd name="T8" fmla="*/ 55 w 65"/>
                        <a:gd name="T9" fmla="*/ 10 h 65"/>
                        <a:gd name="T10" fmla="*/ 59 w 65"/>
                        <a:gd name="T11" fmla="*/ 16 h 65"/>
                        <a:gd name="T12" fmla="*/ 61 w 65"/>
                        <a:gd name="T13" fmla="*/ 22 h 65"/>
                        <a:gd name="T14" fmla="*/ 63 w 65"/>
                        <a:gd name="T15" fmla="*/ 25 h 65"/>
                        <a:gd name="T16" fmla="*/ 65 w 65"/>
                        <a:gd name="T17" fmla="*/ 33 h 65"/>
                        <a:gd name="T18" fmla="*/ 63 w 65"/>
                        <a:gd name="T19" fmla="*/ 39 h 65"/>
                        <a:gd name="T20" fmla="*/ 61 w 65"/>
                        <a:gd name="T21" fmla="*/ 45 h 65"/>
                        <a:gd name="T22" fmla="*/ 59 w 65"/>
                        <a:gd name="T23" fmla="*/ 51 h 65"/>
                        <a:gd name="T24" fmla="*/ 55 w 65"/>
                        <a:gd name="T25" fmla="*/ 55 h 65"/>
                        <a:gd name="T26" fmla="*/ 49 w 65"/>
                        <a:gd name="T27" fmla="*/ 59 h 65"/>
                        <a:gd name="T28" fmla="*/ 45 w 65"/>
                        <a:gd name="T29" fmla="*/ 63 h 65"/>
                        <a:gd name="T30" fmla="*/ 39 w 65"/>
                        <a:gd name="T31" fmla="*/ 65 h 65"/>
                        <a:gd name="T32" fmla="*/ 32 w 65"/>
                        <a:gd name="T33" fmla="*/ 65 h 65"/>
                        <a:gd name="T34" fmla="*/ 26 w 65"/>
                        <a:gd name="T35" fmla="*/ 65 h 65"/>
                        <a:gd name="T36" fmla="*/ 20 w 65"/>
                        <a:gd name="T37" fmla="*/ 63 h 65"/>
                        <a:gd name="T38" fmla="*/ 14 w 65"/>
                        <a:gd name="T39" fmla="*/ 59 h 65"/>
                        <a:gd name="T40" fmla="*/ 10 w 65"/>
                        <a:gd name="T41" fmla="*/ 55 h 65"/>
                        <a:gd name="T42" fmla="*/ 6 w 65"/>
                        <a:gd name="T43" fmla="*/ 51 h 65"/>
                        <a:gd name="T44" fmla="*/ 2 w 65"/>
                        <a:gd name="T45" fmla="*/ 45 h 65"/>
                        <a:gd name="T46" fmla="*/ 0 w 65"/>
                        <a:gd name="T47" fmla="*/ 39 h 65"/>
                        <a:gd name="T48" fmla="*/ 0 w 65"/>
                        <a:gd name="T49" fmla="*/ 33 h 65"/>
                        <a:gd name="T50" fmla="*/ 0 w 65"/>
                        <a:gd name="T51" fmla="*/ 25 h 65"/>
                        <a:gd name="T52" fmla="*/ 2 w 65"/>
                        <a:gd name="T53" fmla="*/ 22 h 65"/>
                        <a:gd name="T54" fmla="*/ 6 w 65"/>
                        <a:gd name="T55" fmla="*/ 16 h 65"/>
                        <a:gd name="T56" fmla="*/ 10 w 65"/>
                        <a:gd name="T57" fmla="*/ 10 h 65"/>
                        <a:gd name="T58" fmla="*/ 14 w 65"/>
                        <a:gd name="T59" fmla="*/ 6 h 65"/>
                        <a:gd name="T60" fmla="*/ 20 w 65"/>
                        <a:gd name="T61" fmla="*/ 4 h 65"/>
                        <a:gd name="T62" fmla="*/ 26 w 65"/>
                        <a:gd name="T63" fmla="*/ 2 h 65"/>
                        <a:gd name="T64" fmla="*/ 32 w 65"/>
                        <a:gd name="T65" fmla="*/ 0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2" y="0"/>
                          </a:move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1" y="22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5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4" name="Freeform 405"/>
                    <p:cNvSpPr>
                      <a:spLocks/>
                    </p:cNvSpPr>
                    <p:nvPr/>
                  </p:nvSpPr>
                  <p:spPr bwMode="auto">
                    <a:xfrm>
                      <a:off x="4713" y="697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0 h 65"/>
                        <a:gd name="T2" fmla="*/ 32 w 65"/>
                        <a:gd name="T3" fmla="*/ 0 h 65"/>
                        <a:gd name="T4" fmla="*/ 39 w 65"/>
                        <a:gd name="T5" fmla="*/ 2 h 65"/>
                        <a:gd name="T6" fmla="*/ 45 w 65"/>
                        <a:gd name="T7" fmla="*/ 4 h 65"/>
                        <a:gd name="T8" fmla="*/ 49 w 65"/>
                        <a:gd name="T9" fmla="*/ 6 h 65"/>
                        <a:gd name="T10" fmla="*/ 55 w 65"/>
                        <a:gd name="T11" fmla="*/ 10 h 65"/>
                        <a:gd name="T12" fmla="*/ 59 w 65"/>
                        <a:gd name="T13" fmla="*/ 16 h 65"/>
                        <a:gd name="T14" fmla="*/ 61 w 65"/>
                        <a:gd name="T15" fmla="*/ 22 h 65"/>
                        <a:gd name="T16" fmla="*/ 63 w 65"/>
                        <a:gd name="T17" fmla="*/ 25 h 65"/>
                        <a:gd name="T18" fmla="*/ 65 w 65"/>
                        <a:gd name="T19" fmla="*/ 33 h 65"/>
                        <a:gd name="T20" fmla="*/ 63 w 65"/>
                        <a:gd name="T21" fmla="*/ 39 h 65"/>
                        <a:gd name="T22" fmla="*/ 61 w 65"/>
                        <a:gd name="T23" fmla="*/ 45 h 65"/>
                        <a:gd name="T24" fmla="*/ 59 w 65"/>
                        <a:gd name="T25" fmla="*/ 51 h 65"/>
                        <a:gd name="T26" fmla="*/ 55 w 65"/>
                        <a:gd name="T27" fmla="*/ 55 h 65"/>
                        <a:gd name="T28" fmla="*/ 49 w 65"/>
                        <a:gd name="T29" fmla="*/ 59 h 65"/>
                        <a:gd name="T30" fmla="*/ 45 w 65"/>
                        <a:gd name="T31" fmla="*/ 63 h 65"/>
                        <a:gd name="T32" fmla="*/ 39 w 65"/>
                        <a:gd name="T33" fmla="*/ 65 h 65"/>
                        <a:gd name="T34" fmla="*/ 32 w 65"/>
                        <a:gd name="T35" fmla="*/ 65 h 65"/>
                        <a:gd name="T36" fmla="*/ 26 w 65"/>
                        <a:gd name="T37" fmla="*/ 65 h 65"/>
                        <a:gd name="T38" fmla="*/ 20 w 65"/>
                        <a:gd name="T39" fmla="*/ 63 h 65"/>
                        <a:gd name="T40" fmla="*/ 14 w 65"/>
                        <a:gd name="T41" fmla="*/ 59 h 65"/>
                        <a:gd name="T42" fmla="*/ 10 w 65"/>
                        <a:gd name="T43" fmla="*/ 55 h 65"/>
                        <a:gd name="T44" fmla="*/ 6 w 65"/>
                        <a:gd name="T45" fmla="*/ 51 h 65"/>
                        <a:gd name="T46" fmla="*/ 2 w 65"/>
                        <a:gd name="T47" fmla="*/ 45 h 65"/>
                        <a:gd name="T48" fmla="*/ 0 w 65"/>
                        <a:gd name="T49" fmla="*/ 39 h 65"/>
                        <a:gd name="T50" fmla="*/ 0 w 65"/>
                        <a:gd name="T51" fmla="*/ 33 h 65"/>
                        <a:gd name="T52" fmla="*/ 0 w 65"/>
                        <a:gd name="T53" fmla="*/ 25 h 65"/>
                        <a:gd name="T54" fmla="*/ 2 w 65"/>
                        <a:gd name="T55" fmla="*/ 22 h 65"/>
                        <a:gd name="T56" fmla="*/ 6 w 65"/>
                        <a:gd name="T57" fmla="*/ 16 h 65"/>
                        <a:gd name="T58" fmla="*/ 10 w 65"/>
                        <a:gd name="T59" fmla="*/ 10 h 65"/>
                        <a:gd name="T60" fmla="*/ 14 w 65"/>
                        <a:gd name="T61" fmla="*/ 6 h 65"/>
                        <a:gd name="T62" fmla="*/ 20 w 65"/>
                        <a:gd name="T63" fmla="*/ 4 h 65"/>
                        <a:gd name="T64" fmla="*/ 26 w 65"/>
                        <a:gd name="T65" fmla="*/ 2 h 65"/>
                        <a:gd name="T66" fmla="*/ 32 w 65"/>
                        <a:gd name="T67" fmla="*/ 0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2" y="0"/>
                          </a:moveTo>
                          <a:lnTo>
                            <a:pt x="32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1" y="22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5"/>
                          </a:lnTo>
                          <a:lnTo>
                            <a:pt x="2" y="22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5" name="Freeform 406"/>
                    <p:cNvSpPr>
                      <a:spLocks/>
                    </p:cNvSpPr>
                    <p:nvPr/>
                  </p:nvSpPr>
                  <p:spPr bwMode="auto">
                    <a:xfrm>
                      <a:off x="4599" y="679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0 h 63"/>
                        <a:gd name="T2" fmla="*/ 37 w 63"/>
                        <a:gd name="T3" fmla="*/ 0 h 63"/>
                        <a:gd name="T4" fmla="*/ 45 w 63"/>
                        <a:gd name="T5" fmla="*/ 2 h 63"/>
                        <a:gd name="T6" fmla="*/ 49 w 63"/>
                        <a:gd name="T7" fmla="*/ 6 h 63"/>
                        <a:gd name="T8" fmla="*/ 55 w 63"/>
                        <a:gd name="T9" fmla="*/ 8 h 63"/>
                        <a:gd name="T10" fmla="*/ 59 w 63"/>
                        <a:gd name="T11" fmla="*/ 14 h 63"/>
                        <a:gd name="T12" fmla="*/ 61 w 63"/>
                        <a:gd name="T13" fmla="*/ 20 h 63"/>
                        <a:gd name="T14" fmla="*/ 63 w 63"/>
                        <a:gd name="T15" fmla="*/ 26 h 63"/>
                        <a:gd name="T16" fmla="*/ 63 w 63"/>
                        <a:gd name="T17" fmla="*/ 32 h 63"/>
                        <a:gd name="T18" fmla="*/ 63 w 63"/>
                        <a:gd name="T19" fmla="*/ 38 h 63"/>
                        <a:gd name="T20" fmla="*/ 61 w 63"/>
                        <a:gd name="T21" fmla="*/ 43 h 63"/>
                        <a:gd name="T22" fmla="*/ 59 w 63"/>
                        <a:gd name="T23" fmla="*/ 49 h 63"/>
                        <a:gd name="T24" fmla="*/ 55 w 63"/>
                        <a:gd name="T25" fmla="*/ 55 h 63"/>
                        <a:gd name="T26" fmla="*/ 49 w 63"/>
                        <a:gd name="T27" fmla="*/ 57 h 63"/>
                        <a:gd name="T28" fmla="*/ 45 w 63"/>
                        <a:gd name="T29" fmla="*/ 61 h 63"/>
                        <a:gd name="T30" fmla="*/ 37 w 63"/>
                        <a:gd name="T31" fmla="*/ 63 h 63"/>
                        <a:gd name="T32" fmla="*/ 31 w 63"/>
                        <a:gd name="T33" fmla="*/ 63 h 63"/>
                        <a:gd name="T34" fmla="*/ 25 w 63"/>
                        <a:gd name="T35" fmla="*/ 63 h 63"/>
                        <a:gd name="T36" fmla="*/ 20 w 63"/>
                        <a:gd name="T37" fmla="*/ 61 h 63"/>
                        <a:gd name="T38" fmla="*/ 14 w 63"/>
                        <a:gd name="T39" fmla="*/ 57 h 63"/>
                        <a:gd name="T40" fmla="*/ 8 w 63"/>
                        <a:gd name="T41" fmla="*/ 55 h 63"/>
                        <a:gd name="T42" fmla="*/ 6 w 63"/>
                        <a:gd name="T43" fmla="*/ 49 h 63"/>
                        <a:gd name="T44" fmla="*/ 2 w 63"/>
                        <a:gd name="T45" fmla="*/ 43 h 63"/>
                        <a:gd name="T46" fmla="*/ 0 w 63"/>
                        <a:gd name="T47" fmla="*/ 38 h 63"/>
                        <a:gd name="T48" fmla="*/ 0 w 63"/>
                        <a:gd name="T49" fmla="*/ 32 h 63"/>
                        <a:gd name="T50" fmla="*/ 0 w 63"/>
                        <a:gd name="T51" fmla="*/ 26 h 63"/>
                        <a:gd name="T52" fmla="*/ 2 w 63"/>
                        <a:gd name="T53" fmla="*/ 20 h 63"/>
                        <a:gd name="T54" fmla="*/ 6 w 63"/>
                        <a:gd name="T55" fmla="*/ 14 h 63"/>
                        <a:gd name="T56" fmla="*/ 8 w 63"/>
                        <a:gd name="T57" fmla="*/ 8 h 63"/>
                        <a:gd name="T58" fmla="*/ 14 w 63"/>
                        <a:gd name="T59" fmla="*/ 6 h 63"/>
                        <a:gd name="T60" fmla="*/ 20 w 63"/>
                        <a:gd name="T61" fmla="*/ 2 h 63"/>
                        <a:gd name="T62" fmla="*/ 25 w 63"/>
                        <a:gd name="T63" fmla="*/ 0 h 63"/>
                        <a:gd name="T64" fmla="*/ 31 w 63"/>
                        <a:gd name="T65" fmla="*/ 0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31" y="0"/>
                          </a:moveTo>
                          <a:lnTo>
                            <a:pt x="37" y="0"/>
                          </a:lnTo>
                          <a:lnTo>
                            <a:pt x="45" y="2"/>
                          </a:lnTo>
                          <a:lnTo>
                            <a:pt x="49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38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5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6" name="Freeform 407"/>
                    <p:cNvSpPr>
                      <a:spLocks/>
                    </p:cNvSpPr>
                    <p:nvPr/>
                  </p:nvSpPr>
                  <p:spPr bwMode="auto">
                    <a:xfrm>
                      <a:off x="4599" y="679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0 h 63"/>
                        <a:gd name="T2" fmla="*/ 31 w 63"/>
                        <a:gd name="T3" fmla="*/ 0 h 63"/>
                        <a:gd name="T4" fmla="*/ 37 w 63"/>
                        <a:gd name="T5" fmla="*/ 0 h 63"/>
                        <a:gd name="T6" fmla="*/ 45 w 63"/>
                        <a:gd name="T7" fmla="*/ 2 h 63"/>
                        <a:gd name="T8" fmla="*/ 49 w 63"/>
                        <a:gd name="T9" fmla="*/ 6 h 63"/>
                        <a:gd name="T10" fmla="*/ 55 w 63"/>
                        <a:gd name="T11" fmla="*/ 8 h 63"/>
                        <a:gd name="T12" fmla="*/ 59 w 63"/>
                        <a:gd name="T13" fmla="*/ 14 h 63"/>
                        <a:gd name="T14" fmla="*/ 61 w 63"/>
                        <a:gd name="T15" fmla="*/ 20 h 63"/>
                        <a:gd name="T16" fmla="*/ 63 w 63"/>
                        <a:gd name="T17" fmla="*/ 26 h 63"/>
                        <a:gd name="T18" fmla="*/ 63 w 63"/>
                        <a:gd name="T19" fmla="*/ 32 h 63"/>
                        <a:gd name="T20" fmla="*/ 63 w 63"/>
                        <a:gd name="T21" fmla="*/ 38 h 63"/>
                        <a:gd name="T22" fmla="*/ 61 w 63"/>
                        <a:gd name="T23" fmla="*/ 43 h 63"/>
                        <a:gd name="T24" fmla="*/ 59 w 63"/>
                        <a:gd name="T25" fmla="*/ 49 h 63"/>
                        <a:gd name="T26" fmla="*/ 55 w 63"/>
                        <a:gd name="T27" fmla="*/ 55 h 63"/>
                        <a:gd name="T28" fmla="*/ 49 w 63"/>
                        <a:gd name="T29" fmla="*/ 57 h 63"/>
                        <a:gd name="T30" fmla="*/ 45 w 63"/>
                        <a:gd name="T31" fmla="*/ 61 h 63"/>
                        <a:gd name="T32" fmla="*/ 37 w 63"/>
                        <a:gd name="T33" fmla="*/ 63 h 63"/>
                        <a:gd name="T34" fmla="*/ 31 w 63"/>
                        <a:gd name="T35" fmla="*/ 63 h 63"/>
                        <a:gd name="T36" fmla="*/ 25 w 63"/>
                        <a:gd name="T37" fmla="*/ 63 h 63"/>
                        <a:gd name="T38" fmla="*/ 20 w 63"/>
                        <a:gd name="T39" fmla="*/ 61 h 63"/>
                        <a:gd name="T40" fmla="*/ 14 w 63"/>
                        <a:gd name="T41" fmla="*/ 57 h 63"/>
                        <a:gd name="T42" fmla="*/ 8 w 63"/>
                        <a:gd name="T43" fmla="*/ 55 h 63"/>
                        <a:gd name="T44" fmla="*/ 6 w 63"/>
                        <a:gd name="T45" fmla="*/ 49 h 63"/>
                        <a:gd name="T46" fmla="*/ 2 w 63"/>
                        <a:gd name="T47" fmla="*/ 43 h 63"/>
                        <a:gd name="T48" fmla="*/ 0 w 63"/>
                        <a:gd name="T49" fmla="*/ 38 h 63"/>
                        <a:gd name="T50" fmla="*/ 0 w 63"/>
                        <a:gd name="T51" fmla="*/ 32 h 63"/>
                        <a:gd name="T52" fmla="*/ 0 w 63"/>
                        <a:gd name="T53" fmla="*/ 26 h 63"/>
                        <a:gd name="T54" fmla="*/ 2 w 63"/>
                        <a:gd name="T55" fmla="*/ 20 h 63"/>
                        <a:gd name="T56" fmla="*/ 6 w 63"/>
                        <a:gd name="T57" fmla="*/ 14 h 63"/>
                        <a:gd name="T58" fmla="*/ 8 w 63"/>
                        <a:gd name="T59" fmla="*/ 8 h 63"/>
                        <a:gd name="T60" fmla="*/ 14 w 63"/>
                        <a:gd name="T61" fmla="*/ 6 h 63"/>
                        <a:gd name="T62" fmla="*/ 20 w 63"/>
                        <a:gd name="T63" fmla="*/ 2 h 63"/>
                        <a:gd name="T64" fmla="*/ 25 w 63"/>
                        <a:gd name="T65" fmla="*/ 0 h 63"/>
                        <a:gd name="T66" fmla="*/ 31 w 63"/>
                        <a:gd name="T67" fmla="*/ 0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31" y="0"/>
                          </a:move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5" y="2"/>
                          </a:lnTo>
                          <a:lnTo>
                            <a:pt x="49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38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5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7" name="Freeform 408"/>
                    <p:cNvSpPr>
                      <a:spLocks/>
                    </p:cNvSpPr>
                    <p:nvPr/>
                  </p:nvSpPr>
                  <p:spPr bwMode="auto">
                    <a:xfrm>
                      <a:off x="4705" y="726"/>
                      <a:ext cx="65" cy="63"/>
                    </a:xfrm>
                    <a:custGeom>
                      <a:avLst/>
                      <a:gdLst>
                        <a:gd name="T0" fmla="*/ 32 w 65"/>
                        <a:gd name="T1" fmla="*/ 63 h 63"/>
                        <a:gd name="T2" fmla="*/ 26 w 65"/>
                        <a:gd name="T3" fmla="*/ 63 h 63"/>
                        <a:gd name="T4" fmla="*/ 20 w 65"/>
                        <a:gd name="T5" fmla="*/ 61 h 63"/>
                        <a:gd name="T6" fmla="*/ 14 w 65"/>
                        <a:gd name="T7" fmla="*/ 57 h 63"/>
                        <a:gd name="T8" fmla="*/ 10 w 65"/>
                        <a:gd name="T9" fmla="*/ 56 h 63"/>
                        <a:gd name="T10" fmla="*/ 6 w 65"/>
                        <a:gd name="T11" fmla="*/ 50 h 63"/>
                        <a:gd name="T12" fmla="*/ 2 w 65"/>
                        <a:gd name="T13" fmla="*/ 44 h 63"/>
                        <a:gd name="T14" fmla="*/ 0 w 65"/>
                        <a:gd name="T15" fmla="*/ 38 h 63"/>
                        <a:gd name="T16" fmla="*/ 0 w 65"/>
                        <a:gd name="T17" fmla="*/ 32 h 63"/>
                        <a:gd name="T18" fmla="*/ 0 w 65"/>
                        <a:gd name="T19" fmla="*/ 26 h 63"/>
                        <a:gd name="T20" fmla="*/ 2 w 65"/>
                        <a:gd name="T21" fmla="*/ 20 h 63"/>
                        <a:gd name="T22" fmla="*/ 6 w 65"/>
                        <a:gd name="T23" fmla="*/ 14 h 63"/>
                        <a:gd name="T24" fmla="*/ 10 w 65"/>
                        <a:gd name="T25" fmla="*/ 8 h 63"/>
                        <a:gd name="T26" fmla="*/ 14 w 65"/>
                        <a:gd name="T27" fmla="*/ 6 h 63"/>
                        <a:gd name="T28" fmla="*/ 20 w 65"/>
                        <a:gd name="T29" fmla="*/ 2 h 63"/>
                        <a:gd name="T30" fmla="*/ 26 w 65"/>
                        <a:gd name="T31" fmla="*/ 0 h 63"/>
                        <a:gd name="T32" fmla="*/ 32 w 65"/>
                        <a:gd name="T33" fmla="*/ 0 h 63"/>
                        <a:gd name="T34" fmla="*/ 38 w 65"/>
                        <a:gd name="T35" fmla="*/ 0 h 63"/>
                        <a:gd name="T36" fmla="*/ 45 w 65"/>
                        <a:gd name="T37" fmla="*/ 2 h 63"/>
                        <a:gd name="T38" fmla="*/ 49 w 65"/>
                        <a:gd name="T39" fmla="*/ 6 h 63"/>
                        <a:gd name="T40" fmla="*/ 55 w 65"/>
                        <a:gd name="T41" fmla="*/ 8 h 63"/>
                        <a:gd name="T42" fmla="*/ 59 w 65"/>
                        <a:gd name="T43" fmla="*/ 14 h 63"/>
                        <a:gd name="T44" fmla="*/ 63 w 65"/>
                        <a:gd name="T45" fmla="*/ 20 h 63"/>
                        <a:gd name="T46" fmla="*/ 63 w 65"/>
                        <a:gd name="T47" fmla="*/ 26 h 63"/>
                        <a:gd name="T48" fmla="*/ 65 w 65"/>
                        <a:gd name="T49" fmla="*/ 32 h 63"/>
                        <a:gd name="T50" fmla="*/ 63 w 65"/>
                        <a:gd name="T51" fmla="*/ 38 h 63"/>
                        <a:gd name="T52" fmla="*/ 63 w 65"/>
                        <a:gd name="T53" fmla="*/ 44 h 63"/>
                        <a:gd name="T54" fmla="*/ 59 w 65"/>
                        <a:gd name="T55" fmla="*/ 50 h 63"/>
                        <a:gd name="T56" fmla="*/ 55 w 65"/>
                        <a:gd name="T57" fmla="*/ 56 h 63"/>
                        <a:gd name="T58" fmla="*/ 49 w 65"/>
                        <a:gd name="T59" fmla="*/ 57 h 63"/>
                        <a:gd name="T60" fmla="*/ 45 w 65"/>
                        <a:gd name="T61" fmla="*/ 61 h 63"/>
                        <a:gd name="T62" fmla="*/ 38 w 65"/>
                        <a:gd name="T63" fmla="*/ 63 h 63"/>
                        <a:gd name="T64" fmla="*/ 32 w 65"/>
                        <a:gd name="T65" fmla="*/ 63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2" y="63"/>
                          </a:move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6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5" y="2"/>
                          </a:lnTo>
                          <a:lnTo>
                            <a:pt x="49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6"/>
                          </a:lnTo>
                          <a:lnTo>
                            <a:pt x="49" y="57"/>
                          </a:lnTo>
                          <a:lnTo>
                            <a:pt x="45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8" name="Freeform 409"/>
                    <p:cNvSpPr>
                      <a:spLocks/>
                    </p:cNvSpPr>
                    <p:nvPr/>
                  </p:nvSpPr>
                  <p:spPr bwMode="auto">
                    <a:xfrm>
                      <a:off x="4705" y="726"/>
                      <a:ext cx="65" cy="63"/>
                    </a:xfrm>
                    <a:custGeom>
                      <a:avLst/>
                      <a:gdLst>
                        <a:gd name="T0" fmla="*/ 32 w 65"/>
                        <a:gd name="T1" fmla="*/ 63 h 63"/>
                        <a:gd name="T2" fmla="*/ 32 w 65"/>
                        <a:gd name="T3" fmla="*/ 63 h 63"/>
                        <a:gd name="T4" fmla="*/ 26 w 65"/>
                        <a:gd name="T5" fmla="*/ 63 h 63"/>
                        <a:gd name="T6" fmla="*/ 20 w 65"/>
                        <a:gd name="T7" fmla="*/ 61 h 63"/>
                        <a:gd name="T8" fmla="*/ 14 w 65"/>
                        <a:gd name="T9" fmla="*/ 57 h 63"/>
                        <a:gd name="T10" fmla="*/ 10 w 65"/>
                        <a:gd name="T11" fmla="*/ 56 h 63"/>
                        <a:gd name="T12" fmla="*/ 6 w 65"/>
                        <a:gd name="T13" fmla="*/ 50 h 63"/>
                        <a:gd name="T14" fmla="*/ 2 w 65"/>
                        <a:gd name="T15" fmla="*/ 44 h 63"/>
                        <a:gd name="T16" fmla="*/ 0 w 65"/>
                        <a:gd name="T17" fmla="*/ 38 h 63"/>
                        <a:gd name="T18" fmla="*/ 0 w 65"/>
                        <a:gd name="T19" fmla="*/ 32 h 63"/>
                        <a:gd name="T20" fmla="*/ 0 w 65"/>
                        <a:gd name="T21" fmla="*/ 26 h 63"/>
                        <a:gd name="T22" fmla="*/ 2 w 65"/>
                        <a:gd name="T23" fmla="*/ 20 h 63"/>
                        <a:gd name="T24" fmla="*/ 6 w 65"/>
                        <a:gd name="T25" fmla="*/ 14 h 63"/>
                        <a:gd name="T26" fmla="*/ 10 w 65"/>
                        <a:gd name="T27" fmla="*/ 8 h 63"/>
                        <a:gd name="T28" fmla="*/ 14 w 65"/>
                        <a:gd name="T29" fmla="*/ 6 h 63"/>
                        <a:gd name="T30" fmla="*/ 20 w 65"/>
                        <a:gd name="T31" fmla="*/ 2 h 63"/>
                        <a:gd name="T32" fmla="*/ 26 w 65"/>
                        <a:gd name="T33" fmla="*/ 0 h 63"/>
                        <a:gd name="T34" fmla="*/ 32 w 65"/>
                        <a:gd name="T35" fmla="*/ 0 h 63"/>
                        <a:gd name="T36" fmla="*/ 38 w 65"/>
                        <a:gd name="T37" fmla="*/ 0 h 63"/>
                        <a:gd name="T38" fmla="*/ 45 w 65"/>
                        <a:gd name="T39" fmla="*/ 2 h 63"/>
                        <a:gd name="T40" fmla="*/ 49 w 65"/>
                        <a:gd name="T41" fmla="*/ 6 h 63"/>
                        <a:gd name="T42" fmla="*/ 55 w 65"/>
                        <a:gd name="T43" fmla="*/ 8 h 63"/>
                        <a:gd name="T44" fmla="*/ 59 w 65"/>
                        <a:gd name="T45" fmla="*/ 14 h 63"/>
                        <a:gd name="T46" fmla="*/ 63 w 65"/>
                        <a:gd name="T47" fmla="*/ 20 h 63"/>
                        <a:gd name="T48" fmla="*/ 63 w 65"/>
                        <a:gd name="T49" fmla="*/ 26 h 63"/>
                        <a:gd name="T50" fmla="*/ 65 w 65"/>
                        <a:gd name="T51" fmla="*/ 32 h 63"/>
                        <a:gd name="T52" fmla="*/ 63 w 65"/>
                        <a:gd name="T53" fmla="*/ 38 h 63"/>
                        <a:gd name="T54" fmla="*/ 63 w 65"/>
                        <a:gd name="T55" fmla="*/ 44 h 63"/>
                        <a:gd name="T56" fmla="*/ 59 w 65"/>
                        <a:gd name="T57" fmla="*/ 50 h 63"/>
                        <a:gd name="T58" fmla="*/ 55 w 65"/>
                        <a:gd name="T59" fmla="*/ 56 h 63"/>
                        <a:gd name="T60" fmla="*/ 49 w 65"/>
                        <a:gd name="T61" fmla="*/ 57 h 63"/>
                        <a:gd name="T62" fmla="*/ 45 w 65"/>
                        <a:gd name="T63" fmla="*/ 61 h 63"/>
                        <a:gd name="T64" fmla="*/ 38 w 65"/>
                        <a:gd name="T65" fmla="*/ 63 h 63"/>
                        <a:gd name="T66" fmla="*/ 32 w 65"/>
                        <a:gd name="T67" fmla="*/ 63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2" y="63"/>
                          </a:move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7"/>
                          </a:lnTo>
                          <a:lnTo>
                            <a:pt x="10" y="56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5" y="2"/>
                          </a:lnTo>
                          <a:lnTo>
                            <a:pt x="49" y="6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38"/>
                          </a:lnTo>
                          <a:lnTo>
                            <a:pt x="63" y="44"/>
                          </a:lnTo>
                          <a:lnTo>
                            <a:pt x="59" y="50"/>
                          </a:lnTo>
                          <a:lnTo>
                            <a:pt x="55" y="56"/>
                          </a:lnTo>
                          <a:lnTo>
                            <a:pt x="49" y="57"/>
                          </a:lnTo>
                          <a:lnTo>
                            <a:pt x="45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89" name="Freeform 410"/>
                    <p:cNvSpPr>
                      <a:spLocks/>
                    </p:cNvSpPr>
                    <p:nvPr/>
                  </p:nvSpPr>
                  <p:spPr bwMode="auto">
                    <a:xfrm>
                      <a:off x="4680" y="669"/>
                      <a:ext cx="65" cy="65"/>
                    </a:xfrm>
                    <a:custGeom>
                      <a:avLst/>
                      <a:gdLst>
                        <a:gd name="T0" fmla="*/ 33 w 65"/>
                        <a:gd name="T1" fmla="*/ 0 h 65"/>
                        <a:gd name="T2" fmla="*/ 39 w 65"/>
                        <a:gd name="T3" fmla="*/ 0 h 65"/>
                        <a:gd name="T4" fmla="*/ 45 w 65"/>
                        <a:gd name="T5" fmla="*/ 2 h 65"/>
                        <a:gd name="T6" fmla="*/ 51 w 65"/>
                        <a:gd name="T7" fmla="*/ 6 h 65"/>
                        <a:gd name="T8" fmla="*/ 55 w 65"/>
                        <a:gd name="T9" fmla="*/ 10 h 65"/>
                        <a:gd name="T10" fmla="*/ 59 w 65"/>
                        <a:gd name="T11" fmla="*/ 14 h 65"/>
                        <a:gd name="T12" fmla="*/ 63 w 65"/>
                        <a:gd name="T13" fmla="*/ 20 h 65"/>
                        <a:gd name="T14" fmla="*/ 63 w 65"/>
                        <a:gd name="T15" fmla="*/ 26 h 65"/>
                        <a:gd name="T16" fmla="*/ 65 w 65"/>
                        <a:gd name="T17" fmla="*/ 32 h 65"/>
                        <a:gd name="T18" fmla="*/ 63 w 65"/>
                        <a:gd name="T19" fmla="*/ 40 h 65"/>
                        <a:gd name="T20" fmla="*/ 63 w 65"/>
                        <a:gd name="T21" fmla="*/ 46 h 65"/>
                        <a:gd name="T22" fmla="*/ 59 w 65"/>
                        <a:gd name="T23" fmla="*/ 51 h 65"/>
                        <a:gd name="T24" fmla="*/ 55 w 65"/>
                        <a:gd name="T25" fmla="*/ 55 h 65"/>
                        <a:gd name="T26" fmla="*/ 51 w 65"/>
                        <a:gd name="T27" fmla="*/ 59 h 65"/>
                        <a:gd name="T28" fmla="*/ 45 w 65"/>
                        <a:gd name="T29" fmla="*/ 63 h 65"/>
                        <a:gd name="T30" fmla="*/ 39 w 65"/>
                        <a:gd name="T31" fmla="*/ 63 h 65"/>
                        <a:gd name="T32" fmla="*/ 33 w 65"/>
                        <a:gd name="T33" fmla="*/ 65 h 65"/>
                        <a:gd name="T34" fmla="*/ 25 w 65"/>
                        <a:gd name="T35" fmla="*/ 63 h 65"/>
                        <a:gd name="T36" fmla="*/ 19 w 65"/>
                        <a:gd name="T37" fmla="*/ 63 h 65"/>
                        <a:gd name="T38" fmla="*/ 13 w 65"/>
                        <a:gd name="T39" fmla="*/ 59 h 65"/>
                        <a:gd name="T40" fmla="*/ 9 w 65"/>
                        <a:gd name="T41" fmla="*/ 55 h 65"/>
                        <a:gd name="T42" fmla="*/ 5 w 65"/>
                        <a:gd name="T43" fmla="*/ 51 h 65"/>
                        <a:gd name="T44" fmla="*/ 2 w 65"/>
                        <a:gd name="T45" fmla="*/ 46 h 65"/>
                        <a:gd name="T46" fmla="*/ 2 w 65"/>
                        <a:gd name="T47" fmla="*/ 40 h 65"/>
                        <a:gd name="T48" fmla="*/ 0 w 65"/>
                        <a:gd name="T49" fmla="*/ 32 h 65"/>
                        <a:gd name="T50" fmla="*/ 2 w 65"/>
                        <a:gd name="T51" fmla="*/ 26 h 65"/>
                        <a:gd name="T52" fmla="*/ 2 w 65"/>
                        <a:gd name="T53" fmla="*/ 20 h 65"/>
                        <a:gd name="T54" fmla="*/ 5 w 65"/>
                        <a:gd name="T55" fmla="*/ 14 h 65"/>
                        <a:gd name="T56" fmla="*/ 9 w 65"/>
                        <a:gd name="T57" fmla="*/ 10 h 65"/>
                        <a:gd name="T58" fmla="*/ 13 w 65"/>
                        <a:gd name="T59" fmla="*/ 6 h 65"/>
                        <a:gd name="T60" fmla="*/ 19 w 65"/>
                        <a:gd name="T61" fmla="*/ 2 h 65"/>
                        <a:gd name="T62" fmla="*/ 25 w 65"/>
                        <a:gd name="T63" fmla="*/ 0 h 65"/>
                        <a:gd name="T64" fmla="*/ 33 w 65"/>
                        <a:gd name="T65" fmla="*/ 0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3" y="0"/>
                          </a:move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40"/>
                          </a:lnTo>
                          <a:lnTo>
                            <a:pt x="63" y="46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5" y="51"/>
                          </a:lnTo>
                          <a:lnTo>
                            <a:pt x="2" y="46"/>
                          </a:lnTo>
                          <a:lnTo>
                            <a:pt x="2" y="40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2" y="20"/>
                          </a:lnTo>
                          <a:lnTo>
                            <a:pt x="5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0" name="Freeform 411"/>
                    <p:cNvSpPr>
                      <a:spLocks/>
                    </p:cNvSpPr>
                    <p:nvPr/>
                  </p:nvSpPr>
                  <p:spPr bwMode="auto">
                    <a:xfrm>
                      <a:off x="4680" y="669"/>
                      <a:ext cx="65" cy="65"/>
                    </a:xfrm>
                    <a:custGeom>
                      <a:avLst/>
                      <a:gdLst>
                        <a:gd name="T0" fmla="*/ 33 w 65"/>
                        <a:gd name="T1" fmla="*/ 0 h 65"/>
                        <a:gd name="T2" fmla="*/ 33 w 65"/>
                        <a:gd name="T3" fmla="*/ 0 h 65"/>
                        <a:gd name="T4" fmla="*/ 39 w 65"/>
                        <a:gd name="T5" fmla="*/ 0 h 65"/>
                        <a:gd name="T6" fmla="*/ 45 w 65"/>
                        <a:gd name="T7" fmla="*/ 2 h 65"/>
                        <a:gd name="T8" fmla="*/ 51 w 65"/>
                        <a:gd name="T9" fmla="*/ 6 h 65"/>
                        <a:gd name="T10" fmla="*/ 55 w 65"/>
                        <a:gd name="T11" fmla="*/ 10 h 65"/>
                        <a:gd name="T12" fmla="*/ 59 w 65"/>
                        <a:gd name="T13" fmla="*/ 14 h 65"/>
                        <a:gd name="T14" fmla="*/ 63 w 65"/>
                        <a:gd name="T15" fmla="*/ 20 h 65"/>
                        <a:gd name="T16" fmla="*/ 63 w 65"/>
                        <a:gd name="T17" fmla="*/ 26 h 65"/>
                        <a:gd name="T18" fmla="*/ 65 w 65"/>
                        <a:gd name="T19" fmla="*/ 32 h 65"/>
                        <a:gd name="T20" fmla="*/ 63 w 65"/>
                        <a:gd name="T21" fmla="*/ 40 h 65"/>
                        <a:gd name="T22" fmla="*/ 63 w 65"/>
                        <a:gd name="T23" fmla="*/ 46 h 65"/>
                        <a:gd name="T24" fmla="*/ 59 w 65"/>
                        <a:gd name="T25" fmla="*/ 51 h 65"/>
                        <a:gd name="T26" fmla="*/ 55 w 65"/>
                        <a:gd name="T27" fmla="*/ 55 h 65"/>
                        <a:gd name="T28" fmla="*/ 51 w 65"/>
                        <a:gd name="T29" fmla="*/ 59 h 65"/>
                        <a:gd name="T30" fmla="*/ 45 w 65"/>
                        <a:gd name="T31" fmla="*/ 63 h 65"/>
                        <a:gd name="T32" fmla="*/ 39 w 65"/>
                        <a:gd name="T33" fmla="*/ 63 h 65"/>
                        <a:gd name="T34" fmla="*/ 33 w 65"/>
                        <a:gd name="T35" fmla="*/ 65 h 65"/>
                        <a:gd name="T36" fmla="*/ 25 w 65"/>
                        <a:gd name="T37" fmla="*/ 63 h 65"/>
                        <a:gd name="T38" fmla="*/ 19 w 65"/>
                        <a:gd name="T39" fmla="*/ 63 h 65"/>
                        <a:gd name="T40" fmla="*/ 13 w 65"/>
                        <a:gd name="T41" fmla="*/ 59 h 65"/>
                        <a:gd name="T42" fmla="*/ 9 w 65"/>
                        <a:gd name="T43" fmla="*/ 55 h 65"/>
                        <a:gd name="T44" fmla="*/ 5 w 65"/>
                        <a:gd name="T45" fmla="*/ 51 h 65"/>
                        <a:gd name="T46" fmla="*/ 2 w 65"/>
                        <a:gd name="T47" fmla="*/ 46 h 65"/>
                        <a:gd name="T48" fmla="*/ 2 w 65"/>
                        <a:gd name="T49" fmla="*/ 40 h 65"/>
                        <a:gd name="T50" fmla="*/ 0 w 65"/>
                        <a:gd name="T51" fmla="*/ 32 h 65"/>
                        <a:gd name="T52" fmla="*/ 2 w 65"/>
                        <a:gd name="T53" fmla="*/ 26 h 65"/>
                        <a:gd name="T54" fmla="*/ 2 w 65"/>
                        <a:gd name="T55" fmla="*/ 20 h 65"/>
                        <a:gd name="T56" fmla="*/ 5 w 65"/>
                        <a:gd name="T57" fmla="*/ 14 h 65"/>
                        <a:gd name="T58" fmla="*/ 9 w 65"/>
                        <a:gd name="T59" fmla="*/ 10 h 65"/>
                        <a:gd name="T60" fmla="*/ 13 w 65"/>
                        <a:gd name="T61" fmla="*/ 6 h 65"/>
                        <a:gd name="T62" fmla="*/ 19 w 65"/>
                        <a:gd name="T63" fmla="*/ 2 h 65"/>
                        <a:gd name="T64" fmla="*/ 25 w 65"/>
                        <a:gd name="T65" fmla="*/ 0 h 65"/>
                        <a:gd name="T66" fmla="*/ 33 w 65"/>
                        <a:gd name="T67" fmla="*/ 0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3" y="0"/>
                          </a:move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lnTo>
                            <a:pt x="63" y="40"/>
                          </a:lnTo>
                          <a:lnTo>
                            <a:pt x="63" y="46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lnTo>
                            <a:pt x="25" y="63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5" y="51"/>
                          </a:lnTo>
                          <a:lnTo>
                            <a:pt x="2" y="46"/>
                          </a:lnTo>
                          <a:lnTo>
                            <a:pt x="2" y="40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2" y="20"/>
                          </a:lnTo>
                          <a:lnTo>
                            <a:pt x="5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1" name="Freeform 412"/>
                    <p:cNvSpPr>
                      <a:spLocks/>
                    </p:cNvSpPr>
                    <p:nvPr/>
                  </p:nvSpPr>
                  <p:spPr bwMode="auto">
                    <a:xfrm>
                      <a:off x="4670" y="726"/>
                      <a:ext cx="63" cy="65"/>
                    </a:xfrm>
                    <a:custGeom>
                      <a:avLst/>
                      <a:gdLst>
                        <a:gd name="T0" fmla="*/ 31 w 63"/>
                        <a:gd name="T1" fmla="*/ 0 h 65"/>
                        <a:gd name="T2" fmla="*/ 37 w 63"/>
                        <a:gd name="T3" fmla="*/ 2 h 65"/>
                        <a:gd name="T4" fmla="*/ 43 w 63"/>
                        <a:gd name="T5" fmla="*/ 4 h 65"/>
                        <a:gd name="T6" fmla="*/ 49 w 63"/>
                        <a:gd name="T7" fmla="*/ 6 h 65"/>
                        <a:gd name="T8" fmla="*/ 55 w 63"/>
                        <a:gd name="T9" fmla="*/ 10 h 65"/>
                        <a:gd name="T10" fmla="*/ 59 w 63"/>
                        <a:gd name="T11" fmla="*/ 14 h 65"/>
                        <a:gd name="T12" fmla="*/ 61 w 63"/>
                        <a:gd name="T13" fmla="*/ 20 h 65"/>
                        <a:gd name="T14" fmla="*/ 63 w 63"/>
                        <a:gd name="T15" fmla="*/ 26 h 65"/>
                        <a:gd name="T16" fmla="*/ 63 w 63"/>
                        <a:gd name="T17" fmla="*/ 34 h 65"/>
                        <a:gd name="T18" fmla="*/ 63 w 63"/>
                        <a:gd name="T19" fmla="*/ 40 h 65"/>
                        <a:gd name="T20" fmla="*/ 61 w 63"/>
                        <a:gd name="T21" fmla="*/ 46 h 65"/>
                        <a:gd name="T22" fmla="*/ 59 w 63"/>
                        <a:gd name="T23" fmla="*/ 52 h 65"/>
                        <a:gd name="T24" fmla="*/ 55 w 63"/>
                        <a:gd name="T25" fmla="*/ 56 h 65"/>
                        <a:gd name="T26" fmla="*/ 49 w 63"/>
                        <a:gd name="T27" fmla="*/ 59 h 65"/>
                        <a:gd name="T28" fmla="*/ 43 w 63"/>
                        <a:gd name="T29" fmla="*/ 63 h 65"/>
                        <a:gd name="T30" fmla="*/ 37 w 63"/>
                        <a:gd name="T31" fmla="*/ 65 h 65"/>
                        <a:gd name="T32" fmla="*/ 31 w 63"/>
                        <a:gd name="T33" fmla="*/ 65 h 65"/>
                        <a:gd name="T34" fmla="*/ 25 w 63"/>
                        <a:gd name="T35" fmla="*/ 65 h 65"/>
                        <a:gd name="T36" fmla="*/ 19 w 63"/>
                        <a:gd name="T37" fmla="*/ 63 h 65"/>
                        <a:gd name="T38" fmla="*/ 14 w 63"/>
                        <a:gd name="T39" fmla="*/ 59 h 65"/>
                        <a:gd name="T40" fmla="*/ 10 w 63"/>
                        <a:gd name="T41" fmla="*/ 56 h 65"/>
                        <a:gd name="T42" fmla="*/ 4 w 63"/>
                        <a:gd name="T43" fmla="*/ 52 h 65"/>
                        <a:gd name="T44" fmla="*/ 2 w 63"/>
                        <a:gd name="T45" fmla="*/ 46 h 65"/>
                        <a:gd name="T46" fmla="*/ 0 w 63"/>
                        <a:gd name="T47" fmla="*/ 40 h 65"/>
                        <a:gd name="T48" fmla="*/ 0 w 63"/>
                        <a:gd name="T49" fmla="*/ 34 h 65"/>
                        <a:gd name="T50" fmla="*/ 0 w 63"/>
                        <a:gd name="T51" fmla="*/ 26 h 65"/>
                        <a:gd name="T52" fmla="*/ 2 w 63"/>
                        <a:gd name="T53" fmla="*/ 20 h 65"/>
                        <a:gd name="T54" fmla="*/ 4 w 63"/>
                        <a:gd name="T55" fmla="*/ 14 h 65"/>
                        <a:gd name="T56" fmla="*/ 10 w 63"/>
                        <a:gd name="T57" fmla="*/ 10 h 65"/>
                        <a:gd name="T58" fmla="*/ 14 w 63"/>
                        <a:gd name="T59" fmla="*/ 6 h 65"/>
                        <a:gd name="T60" fmla="*/ 19 w 63"/>
                        <a:gd name="T61" fmla="*/ 4 h 65"/>
                        <a:gd name="T62" fmla="*/ 25 w 63"/>
                        <a:gd name="T63" fmla="*/ 2 h 65"/>
                        <a:gd name="T64" fmla="*/ 31 w 63"/>
                        <a:gd name="T65" fmla="*/ 0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31" y="0"/>
                          </a:moveTo>
                          <a:lnTo>
                            <a:pt x="37" y="2"/>
                          </a:lnTo>
                          <a:lnTo>
                            <a:pt x="43" y="4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4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52"/>
                          </a:lnTo>
                          <a:lnTo>
                            <a:pt x="55" y="56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7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4" y="59"/>
                          </a:lnTo>
                          <a:lnTo>
                            <a:pt x="10" y="56"/>
                          </a:lnTo>
                          <a:lnTo>
                            <a:pt x="4" y="52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2" name="Freeform 413"/>
                    <p:cNvSpPr>
                      <a:spLocks/>
                    </p:cNvSpPr>
                    <p:nvPr/>
                  </p:nvSpPr>
                  <p:spPr bwMode="auto">
                    <a:xfrm>
                      <a:off x="4670" y="726"/>
                      <a:ext cx="63" cy="65"/>
                    </a:xfrm>
                    <a:custGeom>
                      <a:avLst/>
                      <a:gdLst>
                        <a:gd name="T0" fmla="*/ 31 w 63"/>
                        <a:gd name="T1" fmla="*/ 0 h 65"/>
                        <a:gd name="T2" fmla="*/ 31 w 63"/>
                        <a:gd name="T3" fmla="*/ 0 h 65"/>
                        <a:gd name="T4" fmla="*/ 37 w 63"/>
                        <a:gd name="T5" fmla="*/ 2 h 65"/>
                        <a:gd name="T6" fmla="*/ 43 w 63"/>
                        <a:gd name="T7" fmla="*/ 4 h 65"/>
                        <a:gd name="T8" fmla="*/ 49 w 63"/>
                        <a:gd name="T9" fmla="*/ 6 h 65"/>
                        <a:gd name="T10" fmla="*/ 55 w 63"/>
                        <a:gd name="T11" fmla="*/ 10 h 65"/>
                        <a:gd name="T12" fmla="*/ 59 w 63"/>
                        <a:gd name="T13" fmla="*/ 14 h 65"/>
                        <a:gd name="T14" fmla="*/ 61 w 63"/>
                        <a:gd name="T15" fmla="*/ 20 h 65"/>
                        <a:gd name="T16" fmla="*/ 63 w 63"/>
                        <a:gd name="T17" fmla="*/ 26 h 65"/>
                        <a:gd name="T18" fmla="*/ 63 w 63"/>
                        <a:gd name="T19" fmla="*/ 34 h 65"/>
                        <a:gd name="T20" fmla="*/ 63 w 63"/>
                        <a:gd name="T21" fmla="*/ 40 h 65"/>
                        <a:gd name="T22" fmla="*/ 61 w 63"/>
                        <a:gd name="T23" fmla="*/ 46 h 65"/>
                        <a:gd name="T24" fmla="*/ 59 w 63"/>
                        <a:gd name="T25" fmla="*/ 52 h 65"/>
                        <a:gd name="T26" fmla="*/ 55 w 63"/>
                        <a:gd name="T27" fmla="*/ 56 h 65"/>
                        <a:gd name="T28" fmla="*/ 49 w 63"/>
                        <a:gd name="T29" fmla="*/ 59 h 65"/>
                        <a:gd name="T30" fmla="*/ 43 w 63"/>
                        <a:gd name="T31" fmla="*/ 63 h 65"/>
                        <a:gd name="T32" fmla="*/ 37 w 63"/>
                        <a:gd name="T33" fmla="*/ 65 h 65"/>
                        <a:gd name="T34" fmla="*/ 31 w 63"/>
                        <a:gd name="T35" fmla="*/ 65 h 65"/>
                        <a:gd name="T36" fmla="*/ 25 w 63"/>
                        <a:gd name="T37" fmla="*/ 65 h 65"/>
                        <a:gd name="T38" fmla="*/ 19 w 63"/>
                        <a:gd name="T39" fmla="*/ 63 h 65"/>
                        <a:gd name="T40" fmla="*/ 14 w 63"/>
                        <a:gd name="T41" fmla="*/ 59 h 65"/>
                        <a:gd name="T42" fmla="*/ 10 w 63"/>
                        <a:gd name="T43" fmla="*/ 56 h 65"/>
                        <a:gd name="T44" fmla="*/ 4 w 63"/>
                        <a:gd name="T45" fmla="*/ 52 h 65"/>
                        <a:gd name="T46" fmla="*/ 2 w 63"/>
                        <a:gd name="T47" fmla="*/ 46 h 65"/>
                        <a:gd name="T48" fmla="*/ 0 w 63"/>
                        <a:gd name="T49" fmla="*/ 40 h 65"/>
                        <a:gd name="T50" fmla="*/ 0 w 63"/>
                        <a:gd name="T51" fmla="*/ 34 h 65"/>
                        <a:gd name="T52" fmla="*/ 0 w 63"/>
                        <a:gd name="T53" fmla="*/ 26 h 65"/>
                        <a:gd name="T54" fmla="*/ 2 w 63"/>
                        <a:gd name="T55" fmla="*/ 20 h 65"/>
                        <a:gd name="T56" fmla="*/ 4 w 63"/>
                        <a:gd name="T57" fmla="*/ 14 h 65"/>
                        <a:gd name="T58" fmla="*/ 10 w 63"/>
                        <a:gd name="T59" fmla="*/ 10 h 65"/>
                        <a:gd name="T60" fmla="*/ 14 w 63"/>
                        <a:gd name="T61" fmla="*/ 6 h 65"/>
                        <a:gd name="T62" fmla="*/ 19 w 63"/>
                        <a:gd name="T63" fmla="*/ 4 h 65"/>
                        <a:gd name="T64" fmla="*/ 25 w 63"/>
                        <a:gd name="T65" fmla="*/ 2 h 65"/>
                        <a:gd name="T66" fmla="*/ 31 w 63"/>
                        <a:gd name="T67" fmla="*/ 0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31" y="0"/>
                          </a:moveTo>
                          <a:lnTo>
                            <a:pt x="31" y="0"/>
                          </a:lnTo>
                          <a:lnTo>
                            <a:pt x="37" y="2"/>
                          </a:lnTo>
                          <a:lnTo>
                            <a:pt x="43" y="4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4"/>
                          </a:lnTo>
                          <a:lnTo>
                            <a:pt x="63" y="40"/>
                          </a:lnTo>
                          <a:lnTo>
                            <a:pt x="61" y="46"/>
                          </a:lnTo>
                          <a:lnTo>
                            <a:pt x="59" y="52"/>
                          </a:lnTo>
                          <a:lnTo>
                            <a:pt x="55" y="56"/>
                          </a:lnTo>
                          <a:lnTo>
                            <a:pt x="49" y="59"/>
                          </a:lnTo>
                          <a:lnTo>
                            <a:pt x="43" y="63"/>
                          </a:lnTo>
                          <a:lnTo>
                            <a:pt x="37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4" y="59"/>
                          </a:lnTo>
                          <a:lnTo>
                            <a:pt x="10" y="56"/>
                          </a:lnTo>
                          <a:lnTo>
                            <a:pt x="4" y="52"/>
                          </a:lnTo>
                          <a:lnTo>
                            <a:pt x="2" y="46"/>
                          </a:lnTo>
                          <a:lnTo>
                            <a:pt x="0" y="40"/>
                          </a:lnTo>
                          <a:lnTo>
                            <a:pt x="0" y="34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3" name="Freeform 414"/>
                    <p:cNvSpPr>
                      <a:spLocks/>
                    </p:cNvSpPr>
                    <p:nvPr/>
                  </p:nvSpPr>
                  <p:spPr bwMode="auto">
                    <a:xfrm>
                      <a:off x="4682" y="768"/>
                      <a:ext cx="65" cy="63"/>
                    </a:xfrm>
                    <a:custGeom>
                      <a:avLst/>
                      <a:gdLst>
                        <a:gd name="T0" fmla="*/ 33 w 65"/>
                        <a:gd name="T1" fmla="*/ 0 h 63"/>
                        <a:gd name="T2" fmla="*/ 39 w 65"/>
                        <a:gd name="T3" fmla="*/ 0 h 63"/>
                        <a:gd name="T4" fmla="*/ 45 w 65"/>
                        <a:gd name="T5" fmla="*/ 2 h 63"/>
                        <a:gd name="T6" fmla="*/ 51 w 65"/>
                        <a:gd name="T7" fmla="*/ 6 h 63"/>
                        <a:gd name="T8" fmla="*/ 55 w 65"/>
                        <a:gd name="T9" fmla="*/ 10 h 63"/>
                        <a:gd name="T10" fmla="*/ 59 w 65"/>
                        <a:gd name="T11" fmla="*/ 14 h 63"/>
                        <a:gd name="T12" fmla="*/ 63 w 65"/>
                        <a:gd name="T13" fmla="*/ 19 h 63"/>
                        <a:gd name="T14" fmla="*/ 65 w 65"/>
                        <a:gd name="T15" fmla="*/ 25 h 63"/>
                        <a:gd name="T16" fmla="*/ 65 w 65"/>
                        <a:gd name="T17" fmla="*/ 31 h 63"/>
                        <a:gd name="T18" fmla="*/ 65 w 65"/>
                        <a:gd name="T19" fmla="*/ 39 h 63"/>
                        <a:gd name="T20" fmla="*/ 63 w 65"/>
                        <a:gd name="T21" fmla="*/ 45 h 63"/>
                        <a:gd name="T22" fmla="*/ 59 w 65"/>
                        <a:gd name="T23" fmla="*/ 49 h 63"/>
                        <a:gd name="T24" fmla="*/ 55 w 65"/>
                        <a:gd name="T25" fmla="*/ 55 h 63"/>
                        <a:gd name="T26" fmla="*/ 51 w 65"/>
                        <a:gd name="T27" fmla="*/ 59 h 63"/>
                        <a:gd name="T28" fmla="*/ 45 w 65"/>
                        <a:gd name="T29" fmla="*/ 61 h 63"/>
                        <a:gd name="T30" fmla="*/ 39 w 65"/>
                        <a:gd name="T31" fmla="*/ 63 h 63"/>
                        <a:gd name="T32" fmla="*/ 33 w 65"/>
                        <a:gd name="T33" fmla="*/ 63 h 63"/>
                        <a:gd name="T34" fmla="*/ 25 w 65"/>
                        <a:gd name="T35" fmla="*/ 63 h 63"/>
                        <a:gd name="T36" fmla="*/ 19 w 65"/>
                        <a:gd name="T37" fmla="*/ 61 h 63"/>
                        <a:gd name="T38" fmla="*/ 15 w 65"/>
                        <a:gd name="T39" fmla="*/ 59 h 63"/>
                        <a:gd name="T40" fmla="*/ 9 w 65"/>
                        <a:gd name="T41" fmla="*/ 55 h 63"/>
                        <a:gd name="T42" fmla="*/ 5 w 65"/>
                        <a:gd name="T43" fmla="*/ 49 h 63"/>
                        <a:gd name="T44" fmla="*/ 3 w 65"/>
                        <a:gd name="T45" fmla="*/ 45 h 63"/>
                        <a:gd name="T46" fmla="*/ 2 w 65"/>
                        <a:gd name="T47" fmla="*/ 39 h 63"/>
                        <a:gd name="T48" fmla="*/ 0 w 65"/>
                        <a:gd name="T49" fmla="*/ 31 h 63"/>
                        <a:gd name="T50" fmla="*/ 2 w 65"/>
                        <a:gd name="T51" fmla="*/ 25 h 63"/>
                        <a:gd name="T52" fmla="*/ 3 w 65"/>
                        <a:gd name="T53" fmla="*/ 19 h 63"/>
                        <a:gd name="T54" fmla="*/ 5 w 65"/>
                        <a:gd name="T55" fmla="*/ 14 h 63"/>
                        <a:gd name="T56" fmla="*/ 9 w 65"/>
                        <a:gd name="T57" fmla="*/ 10 h 63"/>
                        <a:gd name="T58" fmla="*/ 15 w 65"/>
                        <a:gd name="T59" fmla="*/ 6 h 63"/>
                        <a:gd name="T60" fmla="*/ 19 w 65"/>
                        <a:gd name="T61" fmla="*/ 2 h 63"/>
                        <a:gd name="T62" fmla="*/ 25 w 65"/>
                        <a:gd name="T63" fmla="*/ 0 h 63"/>
                        <a:gd name="T64" fmla="*/ 33 w 65"/>
                        <a:gd name="T65" fmla="*/ 0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3" y="0"/>
                          </a:move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5" y="59"/>
                          </a:lnTo>
                          <a:lnTo>
                            <a:pt x="9" y="55"/>
                          </a:lnTo>
                          <a:lnTo>
                            <a:pt x="5" y="49"/>
                          </a:lnTo>
                          <a:lnTo>
                            <a:pt x="3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3" y="19"/>
                          </a:lnTo>
                          <a:lnTo>
                            <a:pt x="5" y="14"/>
                          </a:lnTo>
                          <a:lnTo>
                            <a:pt x="9" y="10"/>
                          </a:lnTo>
                          <a:lnTo>
                            <a:pt x="15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4" name="Freeform 415"/>
                    <p:cNvSpPr>
                      <a:spLocks/>
                    </p:cNvSpPr>
                    <p:nvPr/>
                  </p:nvSpPr>
                  <p:spPr bwMode="auto">
                    <a:xfrm>
                      <a:off x="4682" y="768"/>
                      <a:ext cx="65" cy="63"/>
                    </a:xfrm>
                    <a:custGeom>
                      <a:avLst/>
                      <a:gdLst>
                        <a:gd name="T0" fmla="*/ 33 w 65"/>
                        <a:gd name="T1" fmla="*/ 0 h 63"/>
                        <a:gd name="T2" fmla="*/ 33 w 65"/>
                        <a:gd name="T3" fmla="*/ 0 h 63"/>
                        <a:gd name="T4" fmla="*/ 39 w 65"/>
                        <a:gd name="T5" fmla="*/ 0 h 63"/>
                        <a:gd name="T6" fmla="*/ 45 w 65"/>
                        <a:gd name="T7" fmla="*/ 2 h 63"/>
                        <a:gd name="T8" fmla="*/ 51 w 65"/>
                        <a:gd name="T9" fmla="*/ 6 h 63"/>
                        <a:gd name="T10" fmla="*/ 55 w 65"/>
                        <a:gd name="T11" fmla="*/ 10 h 63"/>
                        <a:gd name="T12" fmla="*/ 59 w 65"/>
                        <a:gd name="T13" fmla="*/ 14 h 63"/>
                        <a:gd name="T14" fmla="*/ 63 w 65"/>
                        <a:gd name="T15" fmla="*/ 19 h 63"/>
                        <a:gd name="T16" fmla="*/ 65 w 65"/>
                        <a:gd name="T17" fmla="*/ 25 h 63"/>
                        <a:gd name="T18" fmla="*/ 65 w 65"/>
                        <a:gd name="T19" fmla="*/ 31 h 63"/>
                        <a:gd name="T20" fmla="*/ 65 w 65"/>
                        <a:gd name="T21" fmla="*/ 39 h 63"/>
                        <a:gd name="T22" fmla="*/ 63 w 65"/>
                        <a:gd name="T23" fmla="*/ 45 h 63"/>
                        <a:gd name="T24" fmla="*/ 59 w 65"/>
                        <a:gd name="T25" fmla="*/ 49 h 63"/>
                        <a:gd name="T26" fmla="*/ 55 w 65"/>
                        <a:gd name="T27" fmla="*/ 55 h 63"/>
                        <a:gd name="T28" fmla="*/ 51 w 65"/>
                        <a:gd name="T29" fmla="*/ 59 h 63"/>
                        <a:gd name="T30" fmla="*/ 45 w 65"/>
                        <a:gd name="T31" fmla="*/ 61 h 63"/>
                        <a:gd name="T32" fmla="*/ 39 w 65"/>
                        <a:gd name="T33" fmla="*/ 63 h 63"/>
                        <a:gd name="T34" fmla="*/ 33 w 65"/>
                        <a:gd name="T35" fmla="*/ 63 h 63"/>
                        <a:gd name="T36" fmla="*/ 25 w 65"/>
                        <a:gd name="T37" fmla="*/ 63 h 63"/>
                        <a:gd name="T38" fmla="*/ 19 w 65"/>
                        <a:gd name="T39" fmla="*/ 61 h 63"/>
                        <a:gd name="T40" fmla="*/ 15 w 65"/>
                        <a:gd name="T41" fmla="*/ 59 h 63"/>
                        <a:gd name="T42" fmla="*/ 9 w 65"/>
                        <a:gd name="T43" fmla="*/ 55 h 63"/>
                        <a:gd name="T44" fmla="*/ 5 w 65"/>
                        <a:gd name="T45" fmla="*/ 49 h 63"/>
                        <a:gd name="T46" fmla="*/ 3 w 65"/>
                        <a:gd name="T47" fmla="*/ 45 h 63"/>
                        <a:gd name="T48" fmla="*/ 2 w 65"/>
                        <a:gd name="T49" fmla="*/ 39 h 63"/>
                        <a:gd name="T50" fmla="*/ 0 w 65"/>
                        <a:gd name="T51" fmla="*/ 31 h 63"/>
                        <a:gd name="T52" fmla="*/ 2 w 65"/>
                        <a:gd name="T53" fmla="*/ 25 h 63"/>
                        <a:gd name="T54" fmla="*/ 3 w 65"/>
                        <a:gd name="T55" fmla="*/ 19 h 63"/>
                        <a:gd name="T56" fmla="*/ 5 w 65"/>
                        <a:gd name="T57" fmla="*/ 14 h 63"/>
                        <a:gd name="T58" fmla="*/ 9 w 65"/>
                        <a:gd name="T59" fmla="*/ 10 h 63"/>
                        <a:gd name="T60" fmla="*/ 15 w 65"/>
                        <a:gd name="T61" fmla="*/ 6 h 63"/>
                        <a:gd name="T62" fmla="*/ 19 w 65"/>
                        <a:gd name="T63" fmla="*/ 2 h 63"/>
                        <a:gd name="T64" fmla="*/ 25 w 65"/>
                        <a:gd name="T65" fmla="*/ 0 h 63"/>
                        <a:gd name="T66" fmla="*/ 33 w 65"/>
                        <a:gd name="T67" fmla="*/ 0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3" y="0"/>
                          </a:move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5" y="59"/>
                          </a:lnTo>
                          <a:lnTo>
                            <a:pt x="9" y="55"/>
                          </a:lnTo>
                          <a:lnTo>
                            <a:pt x="5" y="49"/>
                          </a:lnTo>
                          <a:lnTo>
                            <a:pt x="3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3" y="19"/>
                          </a:lnTo>
                          <a:lnTo>
                            <a:pt x="5" y="14"/>
                          </a:lnTo>
                          <a:lnTo>
                            <a:pt x="9" y="10"/>
                          </a:lnTo>
                          <a:lnTo>
                            <a:pt x="15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5" name="Freeform 416"/>
                    <p:cNvSpPr>
                      <a:spLocks/>
                    </p:cNvSpPr>
                    <p:nvPr/>
                  </p:nvSpPr>
                  <p:spPr bwMode="auto">
                    <a:xfrm>
                      <a:off x="4605" y="738"/>
                      <a:ext cx="65" cy="63"/>
                    </a:xfrm>
                    <a:custGeom>
                      <a:avLst/>
                      <a:gdLst>
                        <a:gd name="T0" fmla="*/ 33 w 65"/>
                        <a:gd name="T1" fmla="*/ 63 h 63"/>
                        <a:gd name="T2" fmla="*/ 27 w 65"/>
                        <a:gd name="T3" fmla="*/ 63 h 63"/>
                        <a:gd name="T4" fmla="*/ 19 w 65"/>
                        <a:gd name="T5" fmla="*/ 61 h 63"/>
                        <a:gd name="T6" fmla="*/ 16 w 65"/>
                        <a:gd name="T7" fmla="*/ 57 h 63"/>
                        <a:gd name="T8" fmla="*/ 10 w 65"/>
                        <a:gd name="T9" fmla="*/ 55 h 63"/>
                        <a:gd name="T10" fmla="*/ 6 w 65"/>
                        <a:gd name="T11" fmla="*/ 49 h 63"/>
                        <a:gd name="T12" fmla="*/ 4 w 65"/>
                        <a:gd name="T13" fmla="*/ 44 h 63"/>
                        <a:gd name="T14" fmla="*/ 2 w 65"/>
                        <a:gd name="T15" fmla="*/ 40 h 63"/>
                        <a:gd name="T16" fmla="*/ 0 w 65"/>
                        <a:gd name="T17" fmla="*/ 32 h 63"/>
                        <a:gd name="T18" fmla="*/ 2 w 65"/>
                        <a:gd name="T19" fmla="*/ 26 h 63"/>
                        <a:gd name="T20" fmla="*/ 4 w 65"/>
                        <a:gd name="T21" fmla="*/ 20 h 63"/>
                        <a:gd name="T22" fmla="*/ 6 w 65"/>
                        <a:gd name="T23" fmla="*/ 14 h 63"/>
                        <a:gd name="T24" fmla="*/ 10 w 65"/>
                        <a:gd name="T25" fmla="*/ 10 h 63"/>
                        <a:gd name="T26" fmla="*/ 16 w 65"/>
                        <a:gd name="T27" fmla="*/ 6 h 63"/>
                        <a:gd name="T28" fmla="*/ 19 w 65"/>
                        <a:gd name="T29" fmla="*/ 2 h 63"/>
                        <a:gd name="T30" fmla="*/ 27 w 65"/>
                        <a:gd name="T31" fmla="*/ 0 h 63"/>
                        <a:gd name="T32" fmla="*/ 33 w 65"/>
                        <a:gd name="T33" fmla="*/ 0 h 63"/>
                        <a:gd name="T34" fmla="*/ 39 w 65"/>
                        <a:gd name="T35" fmla="*/ 0 h 63"/>
                        <a:gd name="T36" fmla="*/ 45 w 65"/>
                        <a:gd name="T37" fmla="*/ 2 h 63"/>
                        <a:gd name="T38" fmla="*/ 51 w 65"/>
                        <a:gd name="T39" fmla="*/ 6 h 63"/>
                        <a:gd name="T40" fmla="*/ 55 w 65"/>
                        <a:gd name="T41" fmla="*/ 10 h 63"/>
                        <a:gd name="T42" fmla="*/ 59 w 65"/>
                        <a:gd name="T43" fmla="*/ 14 h 63"/>
                        <a:gd name="T44" fmla="*/ 63 w 65"/>
                        <a:gd name="T45" fmla="*/ 20 h 63"/>
                        <a:gd name="T46" fmla="*/ 65 w 65"/>
                        <a:gd name="T47" fmla="*/ 26 h 63"/>
                        <a:gd name="T48" fmla="*/ 65 w 65"/>
                        <a:gd name="T49" fmla="*/ 32 h 63"/>
                        <a:gd name="T50" fmla="*/ 65 w 65"/>
                        <a:gd name="T51" fmla="*/ 40 h 63"/>
                        <a:gd name="T52" fmla="*/ 63 w 65"/>
                        <a:gd name="T53" fmla="*/ 44 h 63"/>
                        <a:gd name="T54" fmla="*/ 59 w 65"/>
                        <a:gd name="T55" fmla="*/ 49 h 63"/>
                        <a:gd name="T56" fmla="*/ 55 w 65"/>
                        <a:gd name="T57" fmla="*/ 55 h 63"/>
                        <a:gd name="T58" fmla="*/ 51 w 65"/>
                        <a:gd name="T59" fmla="*/ 57 h 63"/>
                        <a:gd name="T60" fmla="*/ 45 w 65"/>
                        <a:gd name="T61" fmla="*/ 61 h 63"/>
                        <a:gd name="T62" fmla="*/ 39 w 65"/>
                        <a:gd name="T63" fmla="*/ 63 h 63"/>
                        <a:gd name="T64" fmla="*/ 33 w 65"/>
                        <a:gd name="T65" fmla="*/ 63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33" y="63"/>
                          </a:moveTo>
                          <a:lnTo>
                            <a:pt x="27" y="63"/>
                          </a:lnTo>
                          <a:lnTo>
                            <a:pt x="19" y="61"/>
                          </a:lnTo>
                          <a:lnTo>
                            <a:pt x="16" y="57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4"/>
                          </a:lnTo>
                          <a:lnTo>
                            <a:pt x="2" y="40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19" y="2"/>
                          </a:lnTo>
                          <a:lnTo>
                            <a:pt x="27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40"/>
                          </a:lnTo>
                          <a:lnTo>
                            <a:pt x="63" y="44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6" name="Freeform 417"/>
                    <p:cNvSpPr>
                      <a:spLocks/>
                    </p:cNvSpPr>
                    <p:nvPr/>
                  </p:nvSpPr>
                  <p:spPr bwMode="auto">
                    <a:xfrm>
                      <a:off x="4605" y="738"/>
                      <a:ext cx="65" cy="63"/>
                    </a:xfrm>
                    <a:custGeom>
                      <a:avLst/>
                      <a:gdLst>
                        <a:gd name="T0" fmla="*/ 33 w 65"/>
                        <a:gd name="T1" fmla="*/ 63 h 63"/>
                        <a:gd name="T2" fmla="*/ 33 w 65"/>
                        <a:gd name="T3" fmla="*/ 63 h 63"/>
                        <a:gd name="T4" fmla="*/ 27 w 65"/>
                        <a:gd name="T5" fmla="*/ 63 h 63"/>
                        <a:gd name="T6" fmla="*/ 19 w 65"/>
                        <a:gd name="T7" fmla="*/ 61 h 63"/>
                        <a:gd name="T8" fmla="*/ 16 w 65"/>
                        <a:gd name="T9" fmla="*/ 57 h 63"/>
                        <a:gd name="T10" fmla="*/ 10 w 65"/>
                        <a:gd name="T11" fmla="*/ 55 h 63"/>
                        <a:gd name="T12" fmla="*/ 6 w 65"/>
                        <a:gd name="T13" fmla="*/ 49 h 63"/>
                        <a:gd name="T14" fmla="*/ 4 w 65"/>
                        <a:gd name="T15" fmla="*/ 44 h 63"/>
                        <a:gd name="T16" fmla="*/ 2 w 65"/>
                        <a:gd name="T17" fmla="*/ 40 h 63"/>
                        <a:gd name="T18" fmla="*/ 0 w 65"/>
                        <a:gd name="T19" fmla="*/ 32 h 63"/>
                        <a:gd name="T20" fmla="*/ 2 w 65"/>
                        <a:gd name="T21" fmla="*/ 26 h 63"/>
                        <a:gd name="T22" fmla="*/ 4 w 65"/>
                        <a:gd name="T23" fmla="*/ 20 h 63"/>
                        <a:gd name="T24" fmla="*/ 6 w 65"/>
                        <a:gd name="T25" fmla="*/ 14 h 63"/>
                        <a:gd name="T26" fmla="*/ 10 w 65"/>
                        <a:gd name="T27" fmla="*/ 10 h 63"/>
                        <a:gd name="T28" fmla="*/ 16 w 65"/>
                        <a:gd name="T29" fmla="*/ 6 h 63"/>
                        <a:gd name="T30" fmla="*/ 19 w 65"/>
                        <a:gd name="T31" fmla="*/ 2 h 63"/>
                        <a:gd name="T32" fmla="*/ 27 w 65"/>
                        <a:gd name="T33" fmla="*/ 0 h 63"/>
                        <a:gd name="T34" fmla="*/ 33 w 65"/>
                        <a:gd name="T35" fmla="*/ 0 h 63"/>
                        <a:gd name="T36" fmla="*/ 39 w 65"/>
                        <a:gd name="T37" fmla="*/ 0 h 63"/>
                        <a:gd name="T38" fmla="*/ 45 w 65"/>
                        <a:gd name="T39" fmla="*/ 2 h 63"/>
                        <a:gd name="T40" fmla="*/ 51 w 65"/>
                        <a:gd name="T41" fmla="*/ 6 h 63"/>
                        <a:gd name="T42" fmla="*/ 55 w 65"/>
                        <a:gd name="T43" fmla="*/ 10 h 63"/>
                        <a:gd name="T44" fmla="*/ 59 w 65"/>
                        <a:gd name="T45" fmla="*/ 14 h 63"/>
                        <a:gd name="T46" fmla="*/ 63 w 65"/>
                        <a:gd name="T47" fmla="*/ 20 h 63"/>
                        <a:gd name="T48" fmla="*/ 65 w 65"/>
                        <a:gd name="T49" fmla="*/ 26 h 63"/>
                        <a:gd name="T50" fmla="*/ 65 w 65"/>
                        <a:gd name="T51" fmla="*/ 32 h 63"/>
                        <a:gd name="T52" fmla="*/ 65 w 65"/>
                        <a:gd name="T53" fmla="*/ 40 h 63"/>
                        <a:gd name="T54" fmla="*/ 63 w 65"/>
                        <a:gd name="T55" fmla="*/ 44 h 63"/>
                        <a:gd name="T56" fmla="*/ 59 w 65"/>
                        <a:gd name="T57" fmla="*/ 49 h 63"/>
                        <a:gd name="T58" fmla="*/ 55 w 65"/>
                        <a:gd name="T59" fmla="*/ 55 h 63"/>
                        <a:gd name="T60" fmla="*/ 51 w 65"/>
                        <a:gd name="T61" fmla="*/ 57 h 63"/>
                        <a:gd name="T62" fmla="*/ 45 w 65"/>
                        <a:gd name="T63" fmla="*/ 61 h 63"/>
                        <a:gd name="T64" fmla="*/ 39 w 65"/>
                        <a:gd name="T65" fmla="*/ 63 h 63"/>
                        <a:gd name="T66" fmla="*/ 33 w 65"/>
                        <a:gd name="T67" fmla="*/ 63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33" y="63"/>
                          </a:moveTo>
                          <a:lnTo>
                            <a:pt x="33" y="63"/>
                          </a:lnTo>
                          <a:lnTo>
                            <a:pt x="27" y="63"/>
                          </a:lnTo>
                          <a:lnTo>
                            <a:pt x="19" y="61"/>
                          </a:lnTo>
                          <a:lnTo>
                            <a:pt x="16" y="57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4"/>
                          </a:lnTo>
                          <a:lnTo>
                            <a:pt x="2" y="40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19" y="2"/>
                          </a:lnTo>
                          <a:lnTo>
                            <a:pt x="27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40"/>
                          </a:lnTo>
                          <a:lnTo>
                            <a:pt x="63" y="44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7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7" name="Freeform 418"/>
                    <p:cNvSpPr>
                      <a:spLocks/>
                    </p:cNvSpPr>
                    <p:nvPr/>
                  </p:nvSpPr>
                  <p:spPr bwMode="auto">
                    <a:xfrm>
                      <a:off x="4646" y="703"/>
                      <a:ext cx="63" cy="63"/>
                    </a:xfrm>
                    <a:custGeom>
                      <a:avLst/>
                      <a:gdLst>
                        <a:gd name="T0" fmla="*/ 32 w 63"/>
                        <a:gd name="T1" fmla="*/ 0 h 63"/>
                        <a:gd name="T2" fmla="*/ 38 w 63"/>
                        <a:gd name="T3" fmla="*/ 0 h 63"/>
                        <a:gd name="T4" fmla="*/ 43 w 63"/>
                        <a:gd name="T5" fmla="*/ 2 h 63"/>
                        <a:gd name="T6" fmla="*/ 49 w 63"/>
                        <a:gd name="T7" fmla="*/ 4 h 63"/>
                        <a:gd name="T8" fmla="*/ 55 w 63"/>
                        <a:gd name="T9" fmla="*/ 8 h 63"/>
                        <a:gd name="T10" fmla="*/ 57 w 63"/>
                        <a:gd name="T11" fmla="*/ 14 h 63"/>
                        <a:gd name="T12" fmla="*/ 61 w 63"/>
                        <a:gd name="T13" fmla="*/ 19 h 63"/>
                        <a:gd name="T14" fmla="*/ 63 w 63"/>
                        <a:gd name="T15" fmla="*/ 23 h 63"/>
                        <a:gd name="T16" fmla="*/ 63 w 63"/>
                        <a:gd name="T17" fmla="*/ 31 h 63"/>
                        <a:gd name="T18" fmla="*/ 63 w 63"/>
                        <a:gd name="T19" fmla="*/ 37 h 63"/>
                        <a:gd name="T20" fmla="*/ 61 w 63"/>
                        <a:gd name="T21" fmla="*/ 43 h 63"/>
                        <a:gd name="T22" fmla="*/ 57 w 63"/>
                        <a:gd name="T23" fmla="*/ 49 h 63"/>
                        <a:gd name="T24" fmla="*/ 55 w 63"/>
                        <a:gd name="T25" fmla="*/ 53 h 63"/>
                        <a:gd name="T26" fmla="*/ 49 w 63"/>
                        <a:gd name="T27" fmla="*/ 57 h 63"/>
                        <a:gd name="T28" fmla="*/ 43 w 63"/>
                        <a:gd name="T29" fmla="*/ 61 h 63"/>
                        <a:gd name="T30" fmla="*/ 38 w 63"/>
                        <a:gd name="T31" fmla="*/ 63 h 63"/>
                        <a:gd name="T32" fmla="*/ 32 w 63"/>
                        <a:gd name="T33" fmla="*/ 63 h 63"/>
                        <a:gd name="T34" fmla="*/ 26 w 63"/>
                        <a:gd name="T35" fmla="*/ 63 h 63"/>
                        <a:gd name="T36" fmla="*/ 18 w 63"/>
                        <a:gd name="T37" fmla="*/ 61 h 63"/>
                        <a:gd name="T38" fmla="*/ 14 w 63"/>
                        <a:gd name="T39" fmla="*/ 57 h 63"/>
                        <a:gd name="T40" fmla="*/ 8 w 63"/>
                        <a:gd name="T41" fmla="*/ 53 h 63"/>
                        <a:gd name="T42" fmla="*/ 4 w 63"/>
                        <a:gd name="T43" fmla="*/ 49 h 63"/>
                        <a:gd name="T44" fmla="*/ 2 w 63"/>
                        <a:gd name="T45" fmla="*/ 43 h 63"/>
                        <a:gd name="T46" fmla="*/ 0 w 63"/>
                        <a:gd name="T47" fmla="*/ 37 h 63"/>
                        <a:gd name="T48" fmla="*/ 0 w 63"/>
                        <a:gd name="T49" fmla="*/ 31 h 63"/>
                        <a:gd name="T50" fmla="*/ 0 w 63"/>
                        <a:gd name="T51" fmla="*/ 23 h 63"/>
                        <a:gd name="T52" fmla="*/ 2 w 63"/>
                        <a:gd name="T53" fmla="*/ 19 h 63"/>
                        <a:gd name="T54" fmla="*/ 4 w 63"/>
                        <a:gd name="T55" fmla="*/ 14 h 63"/>
                        <a:gd name="T56" fmla="*/ 8 w 63"/>
                        <a:gd name="T57" fmla="*/ 8 h 63"/>
                        <a:gd name="T58" fmla="*/ 14 w 63"/>
                        <a:gd name="T59" fmla="*/ 4 h 63"/>
                        <a:gd name="T60" fmla="*/ 18 w 63"/>
                        <a:gd name="T61" fmla="*/ 2 h 63"/>
                        <a:gd name="T62" fmla="*/ 26 w 63"/>
                        <a:gd name="T63" fmla="*/ 0 h 63"/>
                        <a:gd name="T64" fmla="*/ 32 w 63"/>
                        <a:gd name="T65" fmla="*/ 0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32" y="0"/>
                          </a:moveTo>
                          <a:lnTo>
                            <a:pt x="38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19"/>
                          </a:lnTo>
                          <a:lnTo>
                            <a:pt x="63" y="23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18" y="61"/>
                          </a:lnTo>
                          <a:lnTo>
                            <a:pt x="14" y="57"/>
                          </a:lnTo>
                          <a:lnTo>
                            <a:pt x="8" y="53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3"/>
                          </a:lnTo>
                          <a:lnTo>
                            <a:pt x="2" y="19"/>
                          </a:lnTo>
                          <a:lnTo>
                            <a:pt x="4" y="14"/>
                          </a:lnTo>
                          <a:lnTo>
                            <a:pt x="8" y="8"/>
                          </a:lnTo>
                          <a:lnTo>
                            <a:pt x="14" y="4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8" name="Freeform 419"/>
                    <p:cNvSpPr>
                      <a:spLocks/>
                    </p:cNvSpPr>
                    <p:nvPr/>
                  </p:nvSpPr>
                  <p:spPr bwMode="auto">
                    <a:xfrm>
                      <a:off x="4646" y="703"/>
                      <a:ext cx="63" cy="63"/>
                    </a:xfrm>
                    <a:custGeom>
                      <a:avLst/>
                      <a:gdLst>
                        <a:gd name="T0" fmla="*/ 32 w 63"/>
                        <a:gd name="T1" fmla="*/ 0 h 63"/>
                        <a:gd name="T2" fmla="*/ 32 w 63"/>
                        <a:gd name="T3" fmla="*/ 0 h 63"/>
                        <a:gd name="T4" fmla="*/ 38 w 63"/>
                        <a:gd name="T5" fmla="*/ 0 h 63"/>
                        <a:gd name="T6" fmla="*/ 43 w 63"/>
                        <a:gd name="T7" fmla="*/ 2 h 63"/>
                        <a:gd name="T8" fmla="*/ 49 w 63"/>
                        <a:gd name="T9" fmla="*/ 4 h 63"/>
                        <a:gd name="T10" fmla="*/ 55 w 63"/>
                        <a:gd name="T11" fmla="*/ 8 h 63"/>
                        <a:gd name="T12" fmla="*/ 57 w 63"/>
                        <a:gd name="T13" fmla="*/ 14 h 63"/>
                        <a:gd name="T14" fmla="*/ 61 w 63"/>
                        <a:gd name="T15" fmla="*/ 19 h 63"/>
                        <a:gd name="T16" fmla="*/ 63 w 63"/>
                        <a:gd name="T17" fmla="*/ 23 h 63"/>
                        <a:gd name="T18" fmla="*/ 63 w 63"/>
                        <a:gd name="T19" fmla="*/ 31 h 63"/>
                        <a:gd name="T20" fmla="*/ 63 w 63"/>
                        <a:gd name="T21" fmla="*/ 37 h 63"/>
                        <a:gd name="T22" fmla="*/ 61 w 63"/>
                        <a:gd name="T23" fmla="*/ 43 h 63"/>
                        <a:gd name="T24" fmla="*/ 57 w 63"/>
                        <a:gd name="T25" fmla="*/ 49 h 63"/>
                        <a:gd name="T26" fmla="*/ 55 w 63"/>
                        <a:gd name="T27" fmla="*/ 53 h 63"/>
                        <a:gd name="T28" fmla="*/ 49 w 63"/>
                        <a:gd name="T29" fmla="*/ 57 h 63"/>
                        <a:gd name="T30" fmla="*/ 43 w 63"/>
                        <a:gd name="T31" fmla="*/ 61 h 63"/>
                        <a:gd name="T32" fmla="*/ 38 w 63"/>
                        <a:gd name="T33" fmla="*/ 63 h 63"/>
                        <a:gd name="T34" fmla="*/ 32 w 63"/>
                        <a:gd name="T35" fmla="*/ 63 h 63"/>
                        <a:gd name="T36" fmla="*/ 26 w 63"/>
                        <a:gd name="T37" fmla="*/ 63 h 63"/>
                        <a:gd name="T38" fmla="*/ 18 w 63"/>
                        <a:gd name="T39" fmla="*/ 61 h 63"/>
                        <a:gd name="T40" fmla="*/ 14 w 63"/>
                        <a:gd name="T41" fmla="*/ 57 h 63"/>
                        <a:gd name="T42" fmla="*/ 8 w 63"/>
                        <a:gd name="T43" fmla="*/ 53 h 63"/>
                        <a:gd name="T44" fmla="*/ 4 w 63"/>
                        <a:gd name="T45" fmla="*/ 49 h 63"/>
                        <a:gd name="T46" fmla="*/ 2 w 63"/>
                        <a:gd name="T47" fmla="*/ 43 h 63"/>
                        <a:gd name="T48" fmla="*/ 0 w 63"/>
                        <a:gd name="T49" fmla="*/ 37 h 63"/>
                        <a:gd name="T50" fmla="*/ 0 w 63"/>
                        <a:gd name="T51" fmla="*/ 31 h 63"/>
                        <a:gd name="T52" fmla="*/ 0 w 63"/>
                        <a:gd name="T53" fmla="*/ 23 h 63"/>
                        <a:gd name="T54" fmla="*/ 2 w 63"/>
                        <a:gd name="T55" fmla="*/ 19 h 63"/>
                        <a:gd name="T56" fmla="*/ 4 w 63"/>
                        <a:gd name="T57" fmla="*/ 14 h 63"/>
                        <a:gd name="T58" fmla="*/ 8 w 63"/>
                        <a:gd name="T59" fmla="*/ 8 h 63"/>
                        <a:gd name="T60" fmla="*/ 14 w 63"/>
                        <a:gd name="T61" fmla="*/ 4 h 63"/>
                        <a:gd name="T62" fmla="*/ 18 w 63"/>
                        <a:gd name="T63" fmla="*/ 2 h 63"/>
                        <a:gd name="T64" fmla="*/ 26 w 63"/>
                        <a:gd name="T65" fmla="*/ 0 h 63"/>
                        <a:gd name="T66" fmla="*/ 32 w 63"/>
                        <a:gd name="T67" fmla="*/ 0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32" y="0"/>
                          </a:moveTo>
                          <a:lnTo>
                            <a:pt x="32" y="0"/>
                          </a:lnTo>
                          <a:lnTo>
                            <a:pt x="38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19"/>
                          </a:lnTo>
                          <a:lnTo>
                            <a:pt x="63" y="23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8" y="63"/>
                          </a:lnTo>
                          <a:lnTo>
                            <a:pt x="32" y="63"/>
                          </a:lnTo>
                          <a:lnTo>
                            <a:pt x="26" y="63"/>
                          </a:lnTo>
                          <a:lnTo>
                            <a:pt x="18" y="61"/>
                          </a:lnTo>
                          <a:lnTo>
                            <a:pt x="14" y="57"/>
                          </a:lnTo>
                          <a:lnTo>
                            <a:pt x="8" y="53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3"/>
                          </a:lnTo>
                          <a:lnTo>
                            <a:pt x="2" y="19"/>
                          </a:lnTo>
                          <a:lnTo>
                            <a:pt x="4" y="14"/>
                          </a:lnTo>
                          <a:lnTo>
                            <a:pt x="8" y="8"/>
                          </a:lnTo>
                          <a:lnTo>
                            <a:pt x="14" y="4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899" name="Freeform 420"/>
                    <p:cNvSpPr>
                      <a:spLocks/>
                    </p:cNvSpPr>
                    <p:nvPr/>
                  </p:nvSpPr>
                  <p:spPr bwMode="auto">
                    <a:xfrm>
                      <a:off x="4611" y="734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0 h 63"/>
                        <a:gd name="T2" fmla="*/ 37 w 63"/>
                        <a:gd name="T3" fmla="*/ 0 h 63"/>
                        <a:gd name="T4" fmla="*/ 43 w 63"/>
                        <a:gd name="T5" fmla="*/ 2 h 63"/>
                        <a:gd name="T6" fmla="*/ 49 w 63"/>
                        <a:gd name="T7" fmla="*/ 4 h 63"/>
                        <a:gd name="T8" fmla="*/ 53 w 63"/>
                        <a:gd name="T9" fmla="*/ 8 h 63"/>
                        <a:gd name="T10" fmla="*/ 57 w 63"/>
                        <a:gd name="T11" fmla="*/ 14 h 63"/>
                        <a:gd name="T12" fmla="*/ 61 w 63"/>
                        <a:gd name="T13" fmla="*/ 20 h 63"/>
                        <a:gd name="T14" fmla="*/ 63 w 63"/>
                        <a:gd name="T15" fmla="*/ 26 h 63"/>
                        <a:gd name="T16" fmla="*/ 63 w 63"/>
                        <a:gd name="T17" fmla="*/ 32 h 63"/>
                        <a:gd name="T18" fmla="*/ 63 w 63"/>
                        <a:gd name="T19" fmla="*/ 38 h 63"/>
                        <a:gd name="T20" fmla="*/ 61 w 63"/>
                        <a:gd name="T21" fmla="*/ 44 h 63"/>
                        <a:gd name="T22" fmla="*/ 57 w 63"/>
                        <a:gd name="T23" fmla="*/ 49 h 63"/>
                        <a:gd name="T24" fmla="*/ 53 w 63"/>
                        <a:gd name="T25" fmla="*/ 55 h 63"/>
                        <a:gd name="T26" fmla="*/ 49 w 63"/>
                        <a:gd name="T27" fmla="*/ 57 h 63"/>
                        <a:gd name="T28" fmla="*/ 43 w 63"/>
                        <a:gd name="T29" fmla="*/ 61 h 63"/>
                        <a:gd name="T30" fmla="*/ 37 w 63"/>
                        <a:gd name="T31" fmla="*/ 63 h 63"/>
                        <a:gd name="T32" fmla="*/ 31 w 63"/>
                        <a:gd name="T33" fmla="*/ 63 h 63"/>
                        <a:gd name="T34" fmla="*/ 23 w 63"/>
                        <a:gd name="T35" fmla="*/ 63 h 63"/>
                        <a:gd name="T36" fmla="*/ 17 w 63"/>
                        <a:gd name="T37" fmla="*/ 61 h 63"/>
                        <a:gd name="T38" fmla="*/ 13 w 63"/>
                        <a:gd name="T39" fmla="*/ 57 h 63"/>
                        <a:gd name="T40" fmla="*/ 8 w 63"/>
                        <a:gd name="T41" fmla="*/ 55 h 63"/>
                        <a:gd name="T42" fmla="*/ 4 w 63"/>
                        <a:gd name="T43" fmla="*/ 49 h 63"/>
                        <a:gd name="T44" fmla="*/ 2 w 63"/>
                        <a:gd name="T45" fmla="*/ 44 h 63"/>
                        <a:gd name="T46" fmla="*/ 0 w 63"/>
                        <a:gd name="T47" fmla="*/ 38 h 63"/>
                        <a:gd name="T48" fmla="*/ 0 w 63"/>
                        <a:gd name="T49" fmla="*/ 32 h 63"/>
                        <a:gd name="T50" fmla="*/ 0 w 63"/>
                        <a:gd name="T51" fmla="*/ 26 h 63"/>
                        <a:gd name="T52" fmla="*/ 2 w 63"/>
                        <a:gd name="T53" fmla="*/ 20 h 63"/>
                        <a:gd name="T54" fmla="*/ 4 w 63"/>
                        <a:gd name="T55" fmla="*/ 14 h 63"/>
                        <a:gd name="T56" fmla="*/ 8 w 63"/>
                        <a:gd name="T57" fmla="*/ 8 h 63"/>
                        <a:gd name="T58" fmla="*/ 13 w 63"/>
                        <a:gd name="T59" fmla="*/ 4 h 63"/>
                        <a:gd name="T60" fmla="*/ 17 w 63"/>
                        <a:gd name="T61" fmla="*/ 2 h 63"/>
                        <a:gd name="T62" fmla="*/ 23 w 63"/>
                        <a:gd name="T63" fmla="*/ 0 h 63"/>
                        <a:gd name="T64" fmla="*/ 31 w 63"/>
                        <a:gd name="T65" fmla="*/ 0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31" y="0"/>
                          </a:move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3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7" y="49"/>
                          </a:lnTo>
                          <a:lnTo>
                            <a:pt x="53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3" y="63"/>
                          </a:lnTo>
                          <a:lnTo>
                            <a:pt x="17" y="61"/>
                          </a:lnTo>
                          <a:lnTo>
                            <a:pt x="13" y="57"/>
                          </a:lnTo>
                          <a:lnTo>
                            <a:pt x="8" y="55"/>
                          </a:lnTo>
                          <a:lnTo>
                            <a:pt x="4" y="49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8"/>
                          </a:lnTo>
                          <a:lnTo>
                            <a:pt x="13" y="4"/>
                          </a:lnTo>
                          <a:lnTo>
                            <a:pt x="17" y="2"/>
                          </a:lnTo>
                          <a:lnTo>
                            <a:pt x="23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0" name="Freeform 421"/>
                    <p:cNvSpPr>
                      <a:spLocks/>
                    </p:cNvSpPr>
                    <p:nvPr/>
                  </p:nvSpPr>
                  <p:spPr bwMode="auto">
                    <a:xfrm>
                      <a:off x="4611" y="734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0 h 63"/>
                        <a:gd name="T2" fmla="*/ 31 w 63"/>
                        <a:gd name="T3" fmla="*/ 0 h 63"/>
                        <a:gd name="T4" fmla="*/ 37 w 63"/>
                        <a:gd name="T5" fmla="*/ 0 h 63"/>
                        <a:gd name="T6" fmla="*/ 43 w 63"/>
                        <a:gd name="T7" fmla="*/ 2 h 63"/>
                        <a:gd name="T8" fmla="*/ 49 w 63"/>
                        <a:gd name="T9" fmla="*/ 4 h 63"/>
                        <a:gd name="T10" fmla="*/ 53 w 63"/>
                        <a:gd name="T11" fmla="*/ 8 h 63"/>
                        <a:gd name="T12" fmla="*/ 57 w 63"/>
                        <a:gd name="T13" fmla="*/ 14 h 63"/>
                        <a:gd name="T14" fmla="*/ 61 w 63"/>
                        <a:gd name="T15" fmla="*/ 20 h 63"/>
                        <a:gd name="T16" fmla="*/ 63 w 63"/>
                        <a:gd name="T17" fmla="*/ 26 h 63"/>
                        <a:gd name="T18" fmla="*/ 63 w 63"/>
                        <a:gd name="T19" fmla="*/ 32 h 63"/>
                        <a:gd name="T20" fmla="*/ 63 w 63"/>
                        <a:gd name="T21" fmla="*/ 38 h 63"/>
                        <a:gd name="T22" fmla="*/ 61 w 63"/>
                        <a:gd name="T23" fmla="*/ 44 h 63"/>
                        <a:gd name="T24" fmla="*/ 57 w 63"/>
                        <a:gd name="T25" fmla="*/ 49 h 63"/>
                        <a:gd name="T26" fmla="*/ 53 w 63"/>
                        <a:gd name="T27" fmla="*/ 55 h 63"/>
                        <a:gd name="T28" fmla="*/ 49 w 63"/>
                        <a:gd name="T29" fmla="*/ 57 h 63"/>
                        <a:gd name="T30" fmla="*/ 43 w 63"/>
                        <a:gd name="T31" fmla="*/ 61 h 63"/>
                        <a:gd name="T32" fmla="*/ 37 w 63"/>
                        <a:gd name="T33" fmla="*/ 63 h 63"/>
                        <a:gd name="T34" fmla="*/ 31 w 63"/>
                        <a:gd name="T35" fmla="*/ 63 h 63"/>
                        <a:gd name="T36" fmla="*/ 23 w 63"/>
                        <a:gd name="T37" fmla="*/ 63 h 63"/>
                        <a:gd name="T38" fmla="*/ 17 w 63"/>
                        <a:gd name="T39" fmla="*/ 61 h 63"/>
                        <a:gd name="T40" fmla="*/ 13 w 63"/>
                        <a:gd name="T41" fmla="*/ 57 h 63"/>
                        <a:gd name="T42" fmla="*/ 8 w 63"/>
                        <a:gd name="T43" fmla="*/ 55 h 63"/>
                        <a:gd name="T44" fmla="*/ 4 w 63"/>
                        <a:gd name="T45" fmla="*/ 49 h 63"/>
                        <a:gd name="T46" fmla="*/ 2 w 63"/>
                        <a:gd name="T47" fmla="*/ 44 h 63"/>
                        <a:gd name="T48" fmla="*/ 0 w 63"/>
                        <a:gd name="T49" fmla="*/ 38 h 63"/>
                        <a:gd name="T50" fmla="*/ 0 w 63"/>
                        <a:gd name="T51" fmla="*/ 32 h 63"/>
                        <a:gd name="T52" fmla="*/ 0 w 63"/>
                        <a:gd name="T53" fmla="*/ 26 h 63"/>
                        <a:gd name="T54" fmla="*/ 2 w 63"/>
                        <a:gd name="T55" fmla="*/ 20 h 63"/>
                        <a:gd name="T56" fmla="*/ 4 w 63"/>
                        <a:gd name="T57" fmla="*/ 14 h 63"/>
                        <a:gd name="T58" fmla="*/ 8 w 63"/>
                        <a:gd name="T59" fmla="*/ 8 h 63"/>
                        <a:gd name="T60" fmla="*/ 13 w 63"/>
                        <a:gd name="T61" fmla="*/ 4 h 63"/>
                        <a:gd name="T62" fmla="*/ 17 w 63"/>
                        <a:gd name="T63" fmla="*/ 2 h 63"/>
                        <a:gd name="T64" fmla="*/ 23 w 63"/>
                        <a:gd name="T65" fmla="*/ 0 h 63"/>
                        <a:gd name="T66" fmla="*/ 31 w 63"/>
                        <a:gd name="T67" fmla="*/ 0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31" y="0"/>
                          </a:move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3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7" y="49"/>
                          </a:lnTo>
                          <a:lnTo>
                            <a:pt x="53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3" y="63"/>
                          </a:lnTo>
                          <a:lnTo>
                            <a:pt x="17" y="61"/>
                          </a:lnTo>
                          <a:lnTo>
                            <a:pt x="13" y="57"/>
                          </a:lnTo>
                          <a:lnTo>
                            <a:pt x="8" y="55"/>
                          </a:lnTo>
                          <a:lnTo>
                            <a:pt x="4" y="49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8" y="8"/>
                          </a:lnTo>
                          <a:lnTo>
                            <a:pt x="13" y="4"/>
                          </a:lnTo>
                          <a:lnTo>
                            <a:pt x="17" y="2"/>
                          </a:lnTo>
                          <a:lnTo>
                            <a:pt x="23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1" name="Freeform 422"/>
                    <p:cNvSpPr>
                      <a:spLocks/>
                    </p:cNvSpPr>
                    <p:nvPr/>
                  </p:nvSpPr>
                  <p:spPr bwMode="auto">
                    <a:xfrm>
                      <a:off x="4640" y="774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0 h 65"/>
                        <a:gd name="T2" fmla="*/ 40 w 65"/>
                        <a:gd name="T3" fmla="*/ 2 h 65"/>
                        <a:gd name="T4" fmla="*/ 45 w 65"/>
                        <a:gd name="T5" fmla="*/ 4 h 65"/>
                        <a:gd name="T6" fmla="*/ 51 w 65"/>
                        <a:gd name="T7" fmla="*/ 6 h 65"/>
                        <a:gd name="T8" fmla="*/ 55 w 65"/>
                        <a:gd name="T9" fmla="*/ 9 h 65"/>
                        <a:gd name="T10" fmla="*/ 59 w 65"/>
                        <a:gd name="T11" fmla="*/ 15 h 65"/>
                        <a:gd name="T12" fmla="*/ 61 w 65"/>
                        <a:gd name="T13" fmla="*/ 19 h 65"/>
                        <a:gd name="T14" fmla="*/ 63 w 65"/>
                        <a:gd name="T15" fmla="*/ 27 h 65"/>
                        <a:gd name="T16" fmla="*/ 65 w 65"/>
                        <a:gd name="T17" fmla="*/ 33 h 65"/>
                        <a:gd name="T18" fmla="*/ 63 w 65"/>
                        <a:gd name="T19" fmla="*/ 39 h 65"/>
                        <a:gd name="T20" fmla="*/ 61 w 65"/>
                        <a:gd name="T21" fmla="*/ 45 h 65"/>
                        <a:gd name="T22" fmla="*/ 59 w 65"/>
                        <a:gd name="T23" fmla="*/ 51 h 65"/>
                        <a:gd name="T24" fmla="*/ 55 w 65"/>
                        <a:gd name="T25" fmla="*/ 55 h 65"/>
                        <a:gd name="T26" fmla="*/ 51 w 65"/>
                        <a:gd name="T27" fmla="*/ 59 h 65"/>
                        <a:gd name="T28" fmla="*/ 45 w 65"/>
                        <a:gd name="T29" fmla="*/ 63 h 65"/>
                        <a:gd name="T30" fmla="*/ 40 w 65"/>
                        <a:gd name="T31" fmla="*/ 65 h 65"/>
                        <a:gd name="T32" fmla="*/ 32 w 65"/>
                        <a:gd name="T33" fmla="*/ 65 h 65"/>
                        <a:gd name="T34" fmla="*/ 26 w 65"/>
                        <a:gd name="T35" fmla="*/ 65 h 65"/>
                        <a:gd name="T36" fmla="*/ 20 w 65"/>
                        <a:gd name="T37" fmla="*/ 63 h 65"/>
                        <a:gd name="T38" fmla="*/ 14 w 65"/>
                        <a:gd name="T39" fmla="*/ 59 h 65"/>
                        <a:gd name="T40" fmla="*/ 10 w 65"/>
                        <a:gd name="T41" fmla="*/ 55 h 65"/>
                        <a:gd name="T42" fmla="*/ 6 w 65"/>
                        <a:gd name="T43" fmla="*/ 51 h 65"/>
                        <a:gd name="T44" fmla="*/ 2 w 65"/>
                        <a:gd name="T45" fmla="*/ 45 h 65"/>
                        <a:gd name="T46" fmla="*/ 0 w 65"/>
                        <a:gd name="T47" fmla="*/ 39 h 65"/>
                        <a:gd name="T48" fmla="*/ 0 w 65"/>
                        <a:gd name="T49" fmla="*/ 33 h 65"/>
                        <a:gd name="T50" fmla="*/ 0 w 65"/>
                        <a:gd name="T51" fmla="*/ 27 h 65"/>
                        <a:gd name="T52" fmla="*/ 2 w 65"/>
                        <a:gd name="T53" fmla="*/ 19 h 65"/>
                        <a:gd name="T54" fmla="*/ 6 w 65"/>
                        <a:gd name="T55" fmla="*/ 15 h 65"/>
                        <a:gd name="T56" fmla="*/ 10 w 65"/>
                        <a:gd name="T57" fmla="*/ 9 h 65"/>
                        <a:gd name="T58" fmla="*/ 14 w 65"/>
                        <a:gd name="T59" fmla="*/ 6 h 65"/>
                        <a:gd name="T60" fmla="*/ 20 w 65"/>
                        <a:gd name="T61" fmla="*/ 4 h 65"/>
                        <a:gd name="T62" fmla="*/ 26 w 65"/>
                        <a:gd name="T63" fmla="*/ 2 h 65"/>
                        <a:gd name="T64" fmla="*/ 32 w 65"/>
                        <a:gd name="T65" fmla="*/ 0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2" y="0"/>
                          </a:moveTo>
                          <a:lnTo>
                            <a:pt x="40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9"/>
                          </a:lnTo>
                          <a:lnTo>
                            <a:pt x="59" y="15"/>
                          </a:lnTo>
                          <a:lnTo>
                            <a:pt x="61" y="19"/>
                          </a:lnTo>
                          <a:lnTo>
                            <a:pt x="63" y="27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40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7"/>
                          </a:lnTo>
                          <a:lnTo>
                            <a:pt x="2" y="19"/>
                          </a:lnTo>
                          <a:lnTo>
                            <a:pt x="6" y="15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2" name="Freeform 423"/>
                    <p:cNvSpPr>
                      <a:spLocks/>
                    </p:cNvSpPr>
                    <p:nvPr/>
                  </p:nvSpPr>
                  <p:spPr bwMode="auto">
                    <a:xfrm>
                      <a:off x="4640" y="774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0 h 65"/>
                        <a:gd name="T2" fmla="*/ 32 w 65"/>
                        <a:gd name="T3" fmla="*/ 0 h 65"/>
                        <a:gd name="T4" fmla="*/ 40 w 65"/>
                        <a:gd name="T5" fmla="*/ 2 h 65"/>
                        <a:gd name="T6" fmla="*/ 45 w 65"/>
                        <a:gd name="T7" fmla="*/ 4 h 65"/>
                        <a:gd name="T8" fmla="*/ 51 w 65"/>
                        <a:gd name="T9" fmla="*/ 6 h 65"/>
                        <a:gd name="T10" fmla="*/ 55 w 65"/>
                        <a:gd name="T11" fmla="*/ 9 h 65"/>
                        <a:gd name="T12" fmla="*/ 59 w 65"/>
                        <a:gd name="T13" fmla="*/ 15 h 65"/>
                        <a:gd name="T14" fmla="*/ 61 w 65"/>
                        <a:gd name="T15" fmla="*/ 19 h 65"/>
                        <a:gd name="T16" fmla="*/ 63 w 65"/>
                        <a:gd name="T17" fmla="*/ 27 h 65"/>
                        <a:gd name="T18" fmla="*/ 65 w 65"/>
                        <a:gd name="T19" fmla="*/ 33 h 65"/>
                        <a:gd name="T20" fmla="*/ 63 w 65"/>
                        <a:gd name="T21" fmla="*/ 39 h 65"/>
                        <a:gd name="T22" fmla="*/ 61 w 65"/>
                        <a:gd name="T23" fmla="*/ 45 h 65"/>
                        <a:gd name="T24" fmla="*/ 59 w 65"/>
                        <a:gd name="T25" fmla="*/ 51 h 65"/>
                        <a:gd name="T26" fmla="*/ 55 w 65"/>
                        <a:gd name="T27" fmla="*/ 55 h 65"/>
                        <a:gd name="T28" fmla="*/ 51 w 65"/>
                        <a:gd name="T29" fmla="*/ 59 h 65"/>
                        <a:gd name="T30" fmla="*/ 45 w 65"/>
                        <a:gd name="T31" fmla="*/ 63 h 65"/>
                        <a:gd name="T32" fmla="*/ 40 w 65"/>
                        <a:gd name="T33" fmla="*/ 65 h 65"/>
                        <a:gd name="T34" fmla="*/ 32 w 65"/>
                        <a:gd name="T35" fmla="*/ 65 h 65"/>
                        <a:gd name="T36" fmla="*/ 26 w 65"/>
                        <a:gd name="T37" fmla="*/ 65 h 65"/>
                        <a:gd name="T38" fmla="*/ 20 w 65"/>
                        <a:gd name="T39" fmla="*/ 63 h 65"/>
                        <a:gd name="T40" fmla="*/ 14 w 65"/>
                        <a:gd name="T41" fmla="*/ 59 h 65"/>
                        <a:gd name="T42" fmla="*/ 10 w 65"/>
                        <a:gd name="T43" fmla="*/ 55 h 65"/>
                        <a:gd name="T44" fmla="*/ 6 w 65"/>
                        <a:gd name="T45" fmla="*/ 51 h 65"/>
                        <a:gd name="T46" fmla="*/ 2 w 65"/>
                        <a:gd name="T47" fmla="*/ 45 h 65"/>
                        <a:gd name="T48" fmla="*/ 0 w 65"/>
                        <a:gd name="T49" fmla="*/ 39 h 65"/>
                        <a:gd name="T50" fmla="*/ 0 w 65"/>
                        <a:gd name="T51" fmla="*/ 33 h 65"/>
                        <a:gd name="T52" fmla="*/ 0 w 65"/>
                        <a:gd name="T53" fmla="*/ 27 h 65"/>
                        <a:gd name="T54" fmla="*/ 2 w 65"/>
                        <a:gd name="T55" fmla="*/ 19 h 65"/>
                        <a:gd name="T56" fmla="*/ 6 w 65"/>
                        <a:gd name="T57" fmla="*/ 15 h 65"/>
                        <a:gd name="T58" fmla="*/ 10 w 65"/>
                        <a:gd name="T59" fmla="*/ 9 h 65"/>
                        <a:gd name="T60" fmla="*/ 14 w 65"/>
                        <a:gd name="T61" fmla="*/ 6 h 65"/>
                        <a:gd name="T62" fmla="*/ 20 w 65"/>
                        <a:gd name="T63" fmla="*/ 4 h 65"/>
                        <a:gd name="T64" fmla="*/ 26 w 65"/>
                        <a:gd name="T65" fmla="*/ 2 h 65"/>
                        <a:gd name="T66" fmla="*/ 32 w 65"/>
                        <a:gd name="T67" fmla="*/ 0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2" y="0"/>
                          </a:moveTo>
                          <a:lnTo>
                            <a:pt x="32" y="0"/>
                          </a:lnTo>
                          <a:lnTo>
                            <a:pt x="40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9"/>
                          </a:lnTo>
                          <a:lnTo>
                            <a:pt x="59" y="15"/>
                          </a:lnTo>
                          <a:lnTo>
                            <a:pt x="61" y="19"/>
                          </a:lnTo>
                          <a:lnTo>
                            <a:pt x="63" y="27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40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7"/>
                          </a:lnTo>
                          <a:lnTo>
                            <a:pt x="2" y="19"/>
                          </a:lnTo>
                          <a:lnTo>
                            <a:pt x="6" y="15"/>
                          </a:lnTo>
                          <a:lnTo>
                            <a:pt x="10" y="9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3" name="Freeform 424"/>
                    <p:cNvSpPr>
                      <a:spLocks/>
                    </p:cNvSpPr>
                    <p:nvPr/>
                  </p:nvSpPr>
                  <p:spPr bwMode="auto">
                    <a:xfrm>
                      <a:off x="4512" y="632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2 w 65"/>
                        <a:gd name="T3" fmla="*/ 25 h 65"/>
                        <a:gd name="T4" fmla="*/ 4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2 h 65"/>
                        <a:gd name="T14" fmla="*/ 28 w 65"/>
                        <a:gd name="T15" fmla="*/ 2 h 65"/>
                        <a:gd name="T16" fmla="*/ 34 w 65"/>
                        <a:gd name="T17" fmla="*/ 0 h 65"/>
                        <a:gd name="T18" fmla="*/ 40 w 65"/>
                        <a:gd name="T19" fmla="*/ 2 h 65"/>
                        <a:gd name="T20" fmla="*/ 45 w 65"/>
                        <a:gd name="T21" fmla="*/ 2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3 w 65"/>
                        <a:gd name="T29" fmla="*/ 20 h 65"/>
                        <a:gd name="T30" fmla="*/ 65 w 65"/>
                        <a:gd name="T31" fmla="*/ 25 h 65"/>
                        <a:gd name="T32" fmla="*/ 65 w 65"/>
                        <a:gd name="T33" fmla="*/ 31 h 65"/>
                        <a:gd name="T34" fmla="*/ 65 w 65"/>
                        <a:gd name="T35" fmla="*/ 39 h 65"/>
                        <a:gd name="T36" fmla="*/ 63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5 w 65"/>
                        <a:gd name="T45" fmla="*/ 61 h 65"/>
                        <a:gd name="T46" fmla="*/ 40 w 65"/>
                        <a:gd name="T47" fmla="*/ 63 h 65"/>
                        <a:gd name="T48" fmla="*/ 34 w 65"/>
                        <a:gd name="T49" fmla="*/ 65 h 65"/>
                        <a:gd name="T50" fmla="*/ 28 w 65"/>
                        <a:gd name="T51" fmla="*/ 63 h 65"/>
                        <a:gd name="T52" fmla="*/ 20 w 65"/>
                        <a:gd name="T53" fmla="*/ 61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4 w 65"/>
                        <a:gd name="T61" fmla="*/ 45 h 65"/>
                        <a:gd name="T62" fmla="*/ 2 w 65"/>
                        <a:gd name="T63" fmla="*/ 39 h 65"/>
                        <a:gd name="T64" fmla="*/ 0 w 65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2" y="25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40" y="63"/>
                          </a:lnTo>
                          <a:lnTo>
                            <a:pt x="34" y="65"/>
                          </a:lnTo>
                          <a:lnTo>
                            <a:pt x="28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4" name="Freeform 425"/>
                    <p:cNvSpPr>
                      <a:spLocks/>
                    </p:cNvSpPr>
                    <p:nvPr/>
                  </p:nvSpPr>
                  <p:spPr bwMode="auto">
                    <a:xfrm>
                      <a:off x="4512" y="632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0 w 65"/>
                        <a:gd name="T3" fmla="*/ 31 h 65"/>
                        <a:gd name="T4" fmla="*/ 2 w 65"/>
                        <a:gd name="T5" fmla="*/ 25 h 65"/>
                        <a:gd name="T6" fmla="*/ 4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2 h 65"/>
                        <a:gd name="T16" fmla="*/ 28 w 65"/>
                        <a:gd name="T17" fmla="*/ 2 h 65"/>
                        <a:gd name="T18" fmla="*/ 34 w 65"/>
                        <a:gd name="T19" fmla="*/ 0 h 65"/>
                        <a:gd name="T20" fmla="*/ 40 w 65"/>
                        <a:gd name="T21" fmla="*/ 2 h 65"/>
                        <a:gd name="T22" fmla="*/ 45 w 65"/>
                        <a:gd name="T23" fmla="*/ 2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3 w 65"/>
                        <a:gd name="T31" fmla="*/ 20 h 65"/>
                        <a:gd name="T32" fmla="*/ 65 w 65"/>
                        <a:gd name="T33" fmla="*/ 25 h 65"/>
                        <a:gd name="T34" fmla="*/ 65 w 65"/>
                        <a:gd name="T35" fmla="*/ 31 h 65"/>
                        <a:gd name="T36" fmla="*/ 65 w 65"/>
                        <a:gd name="T37" fmla="*/ 39 h 65"/>
                        <a:gd name="T38" fmla="*/ 63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5 w 65"/>
                        <a:gd name="T47" fmla="*/ 61 h 65"/>
                        <a:gd name="T48" fmla="*/ 40 w 65"/>
                        <a:gd name="T49" fmla="*/ 63 h 65"/>
                        <a:gd name="T50" fmla="*/ 34 w 65"/>
                        <a:gd name="T51" fmla="*/ 65 h 65"/>
                        <a:gd name="T52" fmla="*/ 28 w 65"/>
                        <a:gd name="T53" fmla="*/ 63 h 65"/>
                        <a:gd name="T54" fmla="*/ 20 w 65"/>
                        <a:gd name="T55" fmla="*/ 61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4 w 65"/>
                        <a:gd name="T63" fmla="*/ 45 h 65"/>
                        <a:gd name="T64" fmla="*/ 2 w 65"/>
                        <a:gd name="T65" fmla="*/ 39 h 65"/>
                        <a:gd name="T66" fmla="*/ 0 w 65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8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40" y="63"/>
                          </a:lnTo>
                          <a:lnTo>
                            <a:pt x="34" y="65"/>
                          </a:lnTo>
                          <a:lnTo>
                            <a:pt x="28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5" name="Freeform 426"/>
                    <p:cNvSpPr>
                      <a:spLocks/>
                    </p:cNvSpPr>
                    <p:nvPr/>
                  </p:nvSpPr>
                  <p:spPr bwMode="auto">
                    <a:xfrm>
                      <a:off x="4546" y="628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3 h 65"/>
                        <a:gd name="T2" fmla="*/ 65 w 65"/>
                        <a:gd name="T3" fmla="*/ 39 h 65"/>
                        <a:gd name="T4" fmla="*/ 63 w 65"/>
                        <a:gd name="T5" fmla="*/ 45 h 65"/>
                        <a:gd name="T6" fmla="*/ 59 w 65"/>
                        <a:gd name="T7" fmla="*/ 51 h 65"/>
                        <a:gd name="T8" fmla="*/ 55 w 65"/>
                        <a:gd name="T9" fmla="*/ 55 h 65"/>
                        <a:gd name="T10" fmla="*/ 51 w 65"/>
                        <a:gd name="T11" fmla="*/ 59 h 65"/>
                        <a:gd name="T12" fmla="*/ 45 w 65"/>
                        <a:gd name="T13" fmla="*/ 63 h 65"/>
                        <a:gd name="T14" fmla="*/ 39 w 65"/>
                        <a:gd name="T15" fmla="*/ 65 h 65"/>
                        <a:gd name="T16" fmla="*/ 33 w 65"/>
                        <a:gd name="T17" fmla="*/ 65 h 65"/>
                        <a:gd name="T18" fmla="*/ 25 w 65"/>
                        <a:gd name="T19" fmla="*/ 65 h 65"/>
                        <a:gd name="T20" fmla="*/ 19 w 65"/>
                        <a:gd name="T21" fmla="*/ 63 h 65"/>
                        <a:gd name="T22" fmla="*/ 15 w 65"/>
                        <a:gd name="T23" fmla="*/ 59 h 65"/>
                        <a:gd name="T24" fmla="*/ 10 w 65"/>
                        <a:gd name="T25" fmla="*/ 55 h 65"/>
                        <a:gd name="T26" fmla="*/ 6 w 65"/>
                        <a:gd name="T27" fmla="*/ 51 h 65"/>
                        <a:gd name="T28" fmla="*/ 4 w 65"/>
                        <a:gd name="T29" fmla="*/ 45 h 65"/>
                        <a:gd name="T30" fmla="*/ 2 w 65"/>
                        <a:gd name="T31" fmla="*/ 39 h 65"/>
                        <a:gd name="T32" fmla="*/ 0 w 65"/>
                        <a:gd name="T33" fmla="*/ 33 h 65"/>
                        <a:gd name="T34" fmla="*/ 2 w 65"/>
                        <a:gd name="T35" fmla="*/ 26 h 65"/>
                        <a:gd name="T36" fmla="*/ 4 w 65"/>
                        <a:gd name="T37" fmla="*/ 20 h 65"/>
                        <a:gd name="T38" fmla="*/ 6 w 65"/>
                        <a:gd name="T39" fmla="*/ 14 h 65"/>
                        <a:gd name="T40" fmla="*/ 10 w 65"/>
                        <a:gd name="T41" fmla="*/ 10 h 65"/>
                        <a:gd name="T42" fmla="*/ 15 w 65"/>
                        <a:gd name="T43" fmla="*/ 6 h 65"/>
                        <a:gd name="T44" fmla="*/ 19 w 65"/>
                        <a:gd name="T45" fmla="*/ 4 h 65"/>
                        <a:gd name="T46" fmla="*/ 25 w 65"/>
                        <a:gd name="T47" fmla="*/ 2 h 65"/>
                        <a:gd name="T48" fmla="*/ 33 w 65"/>
                        <a:gd name="T49" fmla="*/ 0 h 65"/>
                        <a:gd name="T50" fmla="*/ 39 w 65"/>
                        <a:gd name="T51" fmla="*/ 2 h 65"/>
                        <a:gd name="T52" fmla="*/ 45 w 65"/>
                        <a:gd name="T53" fmla="*/ 4 h 65"/>
                        <a:gd name="T54" fmla="*/ 51 w 65"/>
                        <a:gd name="T55" fmla="*/ 6 h 65"/>
                        <a:gd name="T56" fmla="*/ 55 w 65"/>
                        <a:gd name="T57" fmla="*/ 10 h 65"/>
                        <a:gd name="T58" fmla="*/ 59 w 65"/>
                        <a:gd name="T59" fmla="*/ 14 h 65"/>
                        <a:gd name="T60" fmla="*/ 63 w 65"/>
                        <a:gd name="T61" fmla="*/ 20 h 65"/>
                        <a:gd name="T62" fmla="*/ 65 w 65"/>
                        <a:gd name="T63" fmla="*/ 26 h 65"/>
                        <a:gd name="T64" fmla="*/ 65 w 65"/>
                        <a:gd name="T65" fmla="*/ 33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3"/>
                          </a:move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5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5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6" name="Freeform 427"/>
                    <p:cNvSpPr>
                      <a:spLocks/>
                    </p:cNvSpPr>
                    <p:nvPr/>
                  </p:nvSpPr>
                  <p:spPr bwMode="auto">
                    <a:xfrm>
                      <a:off x="4546" y="628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3 h 65"/>
                        <a:gd name="T2" fmla="*/ 65 w 65"/>
                        <a:gd name="T3" fmla="*/ 33 h 65"/>
                        <a:gd name="T4" fmla="*/ 65 w 65"/>
                        <a:gd name="T5" fmla="*/ 39 h 65"/>
                        <a:gd name="T6" fmla="*/ 63 w 65"/>
                        <a:gd name="T7" fmla="*/ 45 h 65"/>
                        <a:gd name="T8" fmla="*/ 59 w 65"/>
                        <a:gd name="T9" fmla="*/ 51 h 65"/>
                        <a:gd name="T10" fmla="*/ 55 w 65"/>
                        <a:gd name="T11" fmla="*/ 55 h 65"/>
                        <a:gd name="T12" fmla="*/ 51 w 65"/>
                        <a:gd name="T13" fmla="*/ 59 h 65"/>
                        <a:gd name="T14" fmla="*/ 45 w 65"/>
                        <a:gd name="T15" fmla="*/ 63 h 65"/>
                        <a:gd name="T16" fmla="*/ 39 w 65"/>
                        <a:gd name="T17" fmla="*/ 65 h 65"/>
                        <a:gd name="T18" fmla="*/ 33 w 65"/>
                        <a:gd name="T19" fmla="*/ 65 h 65"/>
                        <a:gd name="T20" fmla="*/ 25 w 65"/>
                        <a:gd name="T21" fmla="*/ 65 h 65"/>
                        <a:gd name="T22" fmla="*/ 19 w 65"/>
                        <a:gd name="T23" fmla="*/ 63 h 65"/>
                        <a:gd name="T24" fmla="*/ 15 w 65"/>
                        <a:gd name="T25" fmla="*/ 59 h 65"/>
                        <a:gd name="T26" fmla="*/ 10 w 65"/>
                        <a:gd name="T27" fmla="*/ 55 h 65"/>
                        <a:gd name="T28" fmla="*/ 6 w 65"/>
                        <a:gd name="T29" fmla="*/ 51 h 65"/>
                        <a:gd name="T30" fmla="*/ 4 w 65"/>
                        <a:gd name="T31" fmla="*/ 45 h 65"/>
                        <a:gd name="T32" fmla="*/ 2 w 65"/>
                        <a:gd name="T33" fmla="*/ 39 h 65"/>
                        <a:gd name="T34" fmla="*/ 0 w 65"/>
                        <a:gd name="T35" fmla="*/ 33 h 65"/>
                        <a:gd name="T36" fmla="*/ 2 w 65"/>
                        <a:gd name="T37" fmla="*/ 26 h 65"/>
                        <a:gd name="T38" fmla="*/ 4 w 65"/>
                        <a:gd name="T39" fmla="*/ 20 h 65"/>
                        <a:gd name="T40" fmla="*/ 6 w 65"/>
                        <a:gd name="T41" fmla="*/ 14 h 65"/>
                        <a:gd name="T42" fmla="*/ 10 w 65"/>
                        <a:gd name="T43" fmla="*/ 10 h 65"/>
                        <a:gd name="T44" fmla="*/ 15 w 65"/>
                        <a:gd name="T45" fmla="*/ 6 h 65"/>
                        <a:gd name="T46" fmla="*/ 19 w 65"/>
                        <a:gd name="T47" fmla="*/ 4 h 65"/>
                        <a:gd name="T48" fmla="*/ 25 w 65"/>
                        <a:gd name="T49" fmla="*/ 2 h 65"/>
                        <a:gd name="T50" fmla="*/ 33 w 65"/>
                        <a:gd name="T51" fmla="*/ 0 h 65"/>
                        <a:gd name="T52" fmla="*/ 39 w 65"/>
                        <a:gd name="T53" fmla="*/ 2 h 65"/>
                        <a:gd name="T54" fmla="*/ 45 w 65"/>
                        <a:gd name="T55" fmla="*/ 4 h 65"/>
                        <a:gd name="T56" fmla="*/ 51 w 65"/>
                        <a:gd name="T57" fmla="*/ 6 h 65"/>
                        <a:gd name="T58" fmla="*/ 55 w 65"/>
                        <a:gd name="T59" fmla="*/ 10 h 65"/>
                        <a:gd name="T60" fmla="*/ 59 w 65"/>
                        <a:gd name="T61" fmla="*/ 14 h 65"/>
                        <a:gd name="T62" fmla="*/ 63 w 65"/>
                        <a:gd name="T63" fmla="*/ 20 h 65"/>
                        <a:gd name="T64" fmla="*/ 65 w 65"/>
                        <a:gd name="T65" fmla="*/ 26 h 65"/>
                        <a:gd name="T66" fmla="*/ 65 w 65"/>
                        <a:gd name="T67" fmla="*/ 33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3"/>
                          </a:moveTo>
                          <a:lnTo>
                            <a:pt x="65" y="33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5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5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7" name="Freeform 428"/>
                    <p:cNvSpPr>
                      <a:spLocks/>
                    </p:cNvSpPr>
                    <p:nvPr/>
                  </p:nvSpPr>
                  <p:spPr bwMode="auto">
                    <a:xfrm>
                      <a:off x="4408" y="778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0 w 65"/>
                        <a:gd name="T3" fmla="*/ 25 h 63"/>
                        <a:gd name="T4" fmla="*/ 2 w 65"/>
                        <a:gd name="T5" fmla="*/ 17 h 63"/>
                        <a:gd name="T6" fmla="*/ 6 w 65"/>
                        <a:gd name="T7" fmla="*/ 13 h 63"/>
                        <a:gd name="T8" fmla="*/ 10 w 65"/>
                        <a:gd name="T9" fmla="*/ 9 h 63"/>
                        <a:gd name="T10" fmla="*/ 14 w 65"/>
                        <a:gd name="T11" fmla="*/ 4 h 63"/>
                        <a:gd name="T12" fmla="*/ 20 w 65"/>
                        <a:gd name="T13" fmla="*/ 2 h 63"/>
                        <a:gd name="T14" fmla="*/ 25 w 65"/>
                        <a:gd name="T15" fmla="*/ 0 h 63"/>
                        <a:gd name="T16" fmla="*/ 31 w 65"/>
                        <a:gd name="T17" fmla="*/ 0 h 63"/>
                        <a:gd name="T18" fmla="*/ 39 w 65"/>
                        <a:gd name="T19" fmla="*/ 0 h 63"/>
                        <a:gd name="T20" fmla="*/ 45 w 65"/>
                        <a:gd name="T21" fmla="*/ 2 h 63"/>
                        <a:gd name="T22" fmla="*/ 51 w 65"/>
                        <a:gd name="T23" fmla="*/ 4 h 63"/>
                        <a:gd name="T24" fmla="*/ 55 w 65"/>
                        <a:gd name="T25" fmla="*/ 9 h 63"/>
                        <a:gd name="T26" fmla="*/ 59 w 65"/>
                        <a:gd name="T27" fmla="*/ 13 h 63"/>
                        <a:gd name="T28" fmla="*/ 63 w 65"/>
                        <a:gd name="T29" fmla="*/ 17 h 63"/>
                        <a:gd name="T30" fmla="*/ 65 w 65"/>
                        <a:gd name="T31" fmla="*/ 25 h 63"/>
                        <a:gd name="T32" fmla="*/ 65 w 65"/>
                        <a:gd name="T33" fmla="*/ 31 h 63"/>
                        <a:gd name="T34" fmla="*/ 65 w 65"/>
                        <a:gd name="T35" fmla="*/ 37 h 63"/>
                        <a:gd name="T36" fmla="*/ 63 w 65"/>
                        <a:gd name="T37" fmla="*/ 43 h 63"/>
                        <a:gd name="T38" fmla="*/ 59 w 65"/>
                        <a:gd name="T39" fmla="*/ 49 h 63"/>
                        <a:gd name="T40" fmla="*/ 55 w 65"/>
                        <a:gd name="T41" fmla="*/ 53 h 63"/>
                        <a:gd name="T42" fmla="*/ 51 w 65"/>
                        <a:gd name="T43" fmla="*/ 59 h 63"/>
                        <a:gd name="T44" fmla="*/ 45 w 65"/>
                        <a:gd name="T45" fmla="*/ 61 h 63"/>
                        <a:gd name="T46" fmla="*/ 39 w 65"/>
                        <a:gd name="T47" fmla="*/ 63 h 63"/>
                        <a:gd name="T48" fmla="*/ 31 w 65"/>
                        <a:gd name="T49" fmla="*/ 63 h 63"/>
                        <a:gd name="T50" fmla="*/ 25 w 65"/>
                        <a:gd name="T51" fmla="*/ 63 h 63"/>
                        <a:gd name="T52" fmla="*/ 20 w 65"/>
                        <a:gd name="T53" fmla="*/ 61 h 63"/>
                        <a:gd name="T54" fmla="*/ 14 w 65"/>
                        <a:gd name="T55" fmla="*/ 59 h 63"/>
                        <a:gd name="T56" fmla="*/ 10 w 65"/>
                        <a:gd name="T57" fmla="*/ 53 h 63"/>
                        <a:gd name="T58" fmla="*/ 6 w 65"/>
                        <a:gd name="T59" fmla="*/ 49 h 63"/>
                        <a:gd name="T60" fmla="*/ 2 w 65"/>
                        <a:gd name="T61" fmla="*/ 43 h 63"/>
                        <a:gd name="T62" fmla="*/ 0 w 65"/>
                        <a:gd name="T63" fmla="*/ 37 h 63"/>
                        <a:gd name="T64" fmla="*/ 0 w 65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17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7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3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8" name="Freeform 429"/>
                    <p:cNvSpPr>
                      <a:spLocks/>
                    </p:cNvSpPr>
                    <p:nvPr/>
                  </p:nvSpPr>
                  <p:spPr bwMode="auto">
                    <a:xfrm>
                      <a:off x="4408" y="778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0 w 65"/>
                        <a:gd name="T3" fmla="*/ 31 h 63"/>
                        <a:gd name="T4" fmla="*/ 0 w 65"/>
                        <a:gd name="T5" fmla="*/ 25 h 63"/>
                        <a:gd name="T6" fmla="*/ 2 w 65"/>
                        <a:gd name="T7" fmla="*/ 17 h 63"/>
                        <a:gd name="T8" fmla="*/ 6 w 65"/>
                        <a:gd name="T9" fmla="*/ 13 h 63"/>
                        <a:gd name="T10" fmla="*/ 10 w 65"/>
                        <a:gd name="T11" fmla="*/ 9 h 63"/>
                        <a:gd name="T12" fmla="*/ 14 w 65"/>
                        <a:gd name="T13" fmla="*/ 4 h 63"/>
                        <a:gd name="T14" fmla="*/ 20 w 65"/>
                        <a:gd name="T15" fmla="*/ 2 h 63"/>
                        <a:gd name="T16" fmla="*/ 25 w 65"/>
                        <a:gd name="T17" fmla="*/ 0 h 63"/>
                        <a:gd name="T18" fmla="*/ 31 w 65"/>
                        <a:gd name="T19" fmla="*/ 0 h 63"/>
                        <a:gd name="T20" fmla="*/ 39 w 65"/>
                        <a:gd name="T21" fmla="*/ 0 h 63"/>
                        <a:gd name="T22" fmla="*/ 45 w 65"/>
                        <a:gd name="T23" fmla="*/ 2 h 63"/>
                        <a:gd name="T24" fmla="*/ 51 w 65"/>
                        <a:gd name="T25" fmla="*/ 4 h 63"/>
                        <a:gd name="T26" fmla="*/ 55 w 65"/>
                        <a:gd name="T27" fmla="*/ 9 h 63"/>
                        <a:gd name="T28" fmla="*/ 59 w 65"/>
                        <a:gd name="T29" fmla="*/ 13 h 63"/>
                        <a:gd name="T30" fmla="*/ 63 w 65"/>
                        <a:gd name="T31" fmla="*/ 17 h 63"/>
                        <a:gd name="T32" fmla="*/ 65 w 65"/>
                        <a:gd name="T33" fmla="*/ 25 h 63"/>
                        <a:gd name="T34" fmla="*/ 65 w 65"/>
                        <a:gd name="T35" fmla="*/ 31 h 63"/>
                        <a:gd name="T36" fmla="*/ 65 w 65"/>
                        <a:gd name="T37" fmla="*/ 37 h 63"/>
                        <a:gd name="T38" fmla="*/ 63 w 65"/>
                        <a:gd name="T39" fmla="*/ 43 h 63"/>
                        <a:gd name="T40" fmla="*/ 59 w 65"/>
                        <a:gd name="T41" fmla="*/ 49 h 63"/>
                        <a:gd name="T42" fmla="*/ 55 w 65"/>
                        <a:gd name="T43" fmla="*/ 53 h 63"/>
                        <a:gd name="T44" fmla="*/ 51 w 65"/>
                        <a:gd name="T45" fmla="*/ 59 h 63"/>
                        <a:gd name="T46" fmla="*/ 45 w 65"/>
                        <a:gd name="T47" fmla="*/ 61 h 63"/>
                        <a:gd name="T48" fmla="*/ 39 w 65"/>
                        <a:gd name="T49" fmla="*/ 63 h 63"/>
                        <a:gd name="T50" fmla="*/ 31 w 65"/>
                        <a:gd name="T51" fmla="*/ 63 h 63"/>
                        <a:gd name="T52" fmla="*/ 25 w 65"/>
                        <a:gd name="T53" fmla="*/ 63 h 63"/>
                        <a:gd name="T54" fmla="*/ 20 w 65"/>
                        <a:gd name="T55" fmla="*/ 61 h 63"/>
                        <a:gd name="T56" fmla="*/ 14 w 65"/>
                        <a:gd name="T57" fmla="*/ 59 h 63"/>
                        <a:gd name="T58" fmla="*/ 10 w 65"/>
                        <a:gd name="T59" fmla="*/ 53 h 63"/>
                        <a:gd name="T60" fmla="*/ 6 w 65"/>
                        <a:gd name="T61" fmla="*/ 49 h 63"/>
                        <a:gd name="T62" fmla="*/ 2 w 65"/>
                        <a:gd name="T63" fmla="*/ 43 h 63"/>
                        <a:gd name="T64" fmla="*/ 0 w 65"/>
                        <a:gd name="T65" fmla="*/ 37 h 63"/>
                        <a:gd name="T66" fmla="*/ 0 w 65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7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4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4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7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7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3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3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09" name="Freeform 430"/>
                    <p:cNvSpPr>
                      <a:spLocks/>
                    </p:cNvSpPr>
                    <p:nvPr/>
                  </p:nvSpPr>
                  <p:spPr bwMode="auto">
                    <a:xfrm>
                      <a:off x="4532" y="687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2 h 65"/>
                        <a:gd name="T2" fmla="*/ 63 w 65"/>
                        <a:gd name="T3" fmla="*/ 39 h 65"/>
                        <a:gd name="T4" fmla="*/ 63 w 65"/>
                        <a:gd name="T5" fmla="*/ 45 h 65"/>
                        <a:gd name="T6" fmla="*/ 59 w 65"/>
                        <a:gd name="T7" fmla="*/ 51 h 65"/>
                        <a:gd name="T8" fmla="*/ 55 w 65"/>
                        <a:gd name="T9" fmla="*/ 55 h 65"/>
                        <a:gd name="T10" fmla="*/ 51 w 65"/>
                        <a:gd name="T11" fmla="*/ 59 h 65"/>
                        <a:gd name="T12" fmla="*/ 45 w 65"/>
                        <a:gd name="T13" fmla="*/ 61 h 65"/>
                        <a:gd name="T14" fmla="*/ 39 w 65"/>
                        <a:gd name="T15" fmla="*/ 63 h 65"/>
                        <a:gd name="T16" fmla="*/ 33 w 65"/>
                        <a:gd name="T17" fmla="*/ 65 h 65"/>
                        <a:gd name="T18" fmla="*/ 25 w 65"/>
                        <a:gd name="T19" fmla="*/ 63 h 65"/>
                        <a:gd name="T20" fmla="*/ 20 w 65"/>
                        <a:gd name="T21" fmla="*/ 61 h 65"/>
                        <a:gd name="T22" fmla="*/ 14 w 65"/>
                        <a:gd name="T23" fmla="*/ 59 h 65"/>
                        <a:gd name="T24" fmla="*/ 10 w 65"/>
                        <a:gd name="T25" fmla="*/ 55 h 65"/>
                        <a:gd name="T26" fmla="*/ 6 w 65"/>
                        <a:gd name="T27" fmla="*/ 51 h 65"/>
                        <a:gd name="T28" fmla="*/ 2 w 65"/>
                        <a:gd name="T29" fmla="*/ 45 h 65"/>
                        <a:gd name="T30" fmla="*/ 2 w 65"/>
                        <a:gd name="T31" fmla="*/ 39 h 65"/>
                        <a:gd name="T32" fmla="*/ 0 w 65"/>
                        <a:gd name="T33" fmla="*/ 32 h 65"/>
                        <a:gd name="T34" fmla="*/ 2 w 65"/>
                        <a:gd name="T35" fmla="*/ 26 h 65"/>
                        <a:gd name="T36" fmla="*/ 2 w 65"/>
                        <a:gd name="T37" fmla="*/ 20 h 65"/>
                        <a:gd name="T38" fmla="*/ 6 w 65"/>
                        <a:gd name="T39" fmla="*/ 14 h 65"/>
                        <a:gd name="T40" fmla="*/ 10 w 65"/>
                        <a:gd name="T41" fmla="*/ 10 h 65"/>
                        <a:gd name="T42" fmla="*/ 14 w 65"/>
                        <a:gd name="T43" fmla="*/ 6 h 65"/>
                        <a:gd name="T44" fmla="*/ 20 w 65"/>
                        <a:gd name="T45" fmla="*/ 2 h 65"/>
                        <a:gd name="T46" fmla="*/ 25 w 65"/>
                        <a:gd name="T47" fmla="*/ 0 h 65"/>
                        <a:gd name="T48" fmla="*/ 33 w 65"/>
                        <a:gd name="T49" fmla="*/ 0 h 65"/>
                        <a:gd name="T50" fmla="*/ 39 w 65"/>
                        <a:gd name="T51" fmla="*/ 0 h 65"/>
                        <a:gd name="T52" fmla="*/ 45 w 65"/>
                        <a:gd name="T53" fmla="*/ 2 h 65"/>
                        <a:gd name="T54" fmla="*/ 51 w 65"/>
                        <a:gd name="T55" fmla="*/ 6 h 65"/>
                        <a:gd name="T56" fmla="*/ 55 w 65"/>
                        <a:gd name="T57" fmla="*/ 10 h 65"/>
                        <a:gd name="T58" fmla="*/ 59 w 65"/>
                        <a:gd name="T59" fmla="*/ 14 h 65"/>
                        <a:gd name="T60" fmla="*/ 63 w 65"/>
                        <a:gd name="T61" fmla="*/ 20 h 65"/>
                        <a:gd name="T62" fmla="*/ 63 w 65"/>
                        <a:gd name="T63" fmla="*/ 26 h 65"/>
                        <a:gd name="T64" fmla="*/ 65 w 65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2"/>
                          </a:move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0" name="Freeform 431"/>
                    <p:cNvSpPr>
                      <a:spLocks/>
                    </p:cNvSpPr>
                    <p:nvPr/>
                  </p:nvSpPr>
                  <p:spPr bwMode="auto">
                    <a:xfrm>
                      <a:off x="4532" y="687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2 h 65"/>
                        <a:gd name="T2" fmla="*/ 65 w 65"/>
                        <a:gd name="T3" fmla="*/ 32 h 65"/>
                        <a:gd name="T4" fmla="*/ 63 w 65"/>
                        <a:gd name="T5" fmla="*/ 39 h 65"/>
                        <a:gd name="T6" fmla="*/ 63 w 65"/>
                        <a:gd name="T7" fmla="*/ 45 h 65"/>
                        <a:gd name="T8" fmla="*/ 59 w 65"/>
                        <a:gd name="T9" fmla="*/ 51 h 65"/>
                        <a:gd name="T10" fmla="*/ 55 w 65"/>
                        <a:gd name="T11" fmla="*/ 55 h 65"/>
                        <a:gd name="T12" fmla="*/ 51 w 65"/>
                        <a:gd name="T13" fmla="*/ 59 h 65"/>
                        <a:gd name="T14" fmla="*/ 45 w 65"/>
                        <a:gd name="T15" fmla="*/ 61 h 65"/>
                        <a:gd name="T16" fmla="*/ 39 w 65"/>
                        <a:gd name="T17" fmla="*/ 63 h 65"/>
                        <a:gd name="T18" fmla="*/ 33 w 65"/>
                        <a:gd name="T19" fmla="*/ 65 h 65"/>
                        <a:gd name="T20" fmla="*/ 25 w 65"/>
                        <a:gd name="T21" fmla="*/ 63 h 65"/>
                        <a:gd name="T22" fmla="*/ 20 w 65"/>
                        <a:gd name="T23" fmla="*/ 61 h 65"/>
                        <a:gd name="T24" fmla="*/ 14 w 65"/>
                        <a:gd name="T25" fmla="*/ 59 h 65"/>
                        <a:gd name="T26" fmla="*/ 10 w 65"/>
                        <a:gd name="T27" fmla="*/ 55 h 65"/>
                        <a:gd name="T28" fmla="*/ 6 w 65"/>
                        <a:gd name="T29" fmla="*/ 51 h 65"/>
                        <a:gd name="T30" fmla="*/ 2 w 65"/>
                        <a:gd name="T31" fmla="*/ 45 h 65"/>
                        <a:gd name="T32" fmla="*/ 2 w 65"/>
                        <a:gd name="T33" fmla="*/ 39 h 65"/>
                        <a:gd name="T34" fmla="*/ 0 w 65"/>
                        <a:gd name="T35" fmla="*/ 32 h 65"/>
                        <a:gd name="T36" fmla="*/ 2 w 65"/>
                        <a:gd name="T37" fmla="*/ 26 h 65"/>
                        <a:gd name="T38" fmla="*/ 2 w 65"/>
                        <a:gd name="T39" fmla="*/ 20 h 65"/>
                        <a:gd name="T40" fmla="*/ 6 w 65"/>
                        <a:gd name="T41" fmla="*/ 14 h 65"/>
                        <a:gd name="T42" fmla="*/ 10 w 65"/>
                        <a:gd name="T43" fmla="*/ 10 h 65"/>
                        <a:gd name="T44" fmla="*/ 14 w 65"/>
                        <a:gd name="T45" fmla="*/ 6 h 65"/>
                        <a:gd name="T46" fmla="*/ 20 w 65"/>
                        <a:gd name="T47" fmla="*/ 2 h 65"/>
                        <a:gd name="T48" fmla="*/ 25 w 65"/>
                        <a:gd name="T49" fmla="*/ 0 h 65"/>
                        <a:gd name="T50" fmla="*/ 33 w 65"/>
                        <a:gd name="T51" fmla="*/ 0 h 65"/>
                        <a:gd name="T52" fmla="*/ 39 w 65"/>
                        <a:gd name="T53" fmla="*/ 0 h 65"/>
                        <a:gd name="T54" fmla="*/ 45 w 65"/>
                        <a:gd name="T55" fmla="*/ 2 h 65"/>
                        <a:gd name="T56" fmla="*/ 51 w 65"/>
                        <a:gd name="T57" fmla="*/ 6 h 65"/>
                        <a:gd name="T58" fmla="*/ 55 w 65"/>
                        <a:gd name="T59" fmla="*/ 10 h 65"/>
                        <a:gd name="T60" fmla="*/ 59 w 65"/>
                        <a:gd name="T61" fmla="*/ 14 h 65"/>
                        <a:gd name="T62" fmla="*/ 63 w 65"/>
                        <a:gd name="T63" fmla="*/ 20 h 65"/>
                        <a:gd name="T64" fmla="*/ 63 w 65"/>
                        <a:gd name="T65" fmla="*/ 26 h 65"/>
                        <a:gd name="T66" fmla="*/ 65 w 65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2"/>
                          </a:moveTo>
                          <a:lnTo>
                            <a:pt x="65" y="32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lnTo>
                            <a:pt x="25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1" name="Freeform 432"/>
                    <p:cNvSpPr>
                      <a:spLocks/>
                    </p:cNvSpPr>
                    <p:nvPr/>
                  </p:nvSpPr>
                  <p:spPr bwMode="auto">
                    <a:xfrm>
                      <a:off x="4544" y="654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2 w 65"/>
                        <a:gd name="T3" fmla="*/ 25 h 65"/>
                        <a:gd name="T4" fmla="*/ 2 w 65"/>
                        <a:gd name="T5" fmla="*/ 19 h 65"/>
                        <a:gd name="T6" fmla="*/ 6 w 65"/>
                        <a:gd name="T7" fmla="*/ 13 h 65"/>
                        <a:gd name="T8" fmla="*/ 10 w 65"/>
                        <a:gd name="T9" fmla="*/ 9 h 65"/>
                        <a:gd name="T10" fmla="*/ 13 w 65"/>
                        <a:gd name="T11" fmla="*/ 5 h 65"/>
                        <a:gd name="T12" fmla="*/ 19 w 65"/>
                        <a:gd name="T13" fmla="*/ 2 h 65"/>
                        <a:gd name="T14" fmla="*/ 25 w 65"/>
                        <a:gd name="T15" fmla="*/ 0 h 65"/>
                        <a:gd name="T16" fmla="*/ 33 w 65"/>
                        <a:gd name="T17" fmla="*/ 0 h 65"/>
                        <a:gd name="T18" fmla="*/ 39 w 65"/>
                        <a:gd name="T19" fmla="*/ 0 h 65"/>
                        <a:gd name="T20" fmla="*/ 45 w 65"/>
                        <a:gd name="T21" fmla="*/ 2 h 65"/>
                        <a:gd name="T22" fmla="*/ 51 w 65"/>
                        <a:gd name="T23" fmla="*/ 5 h 65"/>
                        <a:gd name="T24" fmla="*/ 55 w 65"/>
                        <a:gd name="T25" fmla="*/ 9 h 65"/>
                        <a:gd name="T26" fmla="*/ 59 w 65"/>
                        <a:gd name="T27" fmla="*/ 13 h 65"/>
                        <a:gd name="T28" fmla="*/ 63 w 65"/>
                        <a:gd name="T29" fmla="*/ 19 h 65"/>
                        <a:gd name="T30" fmla="*/ 63 w 65"/>
                        <a:gd name="T31" fmla="*/ 25 h 65"/>
                        <a:gd name="T32" fmla="*/ 65 w 65"/>
                        <a:gd name="T33" fmla="*/ 31 h 65"/>
                        <a:gd name="T34" fmla="*/ 63 w 65"/>
                        <a:gd name="T35" fmla="*/ 39 h 65"/>
                        <a:gd name="T36" fmla="*/ 63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5 w 65"/>
                        <a:gd name="T45" fmla="*/ 61 h 65"/>
                        <a:gd name="T46" fmla="*/ 39 w 65"/>
                        <a:gd name="T47" fmla="*/ 65 h 65"/>
                        <a:gd name="T48" fmla="*/ 33 w 65"/>
                        <a:gd name="T49" fmla="*/ 65 h 65"/>
                        <a:gd name="T50" fmla="*/ 25 w 65"/>
                        <a:gd name="T51" fmla="*/ 65 h 65"/>
                        <a:gd name="T52" fmla="*/ 19 w 65"/>
                        <a:gd name="T53" fmla="*/ 61 h 65"/>
                        <a:gd name="T54" fmla="*/ 13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2 w 65"/>
                        <a:gd name="T61" fmla="*/ 45 h 65"/>
                        <a:gd name="T62" fmla="*/ 2 w 65"/>
                        <a:gd name="T63" fmla="*/ 39 h 65"/>
                        <a:gd name="T64" fmla="*/ 0 w 65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2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3" y="5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2" name="Freeform 433"/>
                    <p:cNvSpPr>
                      <a:spLocks/>
                    </p:cNvSpPr>
                    <p:nvPr/>
                  </p:nvSpPr>
                  <p:spPr bwMode="auto">
                    <a:xfrm>
                      <a:off x="4544" y="654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1 h 65"/>
                        <a:gd name="T2" fmla="*/ 0 w 65"/>
                        <a:gd name="T3" fmla="*/ 31 h 65"/>
                        <a:gd name="T4" fmla="*/ 2 w 65"/>
                        <a:gd name="T5" fmla="*/ 25 h 65"/>
                        <a:gd name="T6" fmla="*/ 2 w 65"/>
                        <a:gd name="T7" fmla="*/ 19 h 65"/>
                        <a:gd name="T8" fmla="*/ 6 w 65"/>
                        <a:gd name="T9" fmla="*/ 13 h 65"/>
                        <a:gd name="T10" fmla="*/ 10 w 65"/>
                        <a:gd name="T11" fmla="*/ 9 h 65"/>
                        <a:gd name="T12" fmla="*/ 13 w 65"/>
                        <a:gd name="T13" fmla="*/ 5 h 65"/>
                        <a:gd name="T14" fmla="*/ 19 w 65"/>
                        <a:gd name="T15" fmla="*/ 2 h 65"/>
                        <a:gd name="T16" fmla="*/ 25 w 65"/>
                        <a:gd name="T17" fmla="*/ 0 h 65"/>
                        <a:gd name="T18" fmla="*/ 33 w 65"/>
                        <a:gd name="T19" fmla="*/ 0 h 65"/>
                        <a:gd name="T20" fmla="*/ 39 w 65"/>
                        <a:gd name="T21" fmla="*/ 0 h 65"/>
                        <a:gd name="T22" fmla="*/ 45 w 65"/>
                        <a:gd name="T23" fmla="*/ 2 h 65"/>
                        <a:gd name="T24" fmla="*/ 51 w 65"/>
                        <a:gd name="T25" fmla="*/ 5 h 65"/>
                        <a:gd name="T26" fmla="*/ 55 w 65"/>
                        <a:gd name="T27" fmla="*/ 9 h 65"/>
                        <a:gd name="T28" fmla="*/ 59 w 65"/>
                        <a:gd name="T29" fmla="*/ 13 h 65"/>
                        <a:gd name="T30" fmla="*/ 63 w 65"/>
                        <a:gd name="T31" fmla="*/ 19 h 65"/>
                        <a:gd name="T32" fmla="*/ 63 w 65"/>
                        <a:gd name="T33" fmla="*/ 25 h 65"/>
                        <a:gd name="T34" fmla="*/ 65 w 65"/>
                        <a:gd name="T35" fmla="*/ 31 h 65"/>
                        <a:gd name="T36" fmla="*/ 63 w 65"/>
                        <a:gd name="T37" fmla="*/ 39 h 65"/>
                        <a:gd name="T38" fmla="*/ 63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5 w 65"/>
                        <a:gd name="T47" fmla="*/ 61 h 65"/>
                        <a:gd name="T48" fmla="*/ 39 w 65"/>
                        <a:gd name="T49" fmla="*/ 65 h 65"/>
                        <a:gd name="T50" fmla="*/ 33 w 65"/>
                        <a:gd name="T51" fmla="*/ 65 h 65"/>
                        <a:gd name="T52" fmla="*/ 25 w 65"/>
                        <a:gd name="T53" fmla="*/ 65 h 65"/>
                        <a:gd name="T54" fmla="*/ 19 w 65"/>
                        <a:gd name="T55" fmla="*/ 61 h 65"/>
                        <a:gd name="T56" fmla="*/ 13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2 w 65"/>
                        <a:gd name="T63" fmla="*/ 45 h 65"/>
                        <a:gd name="T64" fmla="*/ 2 w 65"/>
                        <a:gd name="T65" fmla="*/ 39 h 65"/>
                        <a:gd name="T66" fmla="*/ 0 w 65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3" y="5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3" y="25"/>
                          </a:lnTo>
                          <a:lnTo>
                            <a:pt x="65" y="31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3" name="Freeform 434"/>
                    <p:cNvSpPr>
                      <a:spLocks/>
                    </p:cNvSpPr>
                    <p:nvPr/>
                  </p:nvSpPr>
                  <p:spPr bwMode="auto">
                    <a:xfrm>
                      <a:off x="4542" y="722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2 h 63"/>
                        <a:gd name="T2" fmla="*/ 0 w 63"/>
                        <a:gd name="T3" fmla="*/ 24 h 63"/>
                        <a:gd name="T4" fmla="*/ 2 w 63"/>
                        <a:gd name="T5" fmla="*/ 20 h 63"/>
                        <a:gd name="T6" fmla="*/ 6 w 63"/>
                        <a:gd name="T7" fmla="*/ 14 h 63"/>
                        <a:gd name="T8" fmla="*/ 10 w 63"/>
                        <a:gd name="T9" fmla="*/ 8 h 63"/>
                        <a:gd name="T10" fmla="*/ 14 w 63"/>
                        <a:gd name="T11" fmla="*/ 4 h 63"/>
                        <a:gd name="T12" fmla="*/ 19 w 63"/>
                        <a:gd name="T13" fmla="*/ 2 h 63"/>
                        <a:gd name="T14" fmla="*/ 25 w 63"/>
                        <a:gd name="T15" fmla="*/ 0 h 63"/>
                        <a:gd name="T16" fmla="*/ 31 w 63"/>
                        <a:gd name="T17" fmla="*/ 0 h 63"/>
                        <a:gd name="T18" fmla="*/ 37 w 63"/>
                        <a:gd name="T19" fmla="*/ 0 h 63"/>
                        <a:gd name="T20" fmla="*/ 43 w 63"/>
                        <a:gd name="T21" fmla="*/ 2 h 63"/>
                        <a:gd name="T22" fmla="*/ 49 w 63"/>
                        <a:gd name="T23" fmla="*/ 4 h 63"/>
                        <a:gd name="T24" fmla="*/ 55 w 63"/>
                        <a:gd name="T25" fmla="*/ 8 h 63"/>
                        <a:gd name="T26" fmla="*/ 59 w 63"/>
                        <a:gd name="T27" fmla="*/ 14 h 63"/>
                        <a:gd name="T28" fmla="*/ 61 w 63"/>
                        <a:gd name="T29" fmla="*/ 20 h 63"/>
                        <a:gd name="T30" fmla="*/ 63 w 63"/>
                        <a:gd name="T31" fmla="*/ 24 h 63"/>
                        <a:gd name="T32" fmla="*/ 63 w 63"/>
                        <a:gd name="T33" fmla="*/ 32 h 63"/>
                        <a:gd name="T34" fmla="*/ 63 w 63"/>
                        <a:gd name="T35" fmla="*/ 38 h 63"/>
                        <a:gd name="T36" fmla="*/ 61 w 63"/>
                        <a:gd name="T37" fmla="*/ 44 h 63"/>
                        <a:gd name="T38" fmla="*/ 59 w 63"/>
                        <a:gd name="T39" fmla="*/ 50 h 63"/>
                        <a:gd name="T40" fmla="*/ 55 w 63"/>
                        <a:gd name="T41" fmla="*/ 54 h 63"/>
                        <a:gd name="T42" fmla="*/ 49 w 63"/>
                        <a:gd name="T43" fmla="*/ 58 h 63"/>
                        <a:gd name="T44" fmla="*/ 43 w 63"/>
                        <a:gd name="T45" fmla="*/ 61 h 63"/>
                        <a:gd name="T46" fmla="*/ 37 w 63"/>
                        <a:gd name="T47" fmla="*/ 63 h 63"/>
                        <a:gd name="T48" fmla="*/ 31 w 63"/>
                        <a:gd name="T49" fmla="*/ 63 h 63"/>
                        <a:gd name="T50" fmla="*/ 25 w 63"/>
                        <a:gd name="T51" fmla="*/ 63 h 63"/>
                        <a:gd name="T52" fmla="*/ 19 w 63"/>
                        <a:gd name="T53" fmla="*/ 61 h 63"/>
                        <a:gd name="T54" fmla="*/ 14 w 63"/>
                        <a:gd name="T55" fmla="*/ 58 h 63"/>
                        <a:gd name="T56" fmla="*/ 10 w 63"/>
                        <a:gd name="T57" fmla="*/ 54 h 63"/>
                        <a:gd name="T58" fmla="*/ 6 w 63"/>
                        <a:gd name="T59" fmla="*/ 50 h 63"/>
                        <a:gd name="T60" fmla="*/ 2 w 63"/>
                        <a:gd name="T61" fmla="*/ 44 h 63"/>
                        <a:gd name="T62" fmla="*/ 0 w 63"/>
                        <a:gd name="T63" fmla="*/ 38 h 63"/>
                        <a:gd name="T64" fmla="*/ 0 w 63"/>
                        <a:gd name="T65" fmla="*/ 32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0" y="32"/>
                          </a:moveTo>
                          <a:lnTo>
                            <a:pt x="0" y="24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4"/>
                          </a:lnTo>
                          <a:lnTo>
                            <a:pt x="63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50"/>
                          </a:lnTo>
                          <a:lnTo>
                            <a:pt x="55" y="54"/>
                          </a:lnTo>
                          <a:lnTo>
                            <a:pt x="49" y="58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4" y="58"/>
                          </a:lnTo>
                          <a:lnTo>
                            <a:pt x="10" y="54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4" name="Freeform 435"/>
                    <p:cNvSpPr>
                      <a:spLocks/>
                    </p:cNvSpPr>
                    <p:nvPr/>
                  </p:nvSpPr>
                  <p:spPr bwMode="auto">
                    <a:xfrm>
                      <a:off x="4542" y="722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2 h 63"/>
                        <a:gd name="T2" fmla="*/ 0 w 63"/>
                        <a:gd name="T3" fmla="*/ 32 h 63"/>
                        <a:gd name="T4" fmla="*/ 0 w 63"/>
                        <a:gd name="T5" fmla="*/ 24 h 63"/>
                        <a:gd name="T6" fmla="*/ 2 w 63"/>
                        <a:gd name="T7" fmla="*/ 20 h 63"/>
                        <a:gd name="T8" fmla="*/ 6 w 63"/>
                        <a:gd name="T9" fmla="*/ 14 h 63"/>
                        <a:gd name="T10" fmla="*/ 10 w 63"/>
                        <a:gd name="T11" fmla="*/ 8 h 63"/>
                        <a:gd name="T12" fmla="*/ 14 w 63"/>
                        <a:gd name="T13" fmla="*/ 4 h 63"/>
                        <a:gd name="T14" fmla="*/ 19 w 63"/>
                        <a:gd name="T15" fmla="*/ 2 h 63"/>
                        <a:gd name="T16" fmla="*/ 25 w 63"/>
                        <a:gd name="T17" fmla="*/ 0 h 63"/>
                        <a:gd name="T18" fmla="*/ 31 w 63"/>
                        <a:gd name="T19" fmla="*/ 0 h 63"/>
                        <a:gd name="T20" fmla="*/ 37 w 63"/>
                        <a:gd name="T21" fmla="*/ 0 h 63"/>
                        <a:gd name="T22" fmla="*/ 43 w 63"/>
                        <a:gd name="T23" fmla="*/ 2 h 63"/>
                        <a:gd name="T24" fmla="*/ 49 w 63"/>
                        <a:gd name="T25" fmla="*/ 4 h 63"/>
                        <a:gd name="T26" fmla="*/ 55 w 63"/>
                        <a:gd name="T27" fmla="*/ 8 h 63"/>
                        <a:gd name="T28" fmla="*/ 59 w 63"/>
                        <a:gd name="T29" fmla="*/ 14 h 63"/>
                        <a:gd name="T30" fmla="*/ 61 w 63"/>
                        <a:gd name="T31" fmla="*/ 20 h 63"/>
                        <a:gd name="T32" fmla="*/ 63 w 63"/>
                        <a:gd name="T33" fmla="*/ 24 h 63"/>
                        <a:gd name="T34" fmla="*/ 63 w 63"/>
                        <a:gd name="T35" fmla="*/ 32 h 63"/>
                        <a:gd name="T36" fmla="*/ 63 w 63"/>
                        <a:gd name="T37" fmla="*/ 38 h 63"/>
                        <a:gd name="T38" fmla="*/ 61 w 63"/>
                        <a:gd name="T39" fmla="*/ 44 h 63"/>
                        <a:gd name="T40" fmla="*/ 59 w 63"/>
                        <a:gd name="T41" fmla="*/ 50 h 63"/>
                        <a:gd name="T42" fmla="*/ 55 w 63"/>
                        <a:gd name="T43" fmla="*/ 54 h 63"/>
                        <a:gd name="T44" fmla="*/ 49 w 63"/>
                        <a:gd name="T45" fmla="*/ 58 h 63"/>
                        <a:gd name="T46" fmla="*/ 43 w 63"/>
                        <a:gd name="T47" fmla="*/ 61 h 63"/>
                        <a:gd name="T48" fmla="*/ 37 w 63"/>
                        <a:gd name="T49" fmla="*/ 63 h 63"/>
                        <a:gd name="T50" fmla="*/ 31 w 63"/>
                        <a:gd name="T51" fmla="*/ 63 h 63"/>
                        <a:gd name="T52" fmla="*/ 25 w 63"/>
                        <a:gd name="T53" fmla="*/ 63 h 63"/>
                        <a:gd name="T54" fmla="*/ 19 w 63"/>
                        <a:gd name="T55" fmla="*/ 61 h 63"/>
                        <a:gd name="T56" fmla="*/ 14 w 63"/>
                        <a:gd name="T57" fmla="*/ 58 h 63"/>
                        <a:gd name="T58" fmla="*/ 10 w 63"/>
                        <a:gd name="T59" fmla="*/ 54 h 63"/>
                        <a:gd name="T60" fmla="*/ 6 w 63"/>
                        <a:gd name="T61" fmla="*/ 50 h 63"/>
                        <a:gd name="T62" fmla="*/ 2 w 63"/>
                        <a:gd name="T63" fmla="*/ 44 h 63"/>
                        <a:gd name="T64" fmla="*/ 0 w 63"/>
                        <a:gd name="T65" fmla="*/ 38 h 63"/>
                        <a:gd name="T66" fmla="*/ 0 w 63"/>
                        <a:gd name="T67" fmla="*/ 32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0" y="24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8"/>
                          </a:lnTo>
                          <a:lnTo>
                            <a:pt x="14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4"/>
                          </a:lnTo>
                          <a:lnTo>
                            <a:pt x="63" y="32"/>
                          </a:lnTo>
                          <a:lnTo>
                            <a:pt x="63" y="38"/>
                          </a:lnTo>
                          <a:lnTo>
                            <a:pt x="61" y="44"/>
                          </a:lnTo>
                          <a:lnTo>
                            <a:pt x="59" y="50"/>
                          </a:lnTo>
                          <a:lnTo>
                            <a:pt x="55" y="54"/>
                          </a:lnTo>
                          <a:lnTo>
                            <a:pt x="49" y="58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4" y="58"/>
                          </a:lnTo>
                          <a:lnTo>
                            <a:pt x="10" y="54"/>
                          </a:lnTo>
                          <a:lnTo>
                            <a:pt x="6" y="50"/>
                          </a:lnTo>
                          <a:lnTo>
                            <a:pt x="2" y="44"/>
                          </a:lnTo>
                          <a:lnTo>
                            <a:pt x="0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5" name="Freeform 436"/>
                    <p:cNvSpPr>
                      <a:spLocks/>
                    </p:cNvSpPr>
                    <p:nvPr/>
                  </p:nvSpPr>
                  <p:spPr bwMode="auto">
                    <a:xfrm>
                      <a:off x="4418" y="734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2 h 65"/>
                        <a:gd name="T2" fmla="*/ 65 w 65"/>
                        <a:gd name="T3" fmla="*/ 38 h 65"/>
                        <a:gd name="T4" fmla="*/ 63 w 65"/>
                        <a:gd name="T5" fmla="*/ 46 h 65"/>
                        <a:gd name="T6" fmla="*/ 59 w 65"/>
                        <a:gd name="T7" fmla="*/ 49 h 65"/>
                        <a:gd name="T8" fmla="*/ 55 w 65"/>
                        <a:gd name="T9" fmla="*/ 55 h 65"/>
                        <a:gd name="T10" fmla="*/ 51 w 65"/>
                        <a:gd name="T11" fmla="*/ 59 h 65"/>
                        <a:gd name="T12" fmla="*/ 45 w 65"/>
                        <a:gd name="T13" fmla="*/ 61 h 65"/>
                        <a:gd name="T14" fmla="*/ 39 w 65"/>
                        <a:gd name="T15" fmla="*/ 63 h 65"/>
                        <a:gd name="T16" fmla="*/ 33 w 65"/>
                        <a:gd name="T17" fmla="*/ 65 h 65"/>
                        <a:gd name="T18" fmla="*/ 27 w 65"/>
                        <a:gd name="T19" fmla="*/ 63 h 65"/>
                        <a:gd name="T20" fmla="*/ 21 w 65"/>
                        <a:gd name="T21" fmla="*/ 61 h 65"/>
                        <a:gd name="T22" fmla="*/ 15 w 65"/>
                        <a:gd name="T23" fmla="*/ 59 h 65"/>
                        <a:gd name="T24" fmla="*/ 10 w 65"/>
                        <a:gd name="T25" fmla="*/ 55 h 65"/>
                        <a:gd name="T26" fmla="*/ 6 w 65"/>
                        <a:gd name="T27" fmla="*/ 49 h 65"/>
                        <a:gd name="T28" fmla="*/ 4 w 65"/>
                        <a:gd name="T29" fmla="*/ 46 h 65"/>
                        <a:gd name="T30" fmla="*/ 2 w 65"/>
                        <a:gd name="T31" fmla="*/ 38 h 65"/>
                        <a:gd name="T32" fmla="*/ 0 w 65"/>
                        <a:gd name="T33" fmla="*/ 32 h 65"/>
                        <a:gd name="T34" fmla="*/ 2 w 65"/>
                        <a:gd name="T35" fmla="*/ 26 h 65"/>
                        <a:gd name="T36" fmla="*/ 4 w 65"/>
                        <a:gd name="T37" fmla="*/ 20 h 65"/>
                        <a:gd name="T38" fmla="*/ 6 w 65"/>
                        <a:gd name="T39" fmla="*/ 14 h 65"/>
                        <a:gd name="T40" fmla="*/ 10 w 65"/>
                        <a:gd name="T41" fmla="*/ 10 h 65"/>
                        <a:gd name="T42" fmla="*/ 15 w 65"/>
                        <a:gd name="T43" fmla="*/ 6 h 65"/>
                        <a:gd name="T44" fmla="*/ 21 w 65"/>
                        <a:gd name="T45" fmla="*/ 2 h 65"/>
                        <a:gd name="T46" fmla="*/ 27 w 65"/>
                        <a:gd name="T47" fmla="*/ 0 h 65"/>
                        <a:gd name="T48" fmla="*/ 33 w 65"/>
                        <a:gd name="T49" fmla="*/ 0 h 65"/>
                        <a:gd name="T50" fmla="*/ 39 w 65"/>
                        <a:gd name="T51" fmla="*/ 0 h 65"/>
                        <a:gd name="T52" fmla="*/ 45 w 65"/>
                        <a:gd name="T53" fmla="*/ 2 h 65"/>
                        <a:gd name="T54" fmla="*/ 51 w 65"/>
                        <a:gd name="T55" fmla="*/ 6 h 65"/>
                        <a:gd name="T56" fmla="*/ 55 w 65"/>
                        <a:gd name="T57" fmla="*/ 10 h 65"/>
                        <a:gd name="T58" fmla="*/ 59 w 65"/>
                        <a:gd name="T59" fmla="*/ 14 h 65"/>
                        <a:gd name="T60" fmla="*/ 63 w 65"/>
                        <a:gd name="T61" fmla="*/ 20 h 65"/>
                        <a:gd name="T62" fmla="*/ 65 w 65"/>
                        <a:gd name="T63" fmla="*/ 26 h 65"/>
                        <a:gd name="T64" fmla="*/ 65 w 65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2"/>
                          </a:moveTo>
                          <a:lnTo>
                            <a:pt x="65" y="38"/>
                          </a:lnTo>
                          <a:lnTo>
                            <a:pt x="63" y="46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lnTo>
                            <a:pt x="27" y="63"/>
                          </a:lnTo>
                          <a:lnTo>
                            <a:pt x="21" y="61"/>
                          </a:lnTo>
                          <a:lnTo>
                            <a:pt x="15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6"/>
                          </a:lnTo>
                          <a:lnTo>
                            <a:pt x="2" y="38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5" y="6"/>
                          </a:lnTo>
                          <a:lnTo>
                            <a:pt x="21" y="2"/>
                          </a:lnTo>
                          <a:lnTo>
                            <a:pt x="27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6" name="Freeform 437"/>
                    <p:cNvSpPr>
                      <a:spLocks/>
                    </p:cNvSpPr>
                    <p:nvPr/>
                  </p:nvSpPr>
                  <p:spPr bwMode="auto">
                    <a:xfrm>
                      <a:off x="4418" y="734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2 h 65"/>
                        <a:gd name="T2" fmla="*/ 65 w 65"/>
                        <a:gd name="T3" fmla="*/ 32 h 65"/>
                        <a:gd name="T4" fmla="*/ 65 w 65"/>
                        <a:gd name="T5" fmla="*/ 38 h 65"/>
                        <a:gd name="T6" fmla="*/ 63 w 65"/>
                        <a:gd name="T7" fmla="*/ 46 h 65"/>
                        <a:gd name="T8" fmla="*/ 59 w 65"/>
                        <a:gd name="T9" fmla="*/ 49 h 65"/>
                        <a:gd name="T10" fmla="*/ 55 w 65"/>
                        <a:gd name="T11" fmla="*/ 55 h 65"/>
                        <a:gd name="T12" fmla="*/ 51 w 65"/>
                        <a:gd name="T13" fmla="*/ 59 h 65"/>
                        <a:gd name="T14" fmla="*/ 45 w 65"/>
                        <a:gd name="T15" fmla="*/ 61 h 65"/>
                        <a:gd name="T16" fmla="*/ 39 w 65"/>
                        <a:gd name="T17" fmla="*/ 63 h 65"/>
                        <a:gd name="T18" fmla="*/ 33 w 65"/>
                        <a:gd name="T19" fmla="*/ 65 h 65"/>
                        <a:gd name="T20" fmla="*/ 27 w 65"/>
                        <a:gd name="T21" fmla="*/ 63 h 65"/>
                        <a:gd name="T22" fmla="*/ 21 w 65"/>
                        <a:gd name="T23" fmla="*/ 61 h 65"/>
                        <a:gd name="T24" fmla="*/ 15 w 65"/>
                        <a:gd name="T25" fmla="*/ 59 h 65"/>
                        <a:gd name="T26" fmla="*/ 10 w 65"/>
                        <a:gd name="T27" fmla="*/ 55 h 65"/>
                        <a:gd name="T28" fmla="*/ 6 w 65"/>
                        <a:gd name="T29" fmla="*/ 49 h 65"/>
                        <a:gd name="T30" fmla="*/ 4 w 65"/>
                        <a:gd name="T31" fmla="*/ 46 h 65"/>
                        <a:gd name="T32" fmla="*/ 2 w 65"/>
                        <a:gd name="T33" fmla="*/ 38 h 65"/>
                        <a:gd name="T34" fmla="*/ 0 w 65"/>
                        <a:gd name="T35" fmla="*/ 32 h 65"/>
                        <a:gd name="T36" fmla="*/ 2 w 65"/>
                        <a:gd name="T37" fmla="*/ 26 h 65"/>
                        <a:gd name="T38" fmla="*/ 4 w 65"/>
                        <a:gd name="T39" fmla="*/ 20 h 65"/>
                        <a:gd name="T40" fmla="*/ 6 w 65"/>
                        <a:gd name="T41" fmla="*/ 14 h 65"/>
                        <a:gd name="T42" fmla="*/ 10 w 65"/>
                        <a:gd name="T43" fmla="*/ 10 h 65"/>
                        <a:gd name="T44" fmla="*/ 15 w 65"/>
                        <a:gd name="T45" fmla="*/ 6 h 65"/>
                        <a:gd name="T46" fmla="*/ 21 w 65"/>
                        <a:gd name="T47" fmla="*/ 2 h 65"/>
                        <a:gd name="T48" fmla="*/ 27 w 65"/>
                        <a:gd name="T49" fmla="*/ 0 h 65"/>
                        <a:gd name="T50" fmla="*/ 33 w 65"/>
                        <a:gd name="T51" fmla="*/ 0 h 65"/>
                        <a:gd name="T52" fmla="*/ 39 w 65"/>
                        <a:gd name="T53" fmla="*/ 0 h 65"/>
                        <a:gd name="T54" fmla="*/ 45 w 65"/>
                        <a:gd name="T55" fmla="*/ 2 h 65"/>
                        <a:gd name="T56" fmla="*/ 51 w 65"/>
                        <a:gd name="T57" fmla="*/ 6 h 65"/>
                        <a:gd name="T58" fmla="*/ 55 w 65"/>
                        <a:gd name="T59" fmla="*/ 10 h 65"/>
                        <a:gd name="T60" fmla="*/ 59 w 65"/>
                        <a:gd name="T61" fmla="*/ 14 h 65"/>
                        <a:gd name="T62" fmla="*/ 63 w 65"/>
                        <a:gd name="T63" fmla="*/ 20 h 65"/>
                        <a:gd name="T64" fmla="*/ 65 w 65"/>
                        <a:gd name="T65" fmla="*/ 26 h 65"/>
                        <a:gd name="T66" fmla="*/ 65 w 65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2"/>
                          </a:moveTo>
                          <a:lnTo>
                            <a:pt x="65" y="32"/>
                          </a:lnTo>
                          <a:lnTo>
                            <a:pt x="65" y="38"/>
                          </a:lnTo>
                          <a:lnTo>
                            <a:pt x="63" y="46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5"/>
                          </a:lnTo>
                          <a:lnTo>
                            <a:pt x="27" y="63"/>
                          </a:lnTo>
                          <a:lnTo>
                            <a:pt x="21" y="61"/>
                          </a:lnTo>
                          <a:lnTo>
                            <a:pt x="15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6"/>
                          </a:lnTo>
                          <a:lnTo>
                            <a:pt x="2" y="38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5" y="6"/>
                          </a:lnTo>
                          <a:lnTo>
                            <a:pt x="21" y="2"/>
                          </a:lnTo>
                          <a:lnTo>
                            <a:pt x="27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7" name="Freeform 438"/>
                    <p:cNvSpPr>
                      <a:spLocks/>
                    </p:cNvSpPr>
                    <p:nvPr/>
                  </p:nvSpPr>
                  <p:spPr bwMode="auto">
                    <a:xfrm>
                      <a:off x="4465" y="782"/>
                      <a:ext cx="65" cy="64"/>
                    </a:xfrm>
                    <a:custGeom>
                      <a:avLst/>
                      <a:gdLst>
                        <a:gd name="T0" fmla="*/ 0 w 65"/>
                        <a:gd name="T1" fmla="*/ 31 h 64"/>
                        <a:gd name="T2" fmla="*/ 2 w 65"/>
                        <a:gd name="T3" fmla="*/ 25 h 64"/>
                        <a:gd name="T4" fmla="*/ 4 w 65"/>
                        <a:gd name="T5" fmla="*/ 19 h 64"/>
                        <a:gd name="T6" fmla="*/ 6 w 65"/>
                        <a:gd name="T7" fmla="*/ 13 h 64"/>
                        <a:gd name="T8" fmla="*/ 10 w 65"/>
                        <a:gd name="T9" fmla="*/ 9 h 64"/>
                        <a:gd name="T10" fmla="*/ 16 w 65"/>
                        <a:gd name="T11" fmla="*/ 5 h 64"/>
                        <a:gd name="T12" fmla="*/ 22 w 65"/>
                        <a:gd name="T13" fmla="*/ 1 h 64"/>
                        <a:gd name="T14" fmla="*/ 28 w 65"/>
                        <a:gd name="T15" fmla="*/ 0 h 64"/>
                        <a:gd name="T16" fmla="*/ 33 w 65"/>
                        <a:gd name="T17" fmla="*/ 0 h 64"/>
                        <a:gd name="T18" fmla="*/ 39 w 65"/>
                        <a:gd name="T19" fmla="*/ 0 h 64"/>
                        <a:gd name="T20" fmla="*/ 45 w 65"/>
                        <a:gd name="T21" fmla="*/ 1 h 64"/>
                        <a:gd name="T22" fmla="*/ 51 w 65"/>
                        <a:gd name="T23" fmla="*/ 5 h 64"/>
                        <a:gd name="T24" fmla="*/ 55 w 65"/>
                        <a:gd name="T25" fmla="*/ 9 h 64"/>
                        <a:gd name="T26" fmla="*/ 59 w 65"/>
                        <a:gd name="T27" fmla="*/ 13 h 64"/>
                        <a:gd name="T28" fmla="*/ 63 w 65"/>
                        <a:gd name="T29" fmla="*/ 19 h 64"/>
                        <a:gd name="T30" fmla="*/ 65 w 65"/>
                        <a:gd name="T31" fmla="*/ 25 h 64"/>
                        <a:gd name="T32" fmla="*/ 65 w 65"/>
                        <a:gd name="T33" fmla="*/ 31 h 64"/>
                        <a:gd name="T34" fmla="*/ 65 w 65"/>
                        <a:gd name="T35" fmla="*/ 39 h 64"/>
                        <a:gd name="T36" fmla="*/ 63 w 65"/>
                        <a:gd name="T37" fmla="*/ 45 h 64"/>
                        <a:gd name="T38" fmla="*/ 59 w 65"/>
                        <a:gd name="T39" fmla="*/ 49 h 64"/>
                        <a:gd name="T40" fmla="*/ 55 w 65"/>
                        <a:gd name="T41" fmla="*/ 55 h 64"/>
                        <a:gd name="T42" fmla="*/ 51 w 65"/>
                        <a:gd name="T43" fmla="*/ 59 h 64"/>
                        <a:gd name="T44" fmla="*/ 45 w 65"/>
                        <a:gd name="T45" fmla="*/ 61 h 64"/>
                        <a:gd name="T46" fmla="*/ 39 w 65"/>
                        <a:gd name="T47" fmla="*/ 63 h 64"/>
                        <a:gd name="T48" fmla="*/ 33 w 65"/>
                        <a:gd name="T49" fmla="*/ 64 h 64"/>
                        <a:gd name="T50" fmla="*/ 28 w 65"/>
                        <a:gd name="T51" fmla="*/ 63 h 64"/>
                        <a:gd name="T52" fmla="*/ 22 w 65"/>
                        <a:gd name="T53" fmla="*/ 61 h 64"/>
                        <a:gd name="T54" fmla="*/ 16 w 65"/>
                        <a:gd name="T55" fmla="*/ 59 h 64"/>
                        <a:gd name="T56" fmla="*/ 10 w 65"/>
                        <a:gd name="T57" fmla="*/ 55 h 64"/>
                        <a:gd name="T58" fmla="*/ 6 w 65"/>
                        <a:gd name="T59" fmla="*/ 49 h 64"/>
                        <a:gd name="T60" fmla="*/ 4 w 65"/>
                        <a:gd name="T61" fmla="*/ 45 h 64"/>
                        <a:gd name="T62" fmla="*/ 2 w 65"/>
                        <a:gd name="T63" fmla="*/ 39 h 64"/>
                        <a:gd name="T64" fmla="*/ 0 w 65"/>
                        <a:gd name="T65" fmla="*/ 31 h 64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4"/>
                        <a:gd name="T101" fmla="*/ 65 w 65"/>
                        <a:gd name="T102" fmla="*/ 64 h 64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4">
                          <a:moveTo>
                            <a:pt x="0" y="31"/>
                          </a:move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6" y="5"/>
                          </a:lnTo>
                          <a:lnTo>
                            <a:pt x="22" y="1"/>
                          </a:lnTo>
                          <a:lnTo>
                            <a:pt x="28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1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4"/>
                          </a:lnTo>
                          <a:lnTo>
                            <a:pt x="28" y="63"/>
                          </a:lnTo>
                          <a:lnTo>
                            <a:pt x="22" y="61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8" name="Freeform 439"/>
                    <p:cNvSpPr>
                      <a:spLocks/>
                    </p:cNvSpPr>
                    <p:nvPr/>
                  </p:nvSpPr>
                  <p:spPr bwMode="auto">
                    <a:xfrm>
                      <a:off x="4465" y="782"/>
                      <a:ext cx="65" cy="64"/>
                    </a:xfrm>
                    <a:custGeom>
                      <a:avLst/>
                      <a:gdLst>
                        <a:gd name="T0" fmla="*/ 0 w 65"/>
                        <a:gd name="T1" fmla="*/ 31 h 64"/>
                        <a:gd name="T2" fmla="*/ 0 w 65"/>
                        <a:gd name="T3" fmla="*/ 31 h 64"/>
                        <a:gd name="T4" fmla="*/ 2 w 65"/>
                        <a:gd name="T5" fmla="*/ 25 h 64"/>
                        <a:gd name="T6" fmla="*/ 4 w 65"/>
                        <a:gd name="T7" fmla="*/ 19 h 64"/>
                        <a:gd name="T8" fmla="*/ 6 w 65"/>
                        <a:gd name="T9" fmla="*/ 13 h 64"/>
                        <a:gd name="T10" fmla="*/ 10 w 65"/>
                        <a:gd name="T11" fmla="*/ 9 h 64"/>
                        <a:gd name="T12" fmla="*/ 16 w 65"/>
                        <a:gd name="T13" fmla="*/ 5 h 64"/>
                        <a:gd name="T14" fmla="*/ 22 w 65"/>
                        <a:gd name="T15" fmla="*/ 1 h 64"/>
                        <a:gd name="T16" fmla="*/ 28 w 65"/>
                        <a:gd name="T17" fmla="*/ 0 h 64"/>
                        <a:gd name="T18" fmla="*/ 33 w 65"/>
                        <a:gd name="T19" fmla="*/ 0 h 64"/>
                        <a:gd name="T20" fmla="*/ 39 w 65"/>
                        <a:gd name="T21" fmla="*/ 0 h 64"/>
                        <a:gd name="T22" fmla="*/ 45 w 65"/>
                        <a:gd name="T23" fmla="*/ 1 h 64"/>
                        <a:gd name="T24" fmla="*/ 51 w 65"/>
                        <a:gd name="T25" fmla="*/ 5 h 64"/>
                        <a:gd name="T26" fmla="*/ 55 w 65"/>
                        <a:gd name="T27" fmla="*/ 9 h 64"/>
                        <a:gd name="T28" fmla="*/ 59 w 65"/>
                        <a:gd name="T29" fmla="*/ 13 h 64"/>
                        <a:gd name="T30" fmla="*/ 63 w 65"/>
                        <a:gd name="T31" fmla="*/ 19 h 64"/>
                        <a:gd name="T32" fmla="*/ 65 w 65"/>
                        <a:gd name="T33" fmla="*/ 25 h 64"/>
                        <a:gd name="T34" fmla="*/ 65 w 65"/>
                        <a:gd name="T35" fmla="*/ 31 h 64"/>
                        <a:gd name="T36" fmla="*/ 65 w 65"/>
                        <a:gd name="T37" fmla="*/ 39 h 64"/>
                        <a:gd name="T38" fmla="*/ 63 w 65"/>
                        <a:gd name="T39" fmla="*/ 45 h 64"/>
                        <a:gd name="T40" fmla="*/ 59 w 65"/>
                        <a:gd name="T41" fmla="*/ 49 h 64"/>
                        <a:gd name="T42" fmla="*/ 55 w 65"/>
                        <a:gd name="T43" fmla="*/ 55 h 64"/>
                        <a:gd name="T44" fmla="*/ 51 w 65"/>
                        <a:gd name="T45" fmla="*/ 59 h 64"/>
                        <a:gd name="T46" fmla="*/ 45 w 65"/>
                        <a:gd name="T47" fmla="*/ 61 h 64"/>
                        <a:gd name="T48" fmla="*/ 39 w 65"/>
                        <a:gd name="T49" fmla="*/ 63 h 64"/>
                        <a:gd name="T50" fmla="*/ 33 w 65"/>
                        <a:gd name="T51" fmla="*/ 64 h 64"/>
                        <a:gd name="T52" fmla="*/ 28 w 65"/>
                        <a:gd name="T53" fmla="*/ 63 h 64"/>
                        <a:gd name="T54" fmla="*/ 22 w 65"/>
                        <a:gd name="T55" fmla="*/ 61 h 64"/>
                        <a:gd name="T56" fmla="*/ 16 w 65"/>
                        <a:gd name="T57" fmla="*/ 59 h 64"/>
                        <a:gd name="T58" fmla="*/ 10 w 65"/>
                        <a:gd name="T59" fmla="*/ 55 h 64"/>
                        <a:gd name="T60" fmla="*/ 6 w 65"/>
                        <a:gd name="T61" fmla="*/ 49 h 64"/>
                        <a:gd name="T62" fmla="*/ 4 w 65"/>
                        <a:gd name="T63" fmla="*/ 45 h 64"/>
                        <a:gd name="T64" fmla="*/ 2 w 65"/>
                        <a:gd name="T65" fmla="*/ 39 h 64"/>
                        <a:gd name="T66" fmla="*/ 0 w 65"/>
                        <a:gd name="T67" fmla="*/ 31 h 64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4"/>
                        <a:gd name="T104" fmla="*/ 65 w 65"/>
                        <a:gd name="T105" fmla="*/ 64 h 64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4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6" y="5"/>
                          </a:lnTo>
                          <a:lnTo>
                            <a:pt x="22" y="1"/>
                          </a:lnTo>
                          <a:lnTo>
                            <a:pt x="28" y="0"/>
                          </a:lnTo>
                          <a:lnTo>
                            <a:pt x="33" y="0"/>
                          </a:lnTo>
                          <a:lnTo>
                            <a:pt x="39" y="0"/>
                          </a:lnTo>
                          <a:lnTo>
                            <a:pt x="45" y="1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3" y="64"/>
                          </a:lnTo>
                          <a:lnTo>
                            <a:pt x="28" y="63"/>
                          </a:lnTo>
                          <a:lnTo>
                            <a:pt x="22" y="61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19" name="Freeform 440"/>
                    <p:cNvSpPr>
                      <a:spLocks/>
                    </p:cNvSpPr>
                    <p:nvPr/>
                  </p:nvSpPr>
                  <p:spPr bwMode="auto">
                    <a:xfrm>
                      <a:off x="4475" y="65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4 h 65"/>
                        <a:gd name="T2" fmla="*/ 2 w 65"/>
                        <a:gd name="T3" fmla="*/ 26 h 65"/>
                        <a:gd name="T4" fmla="*/ 4 w 65"/>
                        <a:gd name="T5" fmla="*/ 20 h 65"/>
                        <a:gd name="T6" fmla="*/ 6 w 65"/>
                        <a:gd name="T7" fmla="*/ 16 h 65"/>
                        <a:gd name="T8" fmla="*/ 10 w 65"/>
                        <a:gd name="T9" fmla="*/ 10 h 65"/>
                        <a:gd name="T10" fmla="*/ 16 w 65"/>
                        <a:gd name="T11" fmla="*/ 6 h 65"/>
                        <a:gd name="T12" fmla="*/ 19 w 65"/>
                        <a:gd name="T13" fmla="*/ 4 h 65"/>
                        <a:gd name="T14" fmla="*/ 25 w 65"/>
                        <a:gd name="T15" fmla="*/ 2 h 65"/>
                        <a:gd name="T16" fmla="*/ 33 w 65"/>
                        <a:gd name="T17" fmla="*/ 0 h 65"/>
                        <a:gd name="T18" fmla="*/ 39 w 65"/>
                        <a:gd name="T19" fmla="*/ 2 h 65"/>
                        <a:gd name="T20" fmla="*/ 45 w 65"/>
                        <a:gd name="T21" fmla="*/ 4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6 h 65"/>
                        <a:gd name="T28" fmla="*/ 63 w 65"/>
                        <a:gd name="T29" fmla="*/ 20 h 65"/>
                        <a:gd name="T30" fmla="*/ 65 w 65"/>
                        <a:gd name="T31" fmla="*/ 26 h 65"/>
                        <a:gd name="T32" fmla="*/ 65 w 65"/>
                        <a:gd name="T33" fmla="*/ 34 h 65"/>
                        <a:gd name="T34" fmla="*/ 65 w 65"/>
                        <a:gd name="T35" fmla="*/ 40 h 65"/>
                        <a:gd name="T36" fmla="*/ 63 w 65"/>
                        <a:gd name="T37" fmla="*/ 46 h 65"/>
                        <a:gd name="T38" fmla="*/ 59 w 65"/>
                        <a:gd name="T39" fmla="*/ 52 h 65"/>
                        <a:gd name="T40" fmla="*/ 55 w 65"/>
                        <a:gd name="T41" fmla="*/ 56 h 65"/>
                        <a:gd name="T42" fmla="*/ 51 w 65"/>
                        <a:gd name="T43" fmla="*/ 60 h 65"/>
                        <a:gd name="T44" fmla="*/ 45 w 65"/>
                        <a:gd name="T45" fmla="*/ 63 h 65"/>
                        <a:gd name="T46" fmla="*/ 39 w 65"/>
                        <a:gd name="T47" fmla="*/ 65 h 65"/>
                        <a:gd name="T48" fmla="*/ 33 w 65"/>
                        <a:gd name="T49" fmla="*/ 65 h 65"/>
                        <a:gd name="T50" fmla="*/ 25 w 65"/>
                        <a:gd name="T51" fmla="*/ 65 h 65"/>
                        <a:gd name="T52" fmla="*/ 19 w 65"/>
                        <a:gd name="T53" fmla="*/ 63 h 65"/>
                        <a:gd name="T54" fmla="*/ 16 w 65"/>
                        <a:gd name="T55" fmla="*/ 60 h 65"/>
                        <a:gd name="T56" fmla="*/ 10 w 65"/>
                        <a:gd name="T57" fmla="*/ 56 h 65"/>
                        <a:gd name="T58" fmla="*/ 6 w 65"/>
                        <a:gd name="T59" fmla="*/ 52 h 65"/>
                        <a:gd name="T60" fmla="*/ 4 w 65"/>
                        <a:gd name="T61" fmla="*/ 46 h 65"/>
                        <a:gd name="T62" fmla="*/ 2 w 65"/>
                        <a:gd name="T63" fmla="*/ 40 h 65"/>
                        <a:gd name="T64" fmla="*/ 0 w 65"/>
                        <a:gd name="T65" fmla="*/ 34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4"/>
                          </a:move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4"/>
                          </a:lnTo>
                          <a:lnTo>
                            <a:pt x="65" y="40"/>
                          </a:lnTo>
                          <a:lnTo>
                            <a:pt x="63" y="46"/>
                          </a:lnTo>
                          <a:lnTo>
                            <a:pt x="59" y="52"/>
                          </a:lnTo>
                          <a:lnTo>
                            <a:pt x="55" y="56"/>
                          </a:lnTo>
                          <a:lnTo>
                            <a:pt x="51" y="60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6" y="60"/>
                          </a:lnTo>
                          <a:lnTo>
                            <a:pt x="10" y="56"/>
                          </a:lnTo>
                          <a:lnTo>
                            <a:pt x="6" y="52"/>
                          </a:lnTo>
                          <a:lnTo>
                            <a:pt x="4" y="46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0" name="Freeform 441"/>
                    <p:cNvSpPr>
                      <a:spLocks/>
                    </p:cNvSpPr>
                    <p:nvPr/>
                  </p:nvSpPr>
                  <p:spPr bwMode="auto">
                    <a:xfrm>
                      <a:off x="4475" y="65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4 h 65"/>
                        <a:gd name="T2" fmla="*/ 0 w 65"/>
                        <a:gd name="T3" fmla="*/ 34 h 65"/>
                        <a:gd name="T4" fmla="*/ 2 w 65"/>
                        <a:gd name="T5" fmla="*/ 26 h 65"/>
                        <a:gd name="T6" fmla="*/ 4 w 65"/>
                        <a:gd name="T7" fmla="*/ 20 h 65"/>
                        <a:gd name="T8" fmla="*/ 6 w 65"/>
                        <a:gd name="T9" fmla="*/ 16 h 65"/>
                        <a:gd name="T10" fmla="*/ 10 w 65"/>
                        <a:gd name="T11" fmla="*/ 10 h 65"/>
                        <a:gd name="T12" fmla="*/ 16 w 65"/>
                        <a:gd name="T13" fmla="*/ 6 h 65"/>
                        <a:gd name="T14" fmla="*/ 19 w 65"/>
                        <a:gd name="T15" fmla="*/ 4 h 65"/>
                        <a:gd name="T16" fmla="*/ 25 w 65"/>
                        <a:gd name="T17" fmla="*/ 2 h 65"/>
                        <a:gd name="T18" fmla="*/ 33 w 65"/>
                        <a:gd name="T19" fmla="*/ 0 h 65"/>
                        <a:gd name="T20" fmla="*/ 39 w 65"/>
                        <a:gd name="T21" fmla="*/ 2 h 65"/>
                        <a:gd name="T22" fmla="*/ 45 w 65"/>
                        <a:gd name="T23" fmla="*/ 4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6 h 65"/>
                        <a:gd name="T30" fmla="*/ 63 w 65"/>
                        <a:gd name="T31" fmla="*/ 20 h 65"/>
                        <a:gd name="T32" fmla="*/ 65 w 65"/>
                        <a:gd name="T33" fmla="*/ 26 h 65"/>
                        <a:gd name="T34" fmla="*/ 65 w 65"/>
                        <a:gd name="T35" fmla="*/ 34 h 65"/>
                        <a:gd name="T36" fmla="*/ 65 w 65"/>
                        <a:gd name="T37" fmla="*/ 40 h 65"/>
                        <a:gd name="T38" fmla="*/ 63 w 65"/>
                        <a:gd name="T39" fmla="*/ 46 h 65"/>
                        <a:gd name="T40" fmla="*/ 59 w 65"/>
                        <a:gd name="T41" fmla="*/ 52 h 65"/>
                        <a:gd name="T42" fmla="*/ 55 w 65"/>
                        <a:gd name="T43" fmla="*/ 56 h 65"/>
                        <a:gd name="T44" fmla="*/ 51 w 65"/>
                        <a:gd name="T45" fmla="*/ 60 h 65"/>
                        <a:gd name="T46" fmla="*/ 45 w 65"/>
                        <a:gd name="T47" fmla="*/ 63 h 65"/>
                        <a:gd name="T48" fmla="*/ 39 w 65"/>
                        <a:gd name="T49" fmla="*/ 65 h 65"/>
                        <a:gd name="T50" fmla="*/ 33 w 65"/>
                        <a:gd name="T51" fmla="*/ 65 h 65"/>
                        <a:gd name="T52" fmla="*/ 25 w 65"/>
                        <a:gd name="T53" fmla="*/ 65 h 65"/>
                        <a:gd name="T54" fmla="*/ 19 w 65"/>
                        <a:gd name="T55" fmla="*/ 63 h 65"/>
                        <a:gd name="T56" fmla="*/ 16 w 65"/>
                        <a:gd name="T57" fmla="*/ 60 h 65"/>
                        <a:gd name="T58" fmla="*/ 10 w 65"/>
                        <a:gd name="T59" fmla="*/ 56 h 65"/>
                        <a:gd name="T60" fmla="*/ 6 w 65"/>
                        <a:gd name="T61" fmla="*/ 52 h 65"/>
                        <a:gd name="T62" fmla="*/ 4 w 65"/>
                        <a:gd name="T63" fmla="*/ 46 h 65"/>
                        <a:gd name="T64" fmla="*/ 2 w 65"/>
                        <a:gd name="T65" fmla="*/ 40 h 65"/>
                        <a:gd name="T66" fmla="*/ 0 w 65"/>
                        <a:gd name="T67" fmla="*/ 34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4"/>
                          </a:moveTo>
                          <a:lnTo>
                            <a:pt x="0" y="34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19" y="4"/>
                          </a:lnTo>
                          <a:lnTo>
                            <a:pt x="25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4"/>
                          </a:lnTo>
                          <a:lnTo>
                            <a:pt x="65" y="40"/>
                          </a:lnTo>
                          <a:lnTo>
                            <a:pt x="63" y="46"/>
                          </a:lnTo>
                          <a:lnTo>
                            <a:pt x="59" y="52"/>
                          </a:lnTo>
                          <a:lnTo>
                            <a:pt x="55" y="56"/>
                          </a:lnTo>
                          <a:lnTo>
                            <a:pt x="51" y="60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6" y="60"/>
                          </a:lnTo>
                          <a:lnTo>
                            <a:pt x="10" y="56"/>
                          </a:lnTo>
                          <a:lnTo>
                            <a:pt x="6" y="52"/>
                          </a:lnTo>
                          <a:lnTo>
                            <a:pt x="4" y="46"/>
                          </a:lnTo>
                          <a:lnTo>
                            <a:pt x="2" y="40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1" name="Freeform 442"/>
                    <p:cNvSpPr>
                      <a:spLocks/>
                    </p:cNvSpPr>
                    <p:nvPr/>
                  </p:nvSpPr>
                  <p:spPr bwMode="auto">
                    <a:xfrm>
                      <a:off x="4502" y="813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65 h 65"/>
                        <a:gd name="T2" fmla="*/ 26 w 65"/>
                        <a:gd name="T3" fmla="*/ 65 h 65"/>
                        <a:gd name="T4" fmla="*/ 20 w 65"/>
                        <a:gd name="T5" fmla="*/ 63 h 65"/>
                        <a:gd name="T6" fmla="*/ 14 w 65"/>
                        <a:gd name="T7" fmla="*/ 59 h 65"/>
                        <a:gd name="T8" fmla="*/ 10 w 65"/>
                        <a:gd name="T9" fmla="*/ 55 h 65"/>
                        <a:gd name="T10" fmla="*/ 6 w 65"/>
                        <a:gd name="T11" fmla="*/ 51 h 65"/>
                        <a:gd name="T12" fmla="*/ 2 w 65"/>
                        <a:gd name="T13" fmla="*/ 45 h 65"/>
                        <a:gd name="T14" fmla="*/ 0 w 65"/>
                        <a:gd name="T15" fmla="*/ 39 h 65"/>
                        <a:gd name="T16" fmla="*/ 0 w 65"/>
                        <a:gd name="T17" fmla="*/ 33 h 65"/>
                        <a:gd name="T18" fmla="*/ 0 w 65"/>
                        <a:gd name="T19" fmla="*/ 26 h 65"/>
                        <a:gd name="T20" fmla="*/ 2 w 65"/>
                        <a:gd name="T21" fmla="*/ 20 h 65"/>
                        <a:gd name="T22" fmla="*/ 6 w 65"/>
                        <a:gd name="T23" fmla="*/ 16 h 65"/>
                        <a:gd name="T24" fmla="*/ 10 w 65"/>
                        <a:gd name="T25" fmla="*/ 10 h 65"/>
                        <a:gd name="T26" fmla="*/ 14 w 65"/>
                        <a:gd name="T27" fmla="*/ 6 h 65"/>
                        <a:gd name="T28" fmla="*/ 20 w 65"/>
                        <a:gd name="T29" fmla="*/ 4 h 65"/>
                        <a:gd name="T30" fmla="*/ 26 w 65"/>
                        <a:gd name="T31" fmla="*/ 2 h 65"/>
                        <a:gd name="T32" fmla="*/ 32 w 65"/>
                        <a:gd name="T33" fmla="*/ 0 h 65"/>
                        <a:gd name="T34" fmla="*/ 40 w 65"/>
                        <a:gd name="T35" fmla="*/ 2 h 65"/>
                        <a:gd name="T36" fmla="*/ 46 w 65"/>
                        <a:gd name="T37" fmla="*/ 4 h 65"/>
                        <a:gd name="T38" fmla="*/ 52 w 65"/>
                        <a:gd name="T39" fmla="*/ 6 h 65"/>
                        <a:gd name="T40" fmla="*/ 55 w 65"/>
                        <a:gd name="T41" fmla="*/ 10 h 65"/>
                        <a:gd name="T42" fmla="*/ 59 w 65"/>
                        <a:gd name="T43" fmla="*/ 16 h 65"/>
                        <a:gd name="T44" fmla="*/ 63 w 65"/>
                        <a:gd name="T45" fmla="*/ 20 h 65"/>
                        <a:gd name="T46" fmla="*/ 63 w 65"/>
                        <a:gd name="T47" fmla="*/ 26 h 65"/>
                        <a:gd name="T48" fmla="*/ 65 w 65"/>
                        <a:gd name="T49" fmla="*/ 33 h 65"/>
                        <a:gd name="T50" fmla="*/ 63 w 65"/>
                        <a:gd name="T51" fmla="*/ 39 h 65"/>
                        <a:gd name="T52" fmla="*/ 63 w 65"/>
                        <a:gd name="T53" fmla="*/ 45 h 65"/>
                        <a:gd name="T54" fmla="*/ 59 w 65"/>
                        <a:gd name="T55" fmla="*/ 51 h 65"/>
                        <a:gd name="T56" fmla="*/ 55 w 65"/>
                        <a:gd name="T57" fmla="*/ 55 h 65"/>
                        <a:gd name="T58" fmla="*/ 52 w 65"/>
                        <a:gd name="T59" fmla="*/ 59 h 65"/>
                        <a:gd name="T60" fmla="*/ 46 w 65"/>
                        <a:gd name="T61" fmla="*/ 63 h 65"/>
                        <a:gd name="T62" fmla="*/ 40 w 65"/>
                        <a:gd name="T63" fmla="*/ 65 h 65"/>
                        <a:gd name="T64" fmla="*/ 32 w 65"/>
                        <a:gd name="T65" fmla="*/ 65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32" y="65"/>
                          </a:move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40" y="2"/>
                          </a:lnTo>
                          <a:lnTo>
                            <a:pt x="46" y="4"/>
                          </a:lnTo>
                          <a:lnTo>
                            <a:pt x="52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2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2" name="Freeform 443"/>
                    <p:cNvSpPr>
                      <a:spLocks/>
                    </p:cNvSpPr>
                    <p:nvPr/>
                  </p:nvSpPr>
                  <p:spPr bwMode="auto">
                    <a:xfrm>
                      <a:off x="4502" y="813"/>
                      <a:ext cx="65" cy="65"/>
                    </a:xfrm>
                    <a:custGeom>
                      <a:avLst/>
                      <a:gdLst>
                        <a:gd name="T0" fmla="*/ 32 w 65"/>
                        <a:gd name="T1" fmla="*/ 65 h 65"/>
                        <a:gd name="T2" fmla="*/ 32 w 65"/>
                        <a:gd name="T3" fmla="*/ 65 h 65"/>
                        <a:gd name="T4" fmla="*/ 26 w 65"/>
                        <a:gd name="T5" fmla="*/ 65 h 65"/>
                        <a:gd name="T6" fmla="*/ 20 w 65"/>
                        <a:gd name="T7" fmla="*/ 63 h 65"/>
                        <a:gd name="T8" fmla="*/ 14 w 65"/>
                        <a:gd name="T9" fmla="*/ 59 h 65"/>
                        <a:gd name="T10" fmla="*/ 10 w 65"/>
                        <a:gd name="T11" fmla="*/ 55 h 65"/>
                        <a:gd name="T12" fmla="*/ 6 w 65"/>
                        <a:gd name="T13" fmla="*/ 51 h 65"/>
                        <a:gd name="T14" fmla="*/ 2 w 65"/>
                        <a:gd name="T15" fmla="*/ 45 h 65"/>
                        <a:gd name="T16" fmla="*/ 0 w 65"/>
                        <a:gd name="T17" fmla="*/ 39 h 65"/>
                        <a:gd name="T18" fmla="*/ 0 w 65"/>
                        <a:gd name="T19" fmla="*/ 33 h 65"/>
                        <a:gd name="T20" fmla="*/ 0 w 65"/>
                        <a:gd name="T21" fmla="*/ 26 h 65"/>
                        <a:gd name="T22" fmla="*/ 2 w 65"/>
                        <a:gd name="T23" fmla="*/ 20 h 65"/>
                        <a:gd name="T24" fmla="*/ 6 w 65"/>
                        <a:gd name="T25" fmla="*/ 16 h 65"/>
                        <a:gd name="T26" fmla="*/ 10 w 65"/>
                        <a:gd name="T27" fmla="*/ 10 h 65"/>
                        <a:gd name="T28" fmla="*/ 14 w 65"/>
                        <a:gd name="T29" fmla="*/ 6 h 65"/>
                        <a:gd name="T30" fmla="*/ 20 w 65"/>
                        <a:gd name="T31" fmla="*/ 4 h 65"/>
                        <a:gd name="T32" fmla="*/ 26 w 65"/>
                        <a:gd name="T33" fmla="*/ 2 h 65"/>
                        <a:gd name="T34" fmla="*/ 32 w 65"/>
                        <a:gd name="T35" fmla="*/ 0 h 65"/>
                        <a:gd name="T36" fmla="*/ 40 w 65"/>
                        <a:gd name="T37" fmla="*/ 2 h 65"/>
                        <a:gd name="T38" fmla="*/ 46 w 65"/>
                        <a:gd name="T39" fmla="*/ 4 h 65"/>
                        <a:gd name="T40" fmla="*/ 52 w 65"/>
                        <a:gd name="T41" fmla="*/ 6 h 65"/>
                        <a:gd name="T42" fmla="*/ 55 w 65"/>
                        <a:gd name="T43" fmla="*/ 10 h 65"/>
                        <a:gd name="T44" fmla="*/ 59 w 65"/>
                        <a:gd name="T45" fmla="*/ 16 h 65"/>
                        <a:gd name="T46" fmla="*/ 63 w 65"/>
                        <a:gd name="T47" fmla="*/ 20 h 65"/>
                        <a:gd name="T48" fmla="*/ 63 w 65"/>
                        <a:gd name="T49" fmla="*/ 26 h 65"/>
                        <a:gd name="T50" fmla="*/ 65 w 65"/>
                        <a:gd name="T51" fmla="*/ 33 h 65"/>
                        <a:gd name="T52" fmla="*/ 63 w 65"/>
                        <a:gd name="T53" fmla="*/ 39 h 65"/>
                        <a:gd name="T54" fmla="*/ 63 w 65"/>
                        <a:gd name="T55" fmla="*/ 45 h 65"/>
                        <a:gd name="T56" fmla="*/ 59 w 65"/>
                        <a:gd name="T57" fmla="*/ 51 h 65"/>
                        <a:gd name="T58" fmla="*/ 55 w 65"/>
                        <a:gd name="T59" fmla="*/ 55 h 65"/>
                        <a:gd name="T60" fmla="*/ 52 w 65"/>
                        <a:gd name="T61" fmla="*/ 59 h 65"/>
                        <a:gd name="T62" fmla="*/ 46 w 65"/>
                        <a:gd name="T63" fmla="*/ 63 h 65"/>
                        <a:gd name="T64" fmla="*/ 40 w 65"/>
                        <a:gd name="T65" fmla="*/ 65 h 65"/>
                        <a:gd name="T66" fmla="*/ 32 w 65"/>
                        <a:gd name="T67" fmla="*/ 65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32" y="65"/>
                          </a:move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40" y="2"/>
                          </a:lnTo>
                          <a:lnTo>
                            <a:pt x="46" y="4"/>
                          </a:lnTo>
                          <a:lnTo>
                            <a:pt x="52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3" y="20"/>
                          </a:lnTo>
                          <a:lnTo>
                            <a:pt x="63" y="26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2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2" y="65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3" name="Freeform 444"/>
                    <p:cNvSpPr>
                      <a:spLocks/>
                    </p:cNvSpPr>
                    <p:nvPr/>
                  </p:nvSpPr>
                  <p:spPr bwMode="auto">
                    <a:xfrm>
                      <a:off x="4473" y="744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4 h 65"/>
                        <a:gd name="T2" fmla="*/ 0 w 65"/>
                        <a:gd name="T3" fmla="*/ 26 h 65"/>
                        <a:gd name="T4" fmla="*/ 2 w 65"/>
                        <a:gd name="T5" fmla="*/ 20 h 65"/>
                        <a:gd name="T6" fmla="*/ 6 w 65"/>
                        <a:gd name="T7" fmla="*/ 16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4 h 65"/>
                        <a:gd name="T14" fmla="*/ 25 w 65"/>
                        <a:gd name="T15" fmla="*/ 2 h 65"/>
                        <a:gd name="T16" fmla="*/ 33 w 65"/>
                        <a:gd name="T17" fmla="*/ 0 h 65"/>
                        <a:gd name="T18" fmla="*/ 39 w 65"/>
                        <a:gd name="T19" fmla="*/ 2 h 65"/>
                        <a:gd name="T20" fmla="*/ 45 w 65"/>
                        <a:gd name="T21" fmla="*/ 4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6 h 65"/>
                        <a:gd name="T28" fmla="*/ 61 w 65"/>
                        <a:gd name="T29" fmla="*/ 20 h 65"/>
                        <a:gd name="T30" fmla="*/ 63 w 65"/>
                        <a:gd name="T31" fmla="*/ 26 h 65"/>
                        <a:gd name="T32" fmla="*/ 65 w 65"/>
                        <a:gd name="T33" fmla="*/ 34 h 65"/>
                        <a:gd name="T34" fmla="*/ 63 w 65"/>
                        <a:gd name="T35" fmla="*/ 39 h 65"/>
                        <a:gd name="T36" fmla="*/ 61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5 w 65"/>
                        <a:gd name="T45" fmla="*/ 63 h 65"/>
                        <a:gd name="T46" fmla="*/ 39 w 65"/>
                        <a:gd name="T47" fmla="*/ 65 h 65"/>
                        <a:gd name="T48" fmla="*/ 33 w 65"/>
                        <a:gd name="T49" fmla="*/ 65 h 65"/>
                        <a:gd name="T50" fmla="*/ 25 w 65"/>
                        <a:gd name="T51" fmla="*/ 65 h 65"/>
                        <a:gd name="T52" fmla="*/ 20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2 w 65"/>
                        <a:gd name="T61" fmla="*/ 45 h 65"/>
                        <a:gd name="T62" fmla="*/ 0 w 65"/>
                        <a:gd name="T63" fmla="*/ 39 h 65"/>
                        <a:gd name="T64" fmla="*/ 0 w 65"/>
                        <a:gd name="T65" fmla="*/ 34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4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5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4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4" name="Freeform 445"/>
                    <p:cNvSpPr>
                      <a:spLocks/>
                    </p:cNvSpPr>
                    <p:nvPr/>
                  </p:nvSpPr>
                  <p:spPr bwMode="auto">
                    <a:xfrm>
                      <a:off x="4473" y="744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4 h 65"/>
                        <a:gd name="T2" fmla="*/ 0 w 65"/>
                        <a:gd name="T3" fmla="*/ 34 h 65"/>
                        <a:gd name="T4" fmla="*/ 0 w 65"/>
                        <a:gd name="T5" fmla="*/ 26 h 65"/>
                        <a:gd name="T6" fmla="*/ 2 w 65"/>
                        <a:gd name="T7" fmla="*/ 20 h 65"/>
                        <a:gd name="T8" fmla="*/ 6 w 65"/>
                        <a:gd name="T9" fmla="*/ 16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4 h 65"/>
                        <a:gd name="T16" fmla="*/ 25 w 65"/>
                        <a:gd name="T17" fmla="*/ 2 h 65"/>
                        <a:gd name="T18" fmla="*/ 33 w 65"/>
                        <a:gd name="T19" fmla="*/ 0 h 65"/>
                        <a:gd name="T20" fmla="*/ 39 w 65"/>
                        <a:gd name="T21" fmla="*/ 2 h 65"/>
                        <a:gd name="T22" fmla="*/ 45 w 65"/>
                        <a:gd name="T23" fmla="*/ 4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6 h 65"/>
                        <a:gd name="T30" fmla="*/ 61 w 65"/>
                        <a:gd name="T31" fmla="*/ 20 h 65"/>
                        <a:gd name="T32" fmla="*/ 63 w 65"/>
                        <a:gd name="T33" fmla="*/ 26 h 65"/>
                        <a:gd name="T34" fmla="*/ 65 w 65"/>
                        <a:gd name="T35" fmla="*/ 34 h 65"/>
                        <a:gd name="T36" fmla="*/ 63 w 65"/>
                        <a:gd name="T37" fmla="*/ 39 h 65"/>
                        <a:gd name="T38" fmla="*/ 61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5 w 65"/>
                        <a:gd name="T47" fmla="*/ 63 h 65"/>
                        <a:gd name="T48" fmla="*/ 39 w 65"/>
                        <a:gd name="T49" fmla="*/ 65 h 65"/>
                        <a:gd name="T50" fmla="*/ 33 w 65"/>
                        <a:gd name="T51" fmla="*/ 65 h 65"/>
                        <a:gd name="T52" fmla="*/ 25 w 65"/>
                        <a:gd name="T53" fmla="*/ 65 h 65"/>
                        <a:gd name="T54" fmla="*/ 20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2 w 65"/>
                        <a:gd name="T63" fmla="*/ 45 h 65"/>
                        <a:gd name="T64" fmla="*/ 0 w 65"/>
                        <a:gd name="T65" fmla="*/ 39 h 65"/>
                        <a:gd name="T66" fmla="*/ 0 w 65"/>
                        <a:gd name="T67" fmla="*/ 34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4"/>
                          </a:moveTo>
                          <a:lnTo>
                            <a:pt x="0" y="34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6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5" y="2"/>
                          </a:lnTo>
                          <a:lnTo>
                            <a:pt x="33" y="0"/>
                          </a:lnTo>
                          <a:lnTo>
                            <a:pt x="39" y="2"/>
                          </a:lnTo>
                          <a:lnTo>
                            <a:pt x="45" y="4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6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4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3" y="65"/>
                          </a:lnTo>
                          <a:lnTo>
                            <a:pt x="25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5" name="Freeform 446"/>
                    <p:cNvSpPr>
                      <a:spLocks/>
                    </p:cNvSpPr>
                    <p:nvPr/>
                  </p:nvSpPr>
                  <p:spPr bwMode="auto">
                    <a:xfrm>
                      <a:off x="4552" y="821"/>
                      <a:ext cx="63" cy="63"/>
                    </a:xfrm>
                    <a:custGeom>
                      <a:avLst/>
                      <a:gdLst>
                        <a:gd name="T0" fmla="*/ 63 w 63"/>
                        <a:gd name="T1" fmla="*/ 31 h 63"/>
                        <a:gd name="T2" fmla="*/ 63 w 63"/>
                        <a:gd name="T3" fmla="*/ 39 h 63"/>
                        <a:gd name="T4" fmla="*/ 61 w 63"/>
                        <a:gd name="T5" fmla="*/ 43 h 63"/>
                        <a:gd name="T6" fmla="*/ 59 w 63"/>
                        <a:gd name="T7" fmla="*/ 49 h 63"/>
                        <a:gd name="T8" fmla="*/ 55 w 63"/>
                        <a:gd name="T9" fmla="*/ 55 h 63"/>
                        <a:gd name="T10" fmla="*/ 49 w 63"/>
                        <a:gd name="T11" fmla="*/ 59 h 63"/>
                        <a:gd name="T12" fmla="*/ 43 w 63"/>
                        <a:gd name="T13" fmla="*/ 61 h 63"/>
                        <a:gd name="T14" fmla="*/ 39 w 63"/>
                        <a:gd name="T15" fmla="*/ 63 h 63"/>
                        <a:gd name="T16" fmla="*/ 31 w 63"/>
                        <a:gd name="T17" fmla="*/ 63 h 63"/>
                        <a:gd name="T18" fmla="*/ 25 w 63"/>
                        <a:gd name="T19" fmla="*/ 63 h 63"/>
                        <a:gd name="T20" fmla="*/ 19 w 63"/>
                        <a:gd name="T21" fmla="*/ 61 h 63"/>
                        <a:gd name="T22" fmla="*/ 13 w 63"/>
                        <a:gd name="T23" fmla="*/ 59 h 63"/>
                        <a:gd name="T24" fmla="*/ 9 w 63"/>
                        <a:gd name="T25" fmla="*/ 55 h 63"/>
                        <a:gd name="T26" fmla="*/ 5 w 63"/>
                        <a:gd name="T27" fmla="*/ 49 h 63"/>
                        <a:gd name="T28" fmla="*/ 2 w 63"/>
                        <a:gd name="T29" fmla="*/ 43 h 63"/>
                        <a:gd name="T30" fmla="*/ 0 w 63"/>
                        <a:gd name="T31" fmla="*/ 39 h 63"/>
                        <a:gd name="T32" fmla="*/ 0 w 63"/>
                        <a:gd name="T33" fmla="*/ 31 h 63"/>
                        <a:gd name="T34" fmla="*/ 0 w 63"/>
                        <a:gd name="T35" fmla="*/ 25 h 63"/>
                        <a:gd name="T36" fmla="*/ 2 w 63"/>
                        <a:gd name="T37" fmla="*/ 20 h 63"/>
                        <a:gd name="T38" fmla="*/ 5 w 63"/>
                        <a:gd name="T39" fmla="*/ 14 h 63"/>
                        <a:gd name="T40" fmla="*/ 9 w 63"/>
                        <a:gd name="T41" fmla="*/ 10 h 63"/>
                        <a:gd name="T42" fmla="*/ 13 w 63"/>
                        <a:gd name="T43" fmla="*/ 6 h 63"/>
                        <a:gd name="T44" fmla="*/ 19 w 63"/>
                        <a:gd name="T45" fmla="*/ 2 h 63"/>
                        <a:gd name="T46" fmla="*/ 25 w 63"/>
                        <a:gd name="T47" fmla="*/ 0 h 63"/>
                        <a:gd name="T48" fmla="*/ 31 w 63"/>
                        <a:gd name="T49" fmla="*/ 0 h 63"/>
                        <a:gd name="T50" fmla="*/ 39 w 63"/>
                        <a:gd name="T51" fmla="*/ 0 h 63"/>
                        <a:gd name="T52" fmla="*/ 43 w 63"/>
                        <a:gd name="T53" fmla="*/ 2 h 63"/>
                        <a:gd name="T54" fmla="*/ 49 w 63"/>
                        <a:gd name="T55" fmla="*/ 6 h 63"/>
                        <a:gd name="T56" fmla="*/ 55 w 63"/>
                        <a:gd name="T57" fmla="*/ 10 h 63"/>
                        <a:gd name="T58" fmla="*/ 59 w 63"/>
                        <a:gd name="T59" fmla="*/ 14 h 63"/>
                        <a:gd name="T60" fmla="*/ 61 w 63"/>
                        <a:gd name="T61" fmla="*/ 20 h 63"/>
                        <a:gd name="T62" fmla="*/ 63 w 63"/>
                        <a:gd name="T63" fmla="*/ 25 h 63"/>
                        <a:gd name="T64" fmla="*/ 63 w 63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63" y="31"/>
                          </a:moveTo>
                          <a:lnTo>
                            <a:pt x="63" y="39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5" y="49"/>
                          </a:lnTo>
                          <a:lnTo>
                            <a:pt x="2" y="43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5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6" name="Freeform 447"/>
                    <p:cNvSpPr>
                      <a:spLocks/>
                    </p:cNvSpPr>
                    <p:nvPr/>
                  </p:nvSpPr>
                  <p:spPr bwMode="auto">
                    <a:xfrm>
                      <a:off x="4552" y="821"/>
                      <a:ext cx="63" cy="63"/>
                    </a:xfrm>
                    <a:custGeom>
                      <a:avLst/>
                      <a:gdLst>
                        <a:gd name="T0" fmla="*/ 63 w 63"/>
                        <a:gd name="T1" fmla="*/ 31 h 63"/>
                        <a:gd name="T2" fmla="*/ 63 w 63"/>
                        <a:gd name="T3" fmla="*/ 31 h 63"/>
                        <a:gd name="T4" fmla="*/ 63 w 63"/>
                        <a:gd name="T5" fmla="*/ 39 h 63"/>
                        <a:gd name="T6" fmla="*/ 61 w 63"/>
                        <a:gd name="T7" fmla="*/ 43 h 63"/>
                        <a:gd name="T8" fmla="*/ 59 w 63"/>
                        <a:gd name="T9" fmla="*/ 49 h 63"/>
                        <a:gd name="T10" fmla="*/ 55 w 63"/>
                        <a:gd name="T11" fmla="*/ 55 h 63"/>
                        <a:gd name="T12" fmla="*/ 49 w 63"/>
                        <a:gd name="T13" fmla="*/ 59 h 63"/>
                        <a:gd name="T14" fmla="*/ 43 w 63"/>
                        <a:gd name="T15" fmla="*/ 61 h 63"/>
                        <a:gd name="T16" fmla="*/ 39 w 63"/>
                        <a:gd name="T17" fmla="*/ 63 h 63"/>
                        <a:gd name="T18" fmla="*/ 31 w 63"/>
                        <a:gd name="T19" fmla="*/ 63 h 63"/>
                        <a:gd name="T20" fmla="*/ 25 w 63"/>
                        <a:gd name="T21" fmla="*/ 63 h 63"/>
                        <a:gd name="T22" fmla="*/ 19 w 63"/>
                        <a:gd name="T23" fmla="*/ 61 h 63"/>
                        <a:gd name="T24" fmla="*/ 13 w 63"/>
                        <a:gd name="T25" fmla="*/ 59 h 63"/>
                        <a:gd name="T26" fmla="*/ 9 w 63"/>
                        <a:gd name="T27" fmla="*/ 55 h 63"/>
                        <a:gd name="T28" fmla="*/ 5 w 63"/>
                        <a:gd name="T29" fmla="*/ 49 h 63"/>
                        <a:gd name="T30" fmla="*/ 2 w 63"/>
                        <a:gd name="T31" fmla="*/ 43 h 63"/>
                        <a:gd name="T32" fmla="*/ 0 w 63"/>
                        <a:gd name="T33" fmla="*/ 39 h 63"/>
                        <a:gd name="T34" fmla="*/ 0 w 63"/>
                        <a:gd name="T35" fmla="*/ 31 h 63"/>
                        <a:gd name="T36" fmla="*/ 0 w 63"/>
                        <a:gd name="T37" fmla="*/ 25 h 63"/>
                        <a:gd name="T38" fmla="*/ 2 w 63"/>
                        <a:gd name="T39" fmla="*/ 20 h 63"/>
                        <a:gd name="T40" fmla="*/ 5 w 63"/>
                        <a:gd name="T41" fmla="*/ 14 h 63"/>
                        <a:gd name="T42" fmla="*/ 9 w 63"/>
                        <a:gd name="T43" fmla="*/ 10 h 63"/>
                        <a:gd name="T44" fmla="*/ 13 w 63"/>
                        <a:gd name="T45" fmla="*/ 6 h 63"/>
                        <a:gd name="T46" fmla="*/ 19 w 63"/>
                        <a:gd name="T47" fmla="*/ 2 h 63"/>
                        <a:gd name="T48" fmla="*/ 25 w 63"/>
                        <a:gd name="T49" fmla="*/ 0 h 63"/>
                        <a:gd name="T50" fmla="*/ 31 w 63"/>
                        <a:gd name="T51" fmla="*/ 0 h 63"/>
                        <a:gd name="T52" fmla="*/ 39 w 63"/>
                        <a:gd name="T53" fmla="*/ 0 h 63"/>
                        <a:gd name="T54" fmla="*/ 43 w 63"/>
                        <a:gd name="T55" fmla="*/ 2 h 63"/>
                        <a:gd name="T56" fmla="*/ 49 w 63"/>
                        <a:gd name="T57" fmla="*/ 6 h 63"/>
                        <a:gd name="T58" fmla="*/ 55 w 63"/>
                        <a:gd name="T59" fmla="*/ 10 h 63"/>
                        <a:gd name="T60" fmla="*/ 59 w 63"/>
                        <a:gd name="T61" fmla="*/ 14 h 63"/>
                        <a:gd name="T62" fmla="*/ 61 w 63"/>
                        <a:gd name="T63" fmla="*/ 20 h 63"/>
                        <a:gd name="T64" fmla="*/ 63 w 63"/>
                        <a:gd name="T65" fmla="*/ 25 h 63"/>
                        <a:gd name="T66" fmla="*/ 63 w 63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63" y="31"/>
                          </a:move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9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5" y="49"/>
                          </a:lnTo>
                          <a:lnTo>
                            <a:pt x="2" y="43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20"/>
                          </a:lnTo>
                          <a:lnTo>
                            <a:pt x="5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9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7" name="Freeform 448"/>
                    <p:cNvSpPr>
                      <a:spLocks/>
                    </p:cNvSpPr>
                    <p:nvPr/>
                  </p:nvSpPr>
                  <p:spPr bwMode="auto">
                    <a:xfrm>
                      <a:off x="4632" y="829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2 w 65"/>
                        <a:gd name="T3" fmla="*/ 25 h 63"/>
                        <a:gd name="T4" fmla="*/ 4 w 65"/>
                        <a:gd name="T5" fmla="*/ 19 h 63"/>
                        <a:gd name="T6" fmla="*/ 6 w 65"/>
                        <a:gd name="T7" fmla="*/ 14 h 63"/>
                        <a:gd name="T8" fmla="*/ 10 w 65"/>
                        <a:gd name="T9" fmla="*/ 10 h 63"/>
                        <a:gd name="T10" fmla="*/ 16 w 65"/>
                        <a:gd name="T11" fmla="*/ 6 h 63"/>
                        <a:gd name="T12" fmla="*/ 20 w 65"/>
                        <a:gd name="T13" fmla="*/ 2 h 63"/>
                        <a:gd name="T14" fmla="*/ 26 w 65"/>
                        <a:gd name="T15" fmla="*/ 0 h 63"/>
                        <a:gd name="T16" fmla="*/ 34 w 65"/>
                        <a:gd name="T17" fmla="*/ 0 h 63"/>
                        <a:gd name="T18" fmla="*/ 40 w 65"/>
                        <a:gd name="T19" fmla="*/ 0 h 63"/>
                        <a:gd name="T20" fmla="*/ 46 w 65"/>
                        <a:gd name="T21" fmla="*/ 2 h 63"/>
                        <a:gd name="T22" fmla="*/ 52 w 65"/>
                        <a:gd name="T23" fmla="*/ 6 h 63"/>
                        <a:gd name="T24" fmla="*/ 55 w 65"/>
                        <a:gd name="T25" fmla="*/ 10 h 63"/>
                        <a:gd name="T26" fmla="*/ 59 w 65"/>
                        <a:gd name="T27" fmla="*/ 14 h 63"/>
                        <a:gd name="T28" fmla="*/ 63 w 65"/>
                        <a:gd name="T29" fmla="*/ 19 h 63"/>
                        <a:gd name="T30" fmla="*/ 65 w 65"/>
                        <a:gd name="T31" fmla="*/ 25 h 63"/>
                        <a:gd name="T32" fmla="*/ 65 w 65"/>
                        <a:gd name="T33" fmla="*/ 31 h 63"/>
                        <a:gd name="T34" fmla="*/ 65 w 65"/>
                        <a:gd name="T35" fmla="*/ 39 h 63"/>
                        <a:gd name="T36" fmla="*/ 63 w 65"/>
                        <a:gd name="T37" fmla="*/ 43 h 63"/>
                        <a:gd name="T38" fmla="*/ 59 w 65"/>
                        <a:gd name="T39" fmla="*/ 49 h 63"/>
                        <a:gd name="T40" fmla="*/ 55 w 65"/>
                        <a:gd name="T41" fmla="*/ 55 h 63"/>
                        <a:gd name="T42" fmla="*/ 52 w 65"/>
                        <a:gd name="T43" fmla="*/ 59 h 63"/>
                        <a:gd name="T44" fmla="*/ 46 w 65"/>
                        <a:gd name="T45" fmla="*/ 61 h 63"/>
                        <a:gd name="T46" fmla="*/ 40 w 65"/>
                        <a:gd name="T47" fmla="*/ 63 h 63"/>
                        <a:gd name="T48" fmla="*/ 34 w 65"/>
                        <a:gd name="T49" fmla="*/ 63 h 63"/>
                        <a:gd name="T50" fmla="*/ 26 w 65"/>
                        <a:gd name="T51" fmla="*/ 63 h 63"/>
                        <a:gd name="T52" fmla="*/ 20 w 65"/>
                        <a:gd name="T53" fmla="*/ 61 h 63"/>
                        <a:gd name="T54" fmla="*/ 16 w 65"/>
                        <a:gd name="T55" fmla="*/ 59 h 63"/>
                        <a:gd name="T56" fmla="*/ 10 w 65"/>
                        <a:gd name="T57" fmla="*/ 55 h 63"/>
                        <a:gd name="T58" fmla="*/ 6 w 65"/>
                        <a:gd name="T59" fmla="*/ 49 h 63"/>
                        <a:gd name="T60" fmla="*/ 4 w 65"/>
                        <a:gd name="T61" fmla="*/ 43 h 63"/>
                        <a:gd name="T62" fmla="*/ 2 w 65"/>
                        <a:gd name="T63" fmla="*/ 39 h 63"/>
                        <a:gd name="T64" fmla="*/ 0 w 65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3"/>
                        <a:gd name="T101" fmla="*/ 65 w 65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9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2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8" name="Freeform 449"/>
                    <p:cNvSpPr>
                      <a:spLocks/>
                    </p:cNvSpPr>
                    <p:nvPr/>
                  </p:nvSpPr>
                  <p:spPr bwMode="auto">
                    <a:xfrm>
                      <a:off x="4632" y="829"/>
                      <a:ext cx="65" cy="63"/>
                    </a:xfrm>
                    <a:custGeom>
                      <a:avLst/>
                      <a:gdLst>
                        <a:gd name="T0" fmla="*/ 0 w 65"/>
                        <a:gd name="T1" fmla="*/ 31 h 63"/>
                        <a:gd name="T2" fmla="*/ 0 w 65"/>
                        <a:gd name="T3" fmla="*/ 31 h 63"/>
                        <a:gd name="T4" fmla="*/ 2 w 65"/>
                        <a:gd name="T5" fmla="*/ 25 h 63"/>
                        <a:gd name="T6" fmla="*/ 4 w 65"/>
                        <a:gd name="T7" fmla="*/ 19 h 63"/>
                        <a:gd name="T8" fmla="*/ 6 w 65"/>
                        <a:gd name="T9" fmla="*/ 14 h 63"/>
                        <a:gd name="T10" fmla="*/ 10 w 65"/>
                        <a:gd name="T11" fmla="*/ 10 h 63"/>
                        <a:gd name="T12" fmla="*/ 16 w 65"/>
                        <a:gd name="T13" fmla="*/ 6 h 63"/>
                        <a:gd name="T14" fmla="*/ 20 w 65"/>
                        <a:gd name="T15" fmla="*/ 2 h 63"/>
                        <a:gd name="T16" fmla="*/ 26 w 65"/>
                        <a:gd name="T17" fmla="*/ 0 h 63"/>
                        <a:gd name="T18" fmla="*/ 34 w 65"/>
                        <a:gd name="T19" fmla="*/ 0 h 63"/>
                        <a:gd name="T20" fmla="*/ 40 w 65"/>
                        <a:gd name="T21" fmla="*/ 0 h 63"/>
                        <a:gd name="T22" fmla="*/ 46 w 65"/>
                        <a:gd name="T23" fmla="*/ 2 h 63"/>
                        <a:gd name="T24" fmla="*/ 52 w 65"/>
                        <a:gd name="T25" fmla="*/ 6 h 63"/>
                        <a:gd name="T26" fmla="*/ 55 w 65"/>
                        <a:gd name="T27" fmla="*/ 10 h 63"/>
                        <a:gd name="T28" fmla="*/ 59 w 65"/>
                        <a:gd name="T29" fmla="*/ 14 h 63"/>
                        <a:gd name="T30" fmla="*/ 63 w 65"/>
                        <a:gd name="T31" fmla="*/ 19 h 63"/>
                        <a:gd name="T32" fmla="*/ 65 w 65"/>
                        <a:gd name="T33" fmla="*/ 25 h 63"/>
                        <a:gd name="T34" fmla="*/ 65 w 65"/>
                        <a:gd name="T35" fmla="*/ 31 h 63"/>
                        <a:gd name="T36" fmla="*/ 65 w 65"/>
                        <a:gd name="T37" fmla="*/ 39 h 63"/>
                        <a:gd name="T38" fmla="*/ 63 w 65"/>
                        <a:gd name="T39" fmla="*/ 43 h 63"/>
                        <a:gd name="T40" fmla="*/ 59 w 65"/>
                        <a:gd name="T41" fmla="*/ 49 h 63"/>
                        <a:gd name="T42" fmla="*/ 55 w 65"/>
                        <a:gd name="T43" fmla="*/ 55 h 63"/>
                        <a:gd name="T44" fmla="*/ 52 w 65"/>
                        <a:gd name="T45" fmla="*/ 59 h 63"/>
                        <a:gd name="T46" fmla="*/ 46 w 65"/>
                        <a:gd name="T47" fmla="*/ 61 h 63"/>
                        <a:gd name="T48" fmla="*/ 40 w 65"/>
                        <a:gd name="T49" fmla="*/ 63 h 63"/>
                        <a:gd name="T50" fmla="*/ 34 w 65"/>
                        <a:gd name="T51" fmla="*/ 63 h 63"/>
                        <a:gd name="T52" fmla="*/ 26 w 65"/>
                        <a:gd name="T53" fmla="*/ 63 h 63"/>
                        <a:gd name="T54" fmla="*/ 20 w 65"/>
                        <a:gd name="T55" fmla="*/ 61 h 63"/>
                        <a:gd name="T56" fmla="*/ 16 w 65"/>
                        <a:gd name="T57" fmla="*/ 59 h 63"/>
                        <a:gd name="T58" fmla="*/ 10 w 65"/>
                        <a:gd name="T59" fmla="*/ 55 h 63"/>
                        <a:gd name="T60" fmla="*/ 6 w 65"/>
                        <a:gd name="T61" fmla="*/ 49 h 63"/>
                        <a:gd name="T62" fmla="*/ 4 w 65"/>
                        <a:gd name="T63" fmla="*/ 43 h 63"/>
                        <a:gd name="T64" fmla="*/ 2 w 65"/>
                        <a:gd name="T65" fmla="*/ 39 h 63"/>
                        <a:gd name="T66" fmla="*/ 0 w 65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3"/>
                        <a:gd name="T104" fmla="*/ 65 w 65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1"/>
                          </a:lnTo>
                          <a:lnTo>
                            <a:pt x="65" y="39"/>
                          </a:lnTo>
                          <a:lnTo>
                            <a:pt x="63" y="43"/>
                          </a:lnTo>
                          <a:lnTo>
                            <a:pt x="59" y="49"/>
                          </a:lnTo>
                          <a:lnTo>
                            <a:pt x="55" y="55"/>
                          </a:lnTo>
                          <a:lnTo>
                            <a:pt x="52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3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49"/>
                          </a:lnTo>
                          <a:lnTo>
                            <a:pt x="4" y="43"/>
                          </a:lnTo>
                          <a:lnTo>
                            <a:pt x="2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29" name="Freeform 450"/>
                    <p:cNvSpPr>
                      <a:spLocks/>
                    </p:cNvSpPr>
                    <p:nvPr/>
                  </p:nvSpPr>
                  <p:spPr bwMode="auto">
                    <a:xfrm>
                      <a:off x="4496" y="681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2 h 65"/>
                        <a:gd name="T2" fmla="*/ 65 w 65"/>
                        <a:gd name="T3" fmla="*/ 39 h 65"/>
                        <a:gd name="T4" fmla="*/ 63 w 65"/>
                        <a:gd name="T5" fmla="*/ 45 h 65"/>
                        <a:gd name="T6" fmla="*/ 60 w 65"/>
                        <a:gd name="T7" fmla="*/ 51 h 65"/>
                        <a:gd name="T8" fmla="*/ 56 w 65"/>
                        <a:gd name="T9" fmla="*/ 55 h 65"/>
                        <a:gd name="T10" fmla="*/ 52 w 65"/>
                        <a:gd name="T11" fmla="*/ 59 h 65"/>
                        <a:gd name="T12" fmla="*/ 46 w 65"/>
                        <a:gd name="T13" fmla="*/ 63 h 65"/>
                        <a:gd name="T14" fmla="*/ 40 w 65"/>
                        <a:gd name="T15" fmla="*/ 63 h 65"/>
                        <a:gd name="T16" fmla="*/ 34 w 65"/>
                        <a:gd name="T17" fmla="*/ 65 h 65"/>
                        <a:gd name="T18" fmla="*/ 26 w 65"/>
                        <a:gd name="T19" fmla="*/ 63 h 65"/>
                        <a:gd name="T20" fmla="*/ 20 w 65"/>
                        <a:gd name="T21" fmla="*/ 63 h 65"/>
                        <a:gd name="T22" fmla="*/ 16 w 65"/>
                        <a:gd name="T23" fmla="*/ 59 h 65"/>
                        <a:gd name="T24" fmla="*/ 10 w 65"/>
                        <a:gd name="T25" fmla="*/ 55 h 65"/>
                        <a:gd name="T26" fmla="*/ 6 w 65"/>
                        <a:gd name="T27" fmla="*/ 51 h 65"/>
                        <a:gd name="T28" fmla="*/ 4 w 65"/>
                        <a:gd name="T29" fmla="*/ 45 h 65"/>
                        <a:gd name="T30" fmla="*/ 2 w 65"/>
                        <a:gd name="T31" fmla="*/ 39 h 65"/>
                        <a:gd name="T32" fmla="*/ 0 w 65"/>
                        <a:gd name="T33" fmla="*/ 32 h 65"/>
                        <a:gd name="T34" fmla="*/ 2 w 65"/>
                        <a:gd name="T35" fmla="*/ 26 h 65"/>
                        <a:gd name="T36" fmla="*/ 4 w 65"/>
                        <a:gd name="T37" fmla="*/ 20 h 65"/>
                        <a:gd name="T38" fmla="*/ 6 w 65"/>
                        <a:gd name="T39" fmla="*/ 14 h 65"/>
                        <a:gd name="T40" fmla="*/ 10 w 65"/>
                        <a:gd name="T41" fmla="*/ 10 h 65"/>
                        <a:gd name="T42" fmla="*/ 16 w 65"/>
                        <a:gd name="T43" fmla="*/ 6 h 65"/>
                        <a:gd name="T44" fmla="*/ 20 w 65"/>
                        <a:gd name="T45" fmla="*/ 2 h 65"/>
                        <a:gd name="T46" fmla="*/ 26 w 65"/>
                        <a:gd name="T47" fmla="*/ 0 h 65"/>
                        <a:gd name="T48" fmla="*/ 34 w 65"/>
                        <a:gd name="T49" fmla="*/ 0 h 65"/>
                        <a:gd name="T50" fmla="*/ 40 w 65"/>
                        <a:gd name="T51" fmla="*/ 0 h 65"/>
                        <a:gd name="T52" fmla="*/ 46 w 65"/>
                        <a:gd name="T53" fmla="*/ 2 h 65"/>
                        <a:gd name="T54" fmla="*/ 52 w 65"/>
                        <a:gd name="T55" fmla="*/ 6 h 65"/>
                        <a:gd name="T56" fmla="*/ 56 w 65"/>
                        <a:gd name="T57" fmla="*/ 10 h 65"/>
                        <a:gd name="T58" fmla="*/ 60 w 65"/>
                        <a:gd name="T59" fmla="*/ 14 h 65"/>
                        <a:gd name="T60" fmla="*/ 63 w 65"/>
                        <a:gd name="T61" fmla="*/ 20 h 65"/>
                        <a:gd name="T62" fmla="*/ 65 w 65"/>
                        <a:gd name="T63" fmla="*/ 26 h 65"/>
                        <a:gd name="T64" fmla="*/ 65 w 65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65" y="32"/>
                          </a:move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60" y="51"/>
                          </a:lnTo>
                          <a:lnTo>
                            <a:pt x="56" y="55"/>
                          </a:lnTo>
                          <a:lnTo>
                            <a:pt x="52" y="59"/>
                          </a:lnTo>
                          <a:lnTo>
                            <a:pt x="46" y="63"/>
                          </a:lnTo>
                          <a:lnTo>
                            <a:pt x="40" y="63"/>
                          </a:lnTo>
                          <a:lnTo>
                            <a:pt x="34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0" name="Freeform 451"/>
                    <p:cNvSpPr>
                      <a:spLocks/>
                    </p:cNvSpPr>
                    <p:nvPr/>
                  </p:nvSpPr>
                  <p:spPr bwMode="auto">
                    <a:xfrm>
                      <a:off x="4496" y="681"/>
                      <a:ext cx="65" cy="65"/>
                    </a:xfrm>
                    <a:custGeom>
                      <a:avLst/>
                      <a:gdLst>
                        <a:gd name="T0" fmla="*/ 65 w 65"/>
                        <a:gd name="T1" fmla="*/ 32 h 65"/>
                        <a:gd name="T2" fmla="*/ 65 w 65"/>
                        <a:gd name="T3" fmla="*/ 32 h 65"/>
                        <a:gd name="T4" fmla="*/ 65 w 65"/>
                        <a:gd name="T5" fmla="*/ 39 h 65"/>
                        <a:gd name="T6" fmla="*/ 63 w 65"/>
                        <a:gd name="T7" fmla="*/ 45 h 65"/>
                        <a:gd name="T8" fmla="*/ 60 w 65"/>
                        <a:gd name="T9" fmla="*/ 51 h 65"/>
                        <a:gd name="T10" fmla="*/ 56 w 65"/>
                        <a:gd name="T11" fmla="*/ 55 h 65"/>
                        <a:gd name="T12" fmla="*/ 52 w 65"/>
                        <a:gd name="T13" fmla="*/ 59 h 65"/>
                        <a:gd name="T14" fmla="*/ 46 w 65"/>
                        <a:gd name="T15" fmla="*/ 63 h 65"/>
                        <a:gd name="T16" fmla="*/ 40 w 65"/>
                        <a:gd name="T17" fmla="*/ 63 h 65"/>
                        <a:gd name="T18" fmla="*/ 34 w 65"/>
                        <a:gd name="T19" fmla="*/ 65 h 65"/>
                        <a:gd name="T20" fmla="*/ 26 w 65"/>
                        <a:gd name="T21" fmla="*/ 63 h 65"/>
                        <a:gd name="T22" fmla="*/ 20 w 65"/>
                        <a:gd name="T23" fmla="*/ 63 h 65"/>
                        <a:gd name="T24" fmla="*/ 16 w 65"/>
                        <a:gd name="T25" fmla="*/ 59 h 65"/>
                        <a:gd name="T26" fmla="*/ 10 w 65"/>
                        <a:gd name="T27" fmla="*/ 55 h 65"/>
                        <a:gd name="T28" fmla="*/ 6 w 65"/>
                        <a:gd name="T29" fmla="*/ 51 h 65"/>
                        <a:gd name="T30" fmla="*/ 4 w 65"/>
                        <a:gd name="T31" fmla="*/ 45 h 65"/>
                        <a:gd name="T32" fmla="*/ 2 w 65"/>
                        <a:gd name="T33" fmla="*/ 39 h 65"/>
                        <a:gd name="T34" fmla="*/ 0 w 65"/>
                        <a:gd name="T35" fmla="*/ 32 h 65"/>
                        <a:gd name="T36" fmla="*/ 2 w 65"/>
                        <a:gd name="T37" fmla="*/ 26 h 65"/>
                        <a:gd name="T38" fmla="*/ 4 w 65"/>
                        <a:gd name="T39" fmla="*/ 20 h 65"/>
                        <a:gd name="T40" fmla="*/ 6 w 65"/>
                        <a:gd name="T41" fmla="*/ 14 h 65"/>
                        <a:gd name="T42" fmla="*/ 10 w 65"/>
                        <a:gd name="T43" fmla="*/ 10 h 65"/>
                        <a:gd name="T44" fmla="*/ 16 w 65"/>
                        <a:gd name="T45" fmla="*/ 6 h 65"/>
                        <a:gd name="T46" fmla="*/ 20 w 65"/>
                        <a:gd name="T47" fmla="*/ 2 h 65"/>
                        <a:gd name="T48" fmla="*/ 26 w 65"/>
                        <a:gd name="T49" fmla="*/ 0 h 65"/>
                        <a:gd name="T50" fmla="*/ 34 w 65"/>
                        <a:gd name="T51" fmla="*/ 0 h 65"/>
                        <a:gd name="T52" fmla="*/ 40 w 65"/>
                        <a:gd name="T53" fmla="*/ 0 h 65"/>
                        <a:gd name="T54" fmla="*/ 46 w 65"/>
                        <a:gd name="T55" fmla="*/ 2 h 65"/>
                        <a:gd name="T56" fmla="*/ 52 w 65"/>
                        <a:gd name="T57" fmla="*/ 6 h 65"/>
                        <a:gd name="T58" fmla="*/ 56 w 65"/>
                        <a:gd name="T59" fmla="*/ 10 h 65"/>
                        <a:gd name="T60" fmla="*/ 60 w 65"/>
                        <a:gd name="T61" fmla="*/ 14 h 65"/>
                        <a:gd name="T62" fmla="*/ 63 w 65"/>
                        <a:gd name="T63" fmla="*/ 20 h 65"/>
                        <a:gd name="T64" fmla="*/ 65 w 65"/>
                        <a:gd name="T65" fmla="*/ 26 h 65"/>
                        <a:gd name="T66" fmla="*/ 65 w 65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65" y="32"/>
                          </a:moveTo>
                          <a:lnTo>
                            <a:pt x="65" y="32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60" y="51"/>
                          </a:lnTo>
                          <a:lnTo>
                            <a:pt x="56" y="55"/>
                          </a:lnTo>
                          <a:lnTo>
                            <a:pt x="52" y="59"/>
                          </a:lnTo>
                          <a:lnTo>
                            <a:pt x="46" y="63"/>
                          </a:lnTo>
                          <a:lnTo>
                            <a:pt x="40" y="63"/>
                          </a:lnTo>
                          <a:lnTo>
                            <a:pt x="34" y="65"/>
                          </a:lnTo>
                          <a:lnTo>
                            <a:pt x="26" y="63"/>
                          </a:lnTo>
                          <a:lnTo>
                            <a:pt x="20" y="63"/>
                          </a:lnTo>
                          <a:lnTo>
                            <a:pt x="16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6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1" name="Freeform 452"/>
                    <p:cNvSpPr>
                      <a:spLocks/>
                    </p:cNvSpPr>
                    <p:nvPr/>
                  </p:nvSpPr>
                  <p:spPr bwMode="auto">
                    <a:xfrm>
                      <a:off x="4441" y="691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0 w 65"/>
                        <a:gd name="T3" fmla="*/ 26 h 65"/>
                        <a:gd name="T4" fmla="*/ 2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4 h 65"/>
                        <a:gd name="T14" fmla="*/ 26 w 65"/>
                        <a:gd name="T15" fmla="*/ 2 h 65"/>
                        <a:gd name="T16" fmla="*/ 32 w 65"/>
                        <a:gd name="T17" fmla="*/ 0 h 65"/>
                        <a:gd name="T18" fmla="*/ 40 w 65"/>
                        <a:gd name="T19" fmla="*/ 2 h 65"/>
                        <a:gd name="T20" fmla="*/ 46 w 65"/>
                        <a:gd name="T21" fmla="*/ 4 h 65"/>
                        <a:gd name="T22" fmla="*/ 50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1 w 65"/>
                        <a:gd name="T29" fmla="*/ 20 h 65"/>
                        <a:gd name="T30" fmla="*/ 63 w 65"/>
                        <a:gd name="T31" fmla="*/ 26 h 65"/>
                        <a:gd name="T32" fmla="*/ 65 w 65"/>
                        <a:gd name="T33" fmla="*/ 33 h 65"/>
                        <a:gd name="T34" fmla="*/ 63 w 65"/>
                        <a:gd name="T35" fmla="*/ 39 h 65"/>
                        <a:gd name="T36" fmla="*/ 61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0 w 65"/>
                        <a:gd name="T43" fmla="*/ 59 h 65"/>
                        <a:gd name="T44" fmla="*/ 46 w 65"/>
                        <a:gd name="T45" fmla="*/ 63 h 65"/>
                        <a:gd name="T46" fmla="*/ 40 w 65"/>
                        <a:gd name="T47" fmla="*/ 65 h 65"/>
                        <a:gd name="T48" fmla="*/ 32 w 65"/>
                        <a:gd name="T49" fmla="*/ 65 h 65"/>
                        <a:gd name="T50" fmla="*/ 26 w 65"/>
                        <a:gd name="T51" fmla="*/ 65 h 65"/>
                        <a:gd name="T52" fmla="*/ 20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2 w 65"/>
                        <a:gd name="T61" fmla="*/ 45 h 65"/>
                        <a:gd name="T62" fmla="*/ 0 w 65"/>
                        <a:gd name="T63" fmla="*/ 39 h 65"/>
                        <a:gd name="T64" fmla="*/ 0 w 65"/>
                        <a:gd name="T65" fmla="*/ 33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40" y="2"/>
                          </a:lnTo>
                          <a:lnTo>
                            <a:pt x="46" y="4"/>
                          </a:lnTo>
                          <a:lnTo>
                            <a:pt x="50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0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2" name="Freeform 453"/>
                    <p:cNvSpPr>
                      <a:spLocks/>
                    </p:cNvSpPr>
                    <p:nvPr/>
                  </p:nvSpPr>
                  <p:spPr bwMode="auto">
                    <a:xfrm>
                      <a:off x="4441" y="691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0 w 65"/>
                        <a:gd name="T3" fmla="*/ 33 h 65"/>
                        <a:gd name="T4" fmla="*/ 0 w 65"/>
                        <a:gd name="T5" fmla="*/ 26 h 65"/>
                        <a:gd name="T6" fmla="*/ 2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4 h 65"/>
                        <a:gd name="T16" fmla="*/ 26 w 65"/>
                        <a:gd name="T17" fmla="*/ 2 h 65"/>
                        <a:gd name="T18" fmla="*/ 32 w 65"/>
                        <a:gd name="T19" fmla="*/ 0 h 65"/>
                        <a:gd name="T20" fmla="*/ 40 w 65"/>
                        <a:gd name="T21" fmla="*/ 2 h 65"/>
                        <a:gd name="T22" fmla="*/ 46 w 65"/>
                        <a:gd name="T23" fmla="*/ 4 h 65"/>
                        <a:gd name="T24" fmla="*/ 50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1 w 65"/>
                        <a:gd name="T31" fmla="*/ 20 h 65"/>
                        <a:gd name="T32" fmla="*/ 63 w 65"/>
                        <a:gd name="T33" fmla="*/ 26 h 65"/>
                        <a:gd name="T34" fmla="*/ 65 w 65"/>
                        <a:gd name="T35" fmla="*/ 33 h 65"/>
                        <a:gd name="T36" fmla="*/ 63 w 65"/>
                        <a:gd name="T37" fmla="*/ 39 h 65"/>
                        <a:gd name="T38" fmla="*/ 61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0 w 65"/>
                        <a:gd name="T45" fmla="*/ 59 h 65"/>
                        <a:gd name="T46" fmla="*/ 46 w 65"/>
                        <a:gd name="T47" fmla="*/ 63 h 65"/>
                        <a:gd name="T48" fmla="*/ 40 w 65"/>
                        <a:gd name="T49" fmla="*/ 65 h 65"/>
                        <a:gd name="T50" fmla="*/ 32 w 65"/>
                        <a:gd name="T51" fmla="*/ 65 h 65"/>
                        <a:gd name="T52" fmla="*/ 26 w 65"/>
                        <a:gd name="T53" fmla="*/ 65 h 65"/>
                        <a:gd name="T54" fmla="*/ 20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2 w 65"/>
                        <a:gd name="T63" fmla="*/ 45 h 65"/>
                        <a:gd name="T64" fmla="*/ 0 w 65"/>
                        <a:gd name="T65" fmla="*/ 39 h 65"/>
                        <a:gd name="T66" fmla="*/ 0 w 65"/>
                        <a:gd name="T67" fmla="*/ 33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0" y="33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4"/>
                          </a:lnTo>
                          <a:lnTo>
                            <a:pt x="26" y="2"/>
                          </a:lnTo>
                          <a:lnTo>
                            <a:pt x="32" y="0"/>
                          </a:lnTo>
                          <a:lnTo>
                            <a:pt x="40" y="2"/>
                          </a:lnTo>
                          <a:lnTo>
                            <a:pt x="46" y="4"/>
                          </a:lnTo>
                          <a:lnTo>
                            <a:pt x="50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0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2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3" name="Freeform 454"/>
                    <p:cNvSpPr>
                      <a:spLocks/>
                    </p:cNvSpPr>
                    <p:nvPr/>
                  </p:nvSpPr>
                  <p:spPr bwMode="auto">
                    <a:xfrm>
                      <a:off x="4546" y="689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26 h 63"/>
                        <a:gd name="T4" fmla="*/ 2 w 63"/>
                        <a:gd name="T5" fmla="*/ 20 h 63"/>
                        <a:gd name="T6" fmla="*/ 6 w 63"/>
                        <a:gd name="T7" fmla="*/ 14 h 63"/>
                        <a:gd name="T8" fmla="*/ 8 w 63"/>
                        <a:gd name="T9" fmla="*/ 8 h 63"/>
                        <a:gd name="T10" fmla="*/ 13 w 63"/>
                        <a:gd name="T11" fmla="*/ 4 h 63"/>
                        <a:gd name="T12" fmla="*/ 19 w 63"/>
                        <a:gd name="T13" fmla="*/ 2 h 63"/>
                        <a:gd name="T14" fmla="*/ 25 w 63"/>
                        <a:gd name="T15" fmla="*/ 0 h 63"/>
                        <a:gd name="T16" fmla="*/ 31 w 63"/>
                        <a:gd name="T17" fmla="*/ 0 h 63"/>
                        <a:gd name="T18" fmla="*/ 37 w 63"/>
                        <a:gd name="T19" fmla="*/ 0 h 63"/>
                        <a:gd name="T20" fmla="*/ 43 w 63"/>
                        <a:gd name="T21" fmla="*/ 2 h 63"/>
                        <a:gd name="T22" fmla="*/ 49 w 63"/>
                        <a:gd name="T23" fmla="*/ 4 h 63"/>
                        <a:gd name="T24" fmla="*/ 55 w 63"/>
                        <a:gd name="T25" fmla="*/ 8 h 63"/>
                        <a:gd name="T26" fmla="*/ 57 w 63"/>
                        <a:gd name="T27" fmla="*/ 14 h 63"/>
                        <a:gd name="T28" fmla="*/ 61 w 63"/>
                        <a:gd name="T29" fmla="*/ 20 h 63"/>
                        <a:gd name="T30" fmla="*/ 63 w 63"/>
                        <a:gd name="T31" fmla="*/ 26 h 63"/>
                        <a:gd name="T32" fmla="*/ 63 w 63"/>
                        <a:gd name="T33" fmla="*/ 31 h 63"/>
                        <a:gd name="T34" fmla="*/ 63 w 63"/>
                        <a:gd name="T35" fmla="*/ 37 h 63"/>
                        <a:gd name="T36" fmla="*/ 61 w 63"/>
                        <a:gd name="T37" fmla="*/ 43 h 63"/>
                        <a:gd name="T38" fmla="*/ 57 w 63"/>
                        <a:gd name="T39" fmla="*/ 49 h 63"/>
                        <a:gd name="T40" fmla="*/ 55 w 63"/>
                        <a:gd name="T41" fmla="*/ 55 h 63"/>
                        <a:gd name="T42" fmla="*/ 49 w 63"/>
                        <a:gd name="T43" fmla="*/ 57 h 63"/>
                        <a:gd name="T44" fmla="*/ 43 w 63"/>
                        <a:gd name="T45" fmla="*/ 61 h 63"/>
                        <a:gd name="T46" fmla="*/ 37 w 63"/>
                        <a:gd name="T47" fmla="*/ 63 h 63"/>
                        <a:gd name="T48" fmla="*/ 31 w 63"/>
                        <a:gd name="T49" fmla="*/ 63 h 63"/>
                        <a:gd name="T50" fmla="*/ 25 w 63"/>
                        <a:gd name="T51" fmla="*/ 63 h 63"/>
                        <a:gd name="T52" fmla="*/ 19 w 63"/>
                        <a:gd name="T53" fmla="*/ 61 h 63"/>
                        <a:gd name="T54" fmla="*/ 13 w 63"/>
                        <a:gd name="T55" fmla="*/ 57 h 63"/>
                        <a:gd name="T56" fmla="*/ 8 w 63"/>
                        <a:gd name="T57" fmla="*/ 55 h 63"/>
                        <a:gd name="T58" fmla="*/ 6 w 63"/>
                        <a:gd name="T59" fmla="*/ 49 h 63"/>
                        <a:gd name="T60" fmla="*/ 2 w 63"/>
                        <a:gd name="T61" fmla="*/ 43 h 63"/>
                        <a:gd name="T62" fmla="*/ 0 w 63"/>
                        <a:gd name="T63" fmla="*/ 37 h 63"/>
                        <a:gd name="T64" fmla="*/ 0 w 63"/>
                        <a:gd name="T65" fmla="*/ 31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8"/>
                          </a:lnTo>
                          <a:lnTo>
                            <a:pt x="13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4" name="Freeform 455"/>
                    <p:cNvSpPr>
                      <a:spLocks/>
                    </p:cNvSpPr>
                    <p:nvPr/>
                  </p:nvSpPr>
                  <p:spPr bwMode="auto">
                    <a:xfrm>
                      <a:off x="4546" y="689"/>
                      <a:ext cx="63" cy="63"/>
                    </a:xfrm>
                    <a:custGeom>
                      <a:avLst/>
                      <a:gdLst>
                        <a:gd name="T0" fmla="*/ 0 w 63"/>
                        <a:gd name="T1" fmla="*/ 31 h 63"/>
                        <a:gd name="T2" fmla="*/ 0 w 63"/>
                        <a:gd name="T3" fmla="*/ 31 h 63"/>
                        <a:gd name="T4" fmla="*/ 0 w 63"/>
                        <a:gd name="T5" fmla="*/ 26 h 63"/>
                        <a:gd name="T6" fmla="*/ 2 w 63"/>
                        <a:gd name="T7" fmla="*/ 20 h 63"/>
                        <a:gd name="T8" fmla="*/ 6 w 63"/>
                        <a:gd name="T9" fmla="*/ 14 h 63"/>
                        <a:gd name="T10" fmla="*/ 8 w 63"/>
                        <a:gd name="T11" fmla="*/ 8 h 63"/>
                        <a:gd name="T12" fmla="*/ 13 w 63"/>
                        <a:gd name="T13" fmla="*/ 4 h 63"/>
                        <a:gd name="T14" fmla="*/ 19 w 63"/>
                        <a:gd name="T15" fmla="*/ 2 h 63"/>
                        <a:gd name="T16" fmla="*/ 25 w 63"/>
                        <a:gd name="T17" fmla="*/ 0 h 63"/>
                        <a:gd name="T18" fmla="*/ 31 w 63"/>
                        <a:gd name="T19" fmla="*/ 0 h 63"/>
                        <a:gd name="T20" fmla="*/ 37 w 63"/>
                        <a:gd name="T21" fmla="*/ 0 h 63"/>
                        <a:gd name="T22" fmla="*/ 43 w 63"/>
                        <a:gd name="T23" fmla="*/ 2 h 63"/>
                        <a:gd name="T24" fmla="*/ 49 w 63"/>
                        <a:gd name="T25" fmla="*/ 4 h 63"/>
                        <a:gd name="T26" fmla="*/ 55 w 63"/>
                        <a:gd name="T27" fmla="*/ 8 h 63"/>
                        <a:gd name="T28" fmla="*/ 57 w 63"/>
                        <a:gd name="T29" fmla="*/ 14 h 63"/>
                        <a:gd name="T30" fmla="*/ 61 w 63"/>
                        <a:gd name="T31" fmla="*/ 20 h 63"/>
                        <a:gd name="T32" fmla="*/ 63 w 63"/>
                        <a:gd name="T33" fmla="*/ 26 h 63"/>
                        <a:gd name="T34" fmla="*/ 63 w 63"/>
                        <a:gd name="T35" fmla="*/ 31 h 63"/>
                        <a:gd name="T36" fmla="*/ 63 w 63"/>
                        <a:gd name="T37" fmla="*/ 37 h 63"/>
                        <a:gd name="T38" fmla="*/ 61 w 63"/>
                        <a:gd name="T39" fmla="*/ 43 h 63"/>
                        <a:gd name="T40" fmla="*/ 57 w 63"/>
                        <a:gd name="T41" fmla="*/ 49 h 63"/>
                        <a:gd name="T42" fmla="*/ 55 w 63"/>
                        <a:gd name="T43" fmla="*/ 55 h 63"/>
                        <a:gd name="T44" fmla="*/ 49 w 63"/>
                        <a:gd name="T45" fmla="*/ 57 h 63"/>
                        <a:gd name="T46" fmla="*/ 43 w 63"/>
                        <a:gd name="T47" fmla="*/ 61 h 63"/>
                        <a:gd name="T48" fmla="*/ 37 w 63"/>
                        <a:gd name="T49" fmla="*/ 63 h 63"/>
                        <a:gd name="T50" fmla="*/ 31 w 63"/>
                        <a:gd name="T51" fmla="*/ 63 h 63"/>
                        <a:gd name="T52" fmla="*/ 25 w 63"/>
                        <a:gd name="T53" fmla="*/ 63 h 63"/>
                        <a:gd name="T54" fmla="*/ 19 w 63"/>
                        <a:gd name="T55" fmla="*/ 61 h 63"/>
                        <a:gd name="T56" fmla="*/ 13 w 63"/>
                        <a:gd name="T57" fmla="*/ 57 h 63"/>
                        <a:gd name="T58" fmla="*/ 8 w 63"/>
                        <a:gd name="T59" fmla="*/ 55 h 63"/>
                        <a:gd name="T60" fmla="*/ 6 w 63"/>
                        <a:gd name="T61" fmla="*/ 49 h 63"/>
                        <a:gd name="T62" fmla="*/ 2 w 63"/>
                        <a:gd name="T63" fmla="*/ 43 h 63"/>
                        <a:gd name="T64" fmla="*/ 0 w 63"/>
                        <a:gd name="T65" fmla="*/ 37 h 63"/>
                        <a:gd name="T66" fmla="*/ 0 w 63"/>
                        <a:gd name="T67" fmla="*/ 31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8" y="8"/>
                          </a:lnTo>
                          <a:lnTo>
                            <a:pt x="13" y="4"/>
                          </a:lnTo>
                          <a:lnTo>
                            <a:pt x="19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4"/>
                          </a:lnTo>
                          <a:lnTo>
                            <a:pt x="55" y="8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5" y="55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9" y="61"/>
                          </a:lnTo>
                          <a:lnTo>
                            <a:pt x="13" y="57"/>
                          </a:lnTo>
                          <a:lnTo>
                            <a:pt x="8" y="55"/>
                          </a:lnTo>
                          <a:lnTo>
                            <a:pt x="6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5" name="Freeform 456"/>
                    <p:cNvSpPr>
                      <a:spLocks/>
                    </p:cNvSpPr>
                    <p:nvPr/>
                  </p:nvSpPr>
                  <p:spPr bwMode="auto">
                    <a:xfrm>
                      <a:off x="4498" y="71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2 w 65"/>
                        <a:gd name="T3" fmla="*/ 25 h 65"/>
                        <a:gd name="T4" fmla="*/ 4 w 65"/>
                        <a:gd name="T5" fmla="*/ 19 h 65"/>
                        <a:gd name="T6" fmla="*/ 6 w 65"/>
                        <a:gd name="T7" fmla="*/ 15 h 65"/>
                        <a:gd name="T8" fmla="*/ 10 w 65"/>
                        <a:gd name="T9" fmla="*/ 9 h 65"/>
                        <a:gd name="T10" fmla="*/ 14 w 65"/>
                        <a:gd name="T11" fmla="*/ 5 h 65"/>
                        <a:gd name="T12" fmla="*/ 20 w 65"/>
                        <a:gd name="T13" fmla="*/ 3 h 65"/>
                        <a:gd name="T14" fmla="*/ 26 w 65"/>
                        <a:gd name="T15" fmla="*/ 2 h 65"/>
                        <a:gd name="T16" fmla="*/ 34 w 65"/>
                        <a:gd name="T17" fmla="*/ 0 h 65"/>
                        <a:gd name="T18" fmla="*/ 40 w 65"/>
                        <a:gd name="T19" fmla="*/ 2 h 65"/>
                        <a:gd name="T20" fmla="*/ 46 w 65"/>
                        <a:gd name="T21" fmla="*/ 3 h 65"/>
                        <a:gd name="T22" fmla="*/ 52 w 65"/>
                        <a:gd name="T23" fmla="*/ 5 h 65"/>
                        <a:gd name="T24" fmla="*/ 56 w 65"/>
                        <a:gd name="T25" fmla="*/ 9 h 65"/>
                        <a:gd name="T26" fmla="*/ 59 w 65"/>
                        <a:gd name="T27" fmla="*/ 15 h 65"/>
                        <a:gd name="T28" fmla="*/ 63 w 65"/>
                        <a:gd name="T29" fmla="*/ 19 h 65"/>
                        <a:gd name="T30" fmla="*/ 65 w 65"/>
                        <a:gd name="T31" fmla="*/ 25 h 65"/>
                        <a:gd name="T32" fmla="*/ 65 w 65"/>
                        <a:gd name="T33" fmla="*/ 33 h 65"/>
                        <a:gd name="T34" fmla="*/ 65 w 65"/>
                        <a:gd name="T35" fmla="*/ 39 h 65"/>
                        <a:gd name="T36" fmla="*/ 63 w 65"/>
                        <a:gd name="T37" fmla="*/ 45 h 65"/>
                        <a:gd name="T38" fmla="*/ 59 w 65"/>
                        <a:gd name="T39" fmla="*/ 51 h 65"/>
                        <a:gd name="T40" fmla="*/ 56 w 65"/>
                        <a:gd name="T41" fmla="*/ 55 h 65"/>
                        <a:gd name="T42" fmla="*/ 52 w 65"/>
                        <a:gd name="T43" fmla="*/ 59 h 65"/>
                        <a:gd name="T44" fmla="*/ 46 w 65"/>
                        <a:gd name="T45" fmla="*/ 63 h 65"/>
                        <a:gd name="T46" fmla="*/ 40 w 65"/>
                        <a:gd name="T47" fmla="*/ 65 h 65"/>
                        <a:gd name="T48" fmla="*/ 34 w 65"/>
                        <a:gd name="T49" fmla="*/ 65 h 65"/>
                        <a:gd name="T50" fmla="*/ 26 w 65"/>
                        <a:gd name="T51" fmla="*/ 65 h 65"/>
                        <a:gd name="T52" fmla="*/ 20 w 65"/>
                        <a:gd name="T53" fmla="*/ 63 h 65"/>
                        <a:gd name="T54" fmla="*/ 14 w 65"/>
                        <a:gd name="T55" fmla="*/ 59 h 65"/>
                        <a:gd name="T56" fmla="*/ 10 w 65"/>
                        <a:gd name="T57" fmla="*/ 55 h 65"/>
                        <a:gd name="T58" fmla="*/ 6 w 65"/>
                        <a:gd name="T59" fmla="*/ 51 h 65"/>
                        <a:gd name="T60" fmla="*/ 4 w 65"/>
                        <a:gd name="T61" fmla="*/ 45 h 65"/>
                        <a:gd name="T62" fmla="*/ 2 w 65"/>
                        <a:gd name="T63" fmla="*/ 39 h 65"/>
                        <a:gd name="T64" fmla="*/ 0 w 65"/>
                        <a:gd name="T65" fmla="*/ 33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5"/>
                          </a:lnTo>
                          <a:lnTo>
                            <a:pt x="10" y="9"/>
                          </a:lnTo>
                          <a:lnTo>
                            <a:pt x="14" y="5"/>
                          </a:lnTo>
                          <a:lnTo>
                            <a:pt x="20" y="3"/>
                          </a:lnTo>
                          <a:lnTo>
                            <a:pt x="26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6" y="3"/>
                          </a:lnTo>
                          <a:lnTo>
                            <a:pt x="52" y="5"/>
                          </a:lnTo>
                          <a:lnTo>
                            <a:pt x="56" y="9"/>
                          </a:lnTo>
                          <a:lnTo>
                            <a:pt x="59" y="15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3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6" y="55"/>
                          </a:lnTo>
                          <a:lnTo>
                            <a:pt x="52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4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6" name="Freeform 457"/>
                    <p:cNvSpPr>
                      <a:spLocks/>
                    </p:cNvSpPr>
                    <p:nvPr/>
                  </p:nvSpPr>
                  <p:spPr bwMode="auto">
                    <a:xfrm>
                      <a:off x="4498" y="717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0 w 65"/>
                        <a:gd name="T3" fmla="*/ 33 h 65"/>
                        <a:gd name="T4" fmla="*/ 2 w 65"/>
                        <a:gd name="T5" fmla="*/ 25 h 65"/>
                        <a:gd name="T6" fmla="*/ 4 w 65"/>
                        <a:gd name="T7" fmla="*/ 19 h 65"/>
                        <a:gd name="T8" fmla="*/ 6 w 65"/>
                        <a:gd name="T9" fmla="*/ 15 h 65"/>
                        <a:gd name="T10" fmla="*/ 10 w 65"/>
                        <a:gd name="T11" fmla="*/ 9 h 65"/>
                        <a:gd name="T12" fmla="*/ 14 w 65"/>
                        <a:gd name="T13" fmla="*/ 5 h 65"/>
                        <a:gd name="T14" fmla="*/ 20 w 65"/>
                        <a:gd name="T15" fmla="*/ 3 h 65"/>
                        <a:gd name="T16" fmla="*/ 26 w 65"/>
                        <a:gd name="T17" fmla="*/ 2 h 65"/>
                        <a:gd name="T18" fmla="*/ 34 w 65"/>
                        <a:gd name="T19" fmla="*/ 0 h 65"/>
                        <a:gd name="T20" fmla="*/ 40 w 65"/>
                        <a:gd name="T21" fmla="*/ 2 h 65"/>
                        <a:gd name="T22" fmla="*/ 46 w 65"/>
                        <a:gd name="T23" fmla="*/ 3 h 65"/>
                        <a:gd name="T24" fmla="*/ 52 w 65"/>
                        <a:gd name="T25" fmla="*/ 5 h 65"/>
                        <a:gd name="T26" fmla="*/ 56 w 65"/>
                        <a:gd name="T27" fmla="*/ 9 h 65"/>
                        <a:gd name="T28" fmla="*/ 59 w 65"/>
                        <a:gd name="T29" fmla="*/ 15 h 65"/>
                        <a:gd name="T30" fmla="*/ 63 w 65"/>
                        <a:gd name="T31" fmla="*/ 19 h 65"/>
                        <a:gd name="T32" fmla="*/ 65 w 65"/>
                        <a:gd name="T33" fmla="*/ 25 h 65"/>
                        <a:gd name="T34" fmla="*/ 65 w 65"/>
                        <a:gd name="T35" fmla="*/ 33 h 65"/>
                        <a:gd name="T36" fmla="*/ 65 w 65"/>
                        <a:gd name="T37" fmla="*/ 39 h 65"/>
                        <a:gd name="T38" fmla="*/ 63 w 65"/>
                        <a:gd name="T39" fmla="*/ 45 h 65"/>
                        <a:gd name="T40" fmla="*/ 59 w 65"/>
                        <a:gd name="T41" fmla="*/ 51 h 65"/>
                        <a:gd name="T42" fmla="*/ 56 w 65"/>
                        <a:gd name="T43" fmla="*/ 55 h 65"/>
                        <a:gd name="T44" fmla="*/ 52 w 65"/>
                        <a:gd name="T45" fmla="*/ 59 h 65"/>
                        <a:gd name="T46" fmla="*/ 46 w 65"/>
                        <a:gd name="T47" fmla="*/ 63 h 65"/>
                        <a:gd name="T48" fmla="*/ 40 w 65"/>
                        <a:gd name="T49" fmla="*/ 65 h 65"/>
                        <a:gd name="T50" fmla="*/ 34 w 65"/>
                        <a:gd name="T51" fmla="*/ 65 h 65"/>
                        <a:gd name="T52" fmla="*/ 26 w 65"/>
                        <a:gd name="T53" fmla="*/ 65 h 65"/>
                        <a:gd name="T54" fmla="*/ 20 w 65"/>
                        <a:gd name="T55" fmla="*/ 63 h 65"/>
                        <a:gd name="T56" fmla="*/ 14 w 65"/>
                        <a:gd name="T57" fmla="*/ 59 h 65"/>
                        <a:gd name="T58" fmla="*/ 10 w 65"/>
                        <a:gd name="T59" fmla="*/ 55 h 65"/>
                        <a:gd name="T60" fmla="*/ 6 w 65"/>
                        <a:gd name="T61" fmla="*/ 51 h 65"/>
                        <a:gd name="T62" fmla="*/ 4 w 65"/>
                        <a:gd name="T63" fmla="*/ 45 h 65"/>
                        <a:gd name="T64" fmla="*/ 2 w 65"/>
                        <a:gd name="T65" fmla="*/ 39 h 65"/>
                        <a:gd name="T66" fmla="*/ 0 w 65"/>
                        <a:gd name="T67" fmla="*/ 33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0" y="33"/>
                          </a:lnTo>
                          <a:lnTo>
                            <a:pt x="2" y="25"/>
                          </a:lnTo>
                          <a:lnTo>
                            <a:pt x="4" y="19"/>
                          </a:lnTo>
                          <a:lnTo>
                            <a:pt x="6" y="15"/>
                          </a:lnTo>
                          <a:lnTo>
                            <a:pt x="10" y="9"/>
                          </a:lnTo>
                          <a:lnTo>
                            <a:pt x="14" y="5"/>
                          </a:lnTo>
                          <a:lnTo>
                            <a:pt x="20" y="3"/>
                          </a:lnTo>
                          <a:lnTo>
                            <a:pt x="26" y="2"/>
                          </a:lnTo>
                          <a:lnTo>
                            <a:pt x="34" y="0"/>
                          </a:lnTo>
                          <a:lnTo>
                            <a:pt x="40" y="2"/>
                          </a:lnTo>
                          <a:lnTo>
                            <a:pt x="46" y="3"/>
                          </a:lnTo>
                          <a:lnTo>
                            <a:pt x="52" y="5"/>
                          </a:lnTo>
                          <a:lnTo>
                            <a:pt x="56" y="9"/>
                          </a:lnTo>
                          <a:lnTo>
                            <a:pt x="59" y="15"/>
                          </a:lnTo>
                          <a:lnTo>
                            <a:pt x="63" y="19"/>
                          </a:lnTo>
                          <a:lnTo>
                            <a:pt x="65" y="25"/>
                          </a:lnTo>
                          <a:lnTo>
                            <a:pt x="65" y="33"/>
                          </a:lnTo>
                          <a:lnTo>
                            <a:pt x="65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6" y="55"/>
                          </a:lnTo>
                          <a:lnTo>
                            <a:pt x="52" y="59"/>
                          </a:lnTo>
                          <a:lnTo>
                            <a:pt x="46" y="63"/>
                          </a:lnTo>
                          <a:lnTo>
                            <a:pt x="40" y="65"/>
                          </a:lnTo>
                          <a:lnTo>
                            <a:pt x="34" y="65"/>
                          </a:lnTo>
                          <a:lnTo>
                            <a:pt x="26" y="65"/>
                          </a:lnTo>
                          <a:lnTo>
                            <a:pt x="20" y="63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4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7" name="Freeform 458"/>
                    <p:cNvSpPr>
                      <a:spLocks/>
                    </p:cNvSpPr>
                    <p:nvPr/>
                  </p:nvSpPr>
                  <p:spPr bwMode="auto">
                    <a:xfrm>
                      <a:off x="4520" y="770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1 h 65"/>
                        <a:gd name="T2" fmla="*/ 0 w 63"/>
                        <a:gd name="T3" fmla="*/ 25 h 65"/>
                        <a:gd name="T4" fmla="*/ 2 w 63"/>
                        <a:gd name="T5" fmla="*/ 19 h 65"/>
                        <a:gd name="T6" fmla="*/ 4 w 63"/>
                        <a:gd name="T7" fmla="*/ 13 h 65"/>
                        <a:gd name="T8" fmla="*/ 8 w 63"/>
                        <a:gd name="T9" fmla="*/ 10 h 65"/>
                        <a:gd name="T10" fmla="*/ 14 w 63"/>
                        <a:gd name="T11" fmla="*/ 6 h 65"/>
                        <a:gd name="T12" fmla="*/ 18 w 63"/>
                        <a:gd name="T13" fmla="*/ 2 h 65"/>
                        <a:gd name="T14" fmla="*/ 26 w 63"/>
                        <a:gd name="T15" fmla="*/ 0 h 65"/>
                        <a:gd name="T16" fmla="*/ 32 w 63"/>
                        <a:gd name="T17" fmla="*/ 0 h 65"/>
                        <a:gd name="T18" fmla="*/ 37 w 63"/>
                        <a:gd name="T19" fmla="*/ 0 h 65"/>
                        <a:gd name="T20" fmla="*/ 43 w 63"/>
                        <a:gd name="T21" fmla="*/ 2 h 65"/>
                        <a:gd name="T22" fmla="*/ 49 w 63"/>
                        <a:gd name="T23" fmla="*/ 6 h 65"/>
                        <a:gd name="T24" fmla="*/ 55 w 63"/>
                        <a:gd name="T25" fmla="*/ 10 h 65"/>
                        <a:gd name="T26" fmla="*/ 57 w 63"/>
                        <a:gd name="T27" fmla="*/ 13 h 65"/>
                        <a:gd name="T28" fmla="*/ 61 w 63"/>
                        <a:gd name="T29" fmla="*/ 19 h 65"/>
                        <a:gd name="T30" fmla="*/ 63 w 63"/>
                        <a:gd name="T31" fmla="*/ 25 h 65"/>
                        <a:gd name="T32" fmla="*/ 63 w 63"/>
                        <a:gd name="T33" fmla="*/ 31 h 65"/>
                        <a:gd name="T34" fmla="*/ 63 w 63"/>
                        <a:gd name="T35" fmla="*/ 39 h 65"/>
                        <a:gd name="T36" fmla="*/ 61 w 63"/>
                        <a:gd name="T37" fmla="*/ 45 h 65"/>
                        <a:gd name="T38" fmla="*/ 57 w 63"/>
                        <a:gd name="T39" fmla="*/ 51 h 65"/>
                        <a:gd name="T40" fmla="*/ 55 w 63"/>
                        <a:gd name="T41" fmla="*/ 55 h 65"/>
                        <a:gd name="T42" fmla="*/ 49 w 63"/>
                        <a:gd name="T43" fmla="*/ 59 h 65"/>
                        <a:gd name="T44" fmla="*/ 43 w 63"/>
                        <a:gd name="T45" fmla="*/ 61 h 65"/>
                        <a:gd name="T46" fmla="*/ 37 w 63"/>
                        <a:gd name="T47" fmla="*/ 63 h 65"/>
                        <a:gd name="T48" fmla="*/ 32 w 63"/>
                        <a:gd name="T49" fmla="*/ 65 h 65"/>
                        <a:gd name="T50" fmla="*/ 26 w 63"/>
                        <a:gd name="T51" fmla="*/ 63 h 65"/>
                        <a:gd name="T52" fmla="*/ 18 w 63"/>
                        <a:gd name="T53" fmla="*/ 61 h 65"/>
                        <a:gd name="T54" fmla="*/ 14 w 63"/>
                        <a:gd name="T55" fmla="*/ 59 h 65"/>
                        <a:gd name="T56" fmla="*/ 8 w 63"/>
                        <a:gd name="T57" fmla="*/ 55 h 65"/>
                        <a:gd name="T58" fmla="*/ 4 w 63"/>
                        <a:gd name="T59" fmla="*/ 51 h 65"/>
                        <a:gd name="T60" fmla="*/ 2 w 63"/>
                        <a:gd name="T61" fmla="*/ 45 h 65"/>
                        <a:gd name="T62" fmla="*/ 0 w 63"/>
                        <a:gd name="T63" fmla="*/ 39 h 65"/>
                        <a:gd name="T64" fmla="*/ 0 w 63"/>
                        <a:gd name="T65" fmla="*/ 31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5"/>
                        <a:gd name="T101" fmla="*/ 63 w 63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5">
                          <a:moveTo>
                            <a:pt x="0" y="31"/>
                          </a:move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4" y="13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18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8" name="Freeform 459"/>
                    <p:cNvSpPr>
                      <a:spLocks/>
                    </p:cNvSpPr>
                    <p:nvPr/>
                  </p:nvSpPr>
                  <p:spPr bwMode="auto">
                    <a:xfrm>
                      <a:off x="4520" y="770"/>
                      <a:ext cx="63" cy="65"/>
                    </a:xfrm>
                    <a:custGeom>
                      <a:avLst/>
                      <a:gdLst>
                        <a:gd name="T0" fmla="*/ 0 w 63"/>
                        <a:gd name="T1" fmla="*/ 31 h 65"/>
                        <a:gd name="T2" fmla="*/ 0 w 63"/>
                        <a:gd name="T3" fmla="*/ 31 h 65"/>
                        <a:gd name="T4" fmla="*/ 0 w 63"/>
                        <a:gd name="T5" fmla="*/ 25 h 65"/>
                        <a:gd name="T6" fmla="*/ 2 w 63"/>
                        <a:gd name="T7" fmla="*/ 19 h 65"/>
                        <a:gd name="T8" fmla="*/ 4 w 63"/>
                        <a:gd name="T9" fmla="*/ 13 h 65"/>
                        <a:gd name="T10" fmla="*/ 8 w 63"/>
                        <a:gd name="T11" fmla="*/ 10 h 65"/>
                        <a:gd name="T12" fmla="*/ 14 w 63"/>
                        <a:gd name="T13" fmla="*/ 6 h 65"/>
                        <a:gd name="T14" fmla="*/ 18 w 63"/>
                        <a:gd name="T15" fmla="*/ 2 h 65"/>
                        <a:gd name="T16" fmla="*/ 26 w 63"/>
                        <a:gd name="T17" fmla="*/ 0 h 65"/>
                        <a:gd name="T18" fmla="*/ 32 w 63"/>
                        <a:gd name="T19" fmla="*/ 0 h 65"/>
                        <a:gd name="T20" fmla="*/ 37 w 63"/>
                        <a:gd name="T21" fmla="*/ 0 h 65"/>
                        <a:gd name="T22" fmla="*/ 43 w 63"/>
                        <a:gd name="T23" fmla="*/ 2 h 65"/>
                        <a:gd name="T24" fmla="*/ 49 w 63"/>
                        <a:gd name="T25" fmla="*/ 6 h 65"/>
                        <a:gd name="T26" fmla="*/ 55 w 63"/>
                        <a:gd name="T27" fmla="*/ 10 h 65"/>
                        <a:gd name="T28" fmla="*/ 57 w 63"/>
                        <a:gd name="T29" fmla="*/ 13 h 65"/>
                        <a:gd name="T30" fmla="*/ 61 w 63"/>
                        <a:gd name="T31" fmla="*/ 19 h 65"/>
                        <a:gd name="T32" fmla="*/ 63 w 63"/>
                        <a:gd name="T33" fmla="*/ 25 h 65"/>
                        <a:gd name="T34" fmla="*/ 63 w 63"/>
                        <a:gd name="T35" fmla="*/ 31 h 65"/>
                        <a:gd name="T36" fmla="*/ 63 w 63"/>
                        <a:gd name="T37" fmla="*/ 39 h 65"/>
                        <a:gd name="T38" fmla="*/ 61 w 63"/>
                        <a:gd name="T39" fmla="*/ 45 h 65"/>
                        <a:gd name="T40" fmla="*/ 57 w 63"/>
                        <a:gd name="T41" fmla="*/ 51 h 65"/>
                        <a:gd name="T42" fmla="*/ 55 w 63"/>
                        <a:gd name="T43" fmla="*/ 55 h 65"/>
                        <a:gd name="T44" fmla="*/ 49 w 63"/>
                        <a:gd name="T45" fmla="*/ 59 h 65"/>
                        <a:gd name="T46" fmla="*/ 43 w 63"/>
                        <a:gd name="T47" fmla="*/ 61 h 65"/>
                        <a:gd name="T48" fmla="*/ 37 w 63"/>
                        <a:gd name="T49" fmla="*/ 63 h 65"/>
                        <a:gd name="T50" fmla="*/ 32 w 63"/>
                        <a:gd name="T51" fmla="*/ 65 h 65"/>
                        <a:gd name="T52" fmla="*/ 26 w 63"/>
                        <a:gd name="T53" fmla="*/ 63 h 65"/>
                        <a:gd name="T54" fmla="*/ 18 w 63"/>
                        <a:gd name="T55" fmla="*/ 61 h 65"/>
                        <a:gd name="T56" fmla="*/ 14 w 63"/>
                        <a:gd name="T57" fmla="*/ 59 h 65"/>
                        <a:gd name="T58" fmla="*/ 8 w 63"/>
                        <a:gd name="T59" fmla="*/ 55 h 65"/>
                        <a:gd name="T60" fmla="*/ 4 w 63"/>
                        <a:gd name="T61" fmla="*/ 51 h 65"/>
                        <a:gd name="T62" fmla="*/ 2 w 63"/>
                        <a:gd name="T63" fmla="*/ 45 h 65"/>
                        <a:gd name="T64" fmla="*/ 0 w 63"/>
                        <a:gd name="T65" fmla="*/ 39 h 65"/>
                        <a:gd name="T66" fmla="*/ 0 w 63"/>
                        <a:gd name="T67" fmla="*/ 31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5"/>
                        <a:gd name="T104" fmla="*/ 63 w 63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5">
                          <a:moveTo>
                            <a:pt x="0" y="31"/>
                          </a:moveTo>
                          <a:lnTo>
                            <a:pt x="0" y="31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4" y="13"/>
                          </a:lnTo>
                          <a:lnTo>
                            <a:pt x="8" y="10"/>
                          </a:lnTo>
                          <a:lnTo>
                            <a:pt x="14" y="6"/>
                          </a:lnTo>
                          <a:lnTo>
                            <a:pt x="18" y="2"/>
                          </a:lnTo>
                          <a:lnTo>
                            <a:pt x="26" y="0"/>
                          </a:lnTo>
                          <a:lnTo>
                            <a:pt x="32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5" y="10"/>
                          </a:lnTo>
                          <a:lnTo>
                            <a:pt x="57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3" y="31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7" y="51"/>
                          </a:lnTo>
                          <a:lnTo>
                            <a:pt x="55" y="55"/>
                          </a:lnTo>
                          <a:lnTo>
                            <a:pt x="49" y="59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2" y="65"/>
                          </a:lnTo>
                          <a:lnTo>
                            <a:pt x="26" y="63"/>
                          </a:lnTo>
                          <a:lnTo>
                            <a:pt x="18" y="61"/>
                          </a:lnTo>
                          <a:lnTo>
                            <a:pt x="14" y="59"/>
                          </a:lnTo>
                          <a:lnTo>
                            <a:pt x="8" y="55"/>
                          </a:lnTo>
                          <a:lnTo>
                            <a:pt x="4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39" name="Freeform 460"/>
                    <p:cNvSpPr>
                      <a:spLocks/>
                    </p:cNvSpPr>
                    <p:nvPr/>
                  </p:nvSpPr>
                  <p:spPr bwMode="auto">
                    <a:xfrm>
                      <a:off x="4559" y="724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2 w 65"/>
                        <a:gd name="T3" fmla="*/ 26 h 65"/>
                        <a:gd name="T4" fmla="*/ 4 w 65"/>
                        <a:gd name="T5" fmla="*/ 20 h 65"/>
                        <a:gd name="T6" fmla="*/ 6 w 65"/>
                        <a:gd name="T7" fmla="*/ 14 h 65"/>
                        <a:gd name="T8" fmla="*/ 10 w 65"/>
                        <a:gd name="T9" fmla="*/ 10 h 65"/>
                        <a:gd name="T10" fmla="*/ 14 w 65"/>
                        <a:gd name="T11" fmla="*/ 6 h 65"/>
                        <a:gd name="T12" fmla="*/ 20 w 65"/>
                        <a:gd name="T13" fmla="*/ 2 h 65"/>
                        <a:gd name="T14" fmla="*/ 26 w 65"/>
                        <a:gd name="T15" fmla="*/ 0 h 65"/>
                        <a:gd name="T16" fmla="*/ 34 w 65"/>
                        <a:gd name="T17" fmla="*/ 0 h 65"/>
                        <a:gd name="T18" fmla="*/ 40 w 65"/>
                        <a:gd name="T19" fmla="*/ 0 h 65"/>
                        <a:gd name="T20" fmla="*/ 46 w 65"/>
                        <a:gd name="T21" fmla="*/ 2 h 65"/>
                        <a:gd name="T22" fmla="*/ 52 w 65"/>
                        <a:gd name="T23" fmla="*/ 6 h 65"/>
                        <a:gd name="T24" fmla="*/ 56 w 65"/>
                        <a:gd name="T25" fmla="*/ 10 h 65"/>
                        <a:gd name="T26" fmla="*/ 60 w 65"/>
                        <a:gd name="T27" fmla="*/ 14 h 65"/>
                        <a:gd name="T28" fmla="*/ 63 w 65"/>
                        <a:gd name="T29" fmla="*/ 20 h 65"/>
                        <a:gd name="T30" fmla="*/ 65 w 65"/>
                        <a:gd name="T31" fmla="*/ 26 h 65"/>
                        <a:gd name="T32" fmla="*/ 65 w 65"/>
                        <a:gd name="T33" fmla="*/ 32 h 65"/>
                        <a:gd name="T34" fmla="*/ 65 w 65"/>
                        <a:gd name="T35" fmla="*/ 38 h 65"/>
                        <a:gd name="T36" fmla="*/ 63 w 65"/>
                        <a:gd name="T37" fmla="*/ 44 h 65"/>
                        <a:gd name="T38" fmla="*/ 60 w 65"/>
                        <a:gd name="T39" fmla="*/ 50 h 65"/>
                        <a:gd name="T40" fmla="*/ 56 w 65"/>
                        <a:gd name="T41" fmla="*/ 56 h 65"/>
                        <a:gd name="T42" fmla="*/ 52 w 65"/>
                        <a:gd name="T43" fmla="*/ 59 h 65"/>
                        <a:gd name="T44" fmla="*/ 46 w 65"/>
                        <a:gd name="T45" fmla="*/ 61 h 65"/>
                        <a:gd name="T46" fmla="*/ 40 w 65"/>
                        <a:gd name="T47" fmla="*/ 63 h 65"/>
                        <a:gd name="T48" fmla="*/ 34 w 65"/>
                        <a:gd name="T49" fmla="*/ 65 h 65"/>
                        <a:gd name="T50" fmla="*/ 26 w 65"/>
                        <a:gd name="T51" fmla="*/ 63 h 65"/>
                        <a:gd name="T52" fmla="*/ 20 w 65"/>
                        <a:gd name="T53" fmla="*/ 61 h 65"/>
                        <a:gd name="T54" fmla="*/ 14 w 65"/>
                        <a:gd name="T55" fmla="*/ 59 h 65"/>
                        <a:gd name="T56" fmla="*/ 10 w 65"/>
                        <a:gd name="T57" fmla="*/ 56 h 65"/>
                        <a:gd name="T58" fmla="*/ 6 w 65"/>
                        <a:gd name="T59" fmla="*/ 50 h 65"/>
                        <a:gd name="T60" fmla="*/ 4 w 65"/>
                        <a:gd name="T61" fmla="*/ 44 h 65"/>
                        <a:gd name="T62" fmla="*/ 2 w 65"/>
                        <a:gd name="T63" fmla="*/ 38 h 65"/>
                        <a:gd name="T64" fmla="*/ 0 w 65"/>
                        <a:gd name="T65" fmla="*/ 32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8"/>
                          </a:lnTo>
                          <a:lnTo>
                            <a:pt x="63" y="44"/>
                          </a:lnTo>
                          <a:lnTo>
                            <a:pt x="60" y="50"/>
                          </a:lnTo>
                          <a:lnTo>
                            <a:pt x="56" y="56"/>
                          </a:lnTo>
                          <a:lnTo>
                            <a:pt x="52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6"/>
                          </a:lnTo>
                          <a:lnTo>
                            <a:pt x="6" y="50"/>
                          </a:lnTo>
                          <a:lnTo>
                            <a:pt x="4" y="44"/>
                          </a:lnTo>
                          <a:lnTo>
                            <a:pt x="2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40" name="Freeform 461"/>
                    <p:cNvSpPr>
                      <a:spLocks/>
                    </p:cNvSpPr>
                    <p:nvPr/>
                  </p:nvSpPr>
                  <p:spPr bwMode="auto">
                    <a:xfrm>
                      <a:off x="4559" y="724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2 h 65"/>
                        <a:gd name="T2" fmla="*/ 0 w 65"/>
                        <a:gd name="T3" fmla="*/ 32 h 65"/>
                        <a:gd name="T4" fmla="*/ 2 w 65"/>
                        <a:gd name="T5" fmla="*/ 26 h 65"/>
                        <a:gd name="T6" fmla="*/ 4 w 65"/>
                        <a:gd name="T7" fmla="*/ 20 h 65"/>
                        <a:gd name="T8" fmla="*/ 6 w 65"/>
                        <a:gd name="T9" fmla="*/ 14 h 65"/>
                        <a:gd name="T10" fmla="*/ 10 w 65"/>
                        <a:gd name="T11" fmla="*/ 10 h 65"/>
                        <a:gd name="T12" fmla="*/ 14 w 65"/>
                        <a:gd name="T13" fmla="*/ 6 h 65"/>
                        <a:gd name="T14" fmla="*/ 20 w 65"/>
                        <a:gd name="T15" fmla="*/ 2 h 65"/>
                        <a:gd name="T16" fmla="*/ 26 w 65"/>
                        <a:gd name="T17" fmla="*/ 0 h 65"/>
                        <a:gd name="T18" fmla="*/ 34 w 65"/>
                        <a:gd name="T19" fmla="*/ 0 h 65"/>
                        <a:gd name="T20" fmla="*/ 40 w 65"/>
                        <a:gd name="T21" fmla="*/ 0 h 65"/>
                        <a:gd name="T22" fmla="*/ 46 w 65"/>
                        <a:gd name="T23" fmla="*/ 2 h 65"/>
                        <a:gd name="T24" fmla="*/ 52 w 65"/>
                        <a:gd name="T25" fmla="*/ 6 h 65"/>
                        <a:gd name="T26" fmla="*/ 56 w 65"/>
                        <a:gd name="T27" fmla="*/ 10 h 65"/>
                        <a:gd name="T28" fmla="*/ 60 w 65"/>
                        <a:gd name="T29" fmla="*/ 14 h 65"/>
                        <a:gd name="T30" fmla="*/ 63 w 65"/>
                        <a:gd name="T31" fmla="*/ 20 h 65"/>
                        <a:gd name="T32" fmla="*/ 65 w 65"/>
                        <a:gd name="T33" fmla="*/ 26 h 65"/>
                        <a:gd name="T34" fmla="*/ 65 w 65"/>
                        <a:gd name="T35" fmla="*/ 32 h 65"/>
                        <a:gd name="T36" fmla="*/ 65 w 65"/>
                        <a:gd name="T37" fmla="*/ 38 h 65"/>
                        <a:gd name="T38" fmla="*/ 63 w 65"/>
                        <a:gd name="T39" fmla="*/ 44 h 65"/>
                        <a:gd name="T40" fmla="*/ 60 w 65"/>
                        <a:gd name="T41" fmla="*/ 50 h 65"/>
                        <a:gd name="T42" fmla="*/ 56 w 65"/>
                        <a:gd name="T43" fmla="*/ 56 h 65"/>
                        <a:gd name="T44" fmla="*/ 52 w 65"/>
                        <a:gd name="T45" fmla="*/ 59 h 65"/>
                        <a:gd name="T46" fmla="*/ 46 w 65"/>
                        <a:gd name="T47" fmla="*/ 61 h 65"/>
                        <a:gd name="T48" fmla="*/ 40 w 65"/>
                        <a:gd name="T49" fmla="*/ 63 h 65"/>
                        <a:gd name="T50" fmla="*/ 34 w 65"/>
                        <a:gd name="T51" fmla="*/ 65 h 65"/>
                        <a:gd name="T52" fmla="*/ 26 w 65"/>
                        <a:gd name="T53" fmla="*/ 63 h 65"/>
                        <a:gd name="T54" fmla="*/ 20 w 65"/>
                        <a:gd name="T55" fmla="*/ 61 h 65"/>
                        <a:gd name="T56" fmla="*/ 14 w 65"/>
                        <a:gd name="T57" fmla="*/ 59 h 65"/>
                        <a:gd name="T58" fmla="*/ 10 w 65"/>
                        <a:gd name="T59" fmla="*/ 56 h 65"/>
                        <a:gd name="T60" fmla="*/ 6 w 65"/>
                        <a:gd name="T61" fmla="*/ 50 h 65"/>
                        <a:gd name="T62" fmla="*/ 4 w 65"/>
                        <a:gd name="T63" fmla="*/ 44 h 65"/>
                        <a:gd name="T64" fmla="*/ 2 w 65"/>
                        <a:gd name="T65" fmla="*/ 38 h 65"/>
                        <a:gd name="T66" fmla="*/ 0 w 65"/>
                        <a:gd name="T67" fmla="*/ 32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2" y="26"/>
                          </a:lnTo>
                          <a:lnTo>
                            <a:pt x="4" y="20"/>
                          </a:lnTo>
                          <a:lnTo>
                            <a:pt x="6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20" y="2"/>
                          </a:lnTo>
                          <a:lnTo>
                            <a:pt x="26" y="0"/>
                          </a:lnTo>
                          <a:lnTo>
                            <a:pt x="34" y="0"/>
                          </a:lnTo>
                          <a:lnTo>
                            <a:pt x="40" y="0"/>
                          </a:lnTo>
                          <a:lnTo>
                            <a:pt x="46" y="2"/>
                          </a:lnTo>
                          <a:lnTo>
                            <a:pt x="52" y="6"/>
                          </a:lnTo>
                          <a:lnTo>
                            <a:pt x="56" y="10"/>
                          </a:lnTo>
                          <a:lnTo>
                            <a:pt x="60" y="14"/>
                          </a:lnTo>
                          <a:lnTo>
                            <a:pt x="63" y="20"/>
                          </a:lnTo>
                          <a:lnTo>
                            <a:pt x="65" y="26"/>
                          </a:lnTo>
                          <a:lnTo>
                            <a:pt x="65" y="32"/>
                          </a:lnTo>
                          <a:lnTo>
                            <a:pt x="65" y="38"/>
                          </a:lnTo>
                          <a:lnTo>
                            <a:pt x="63" y="44"/>
                          </a:lnTo>
                          <a:lnTo>
                            <a:pt x="60" y="50"/>
                          </a:lnTo>
                          <a:lnTo>
                            <a:pt x="56" y="56"/>
                          </a:lnTo>
                          <a:lnTo>
                            <a:pt x="52" y="59"/>
                          </a:lnTo>
                          <a:lnTo>
                            <a:pt x="46" y="61"/>
                          </a:lnTo>
                          <a:lnTo>
                            <a:pt x="40" y="63"/>
                          </a:lnTo>
                          <a:lnTo>
                            <a:pt x="34" y="65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6"/>
                          </a:lnTo>
                          <a:lnTo>
                            <a:pt x="6" y="50"/>
                          </a:lnTo>
                          <a:lnTo>
                            <a:pt x="4" y="44"/>
                          </a:lnTo>
                          <a:lnTo>
                            <a:pt x="2" y="38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41" name="Freeform 462"/>
                    <p:cNvSpPr>
                      <a:spLocks/>
                    </p:cNvSpPr>
                    <p:nvPr/>
                  </p:nvSpPr>
                  <p:spPr bwMode="auto">
                    <a:xfrm>
                      <a:off x="4599" y="819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0 h 63"/>
                        <a:gd name="T2" fmla="*/ 37 w 63"/>
                        <a:gd name="T3" fmla="*/ 0 h 63"/>
                        <a:gd name="T4" fmla="*/ 43 w 63"/>
                        <a:gd name="T5" fmla="*/ 2 h 63"/>
                        <a:gd name="T6" fmla="*/ 49 w 63"/>
                        <a:gd name="T7" fmla="*/ 6 h 63"/>
                        <a:gd name="T8" fmla="*/ 53 w 63"/>
                        <a:gd name="T9" fmla="*/ 10 h 63"/>
                        <a:gd name="T10" fmla="*/ 57 w 63"/>
                        <a:gd name="T11" fmla="*/ 14 h 63"/>
                        <a:gd name="T12" fmla="*/ 61 w 63"/>
                        <a:gd name="T13" fmla="*/ 20 h 63"/>
                        <a:gd name="T14" fmla="*/ 63 w 63"/>
                        <a:gd name="T15" fmla="*/ 26 h 63"/>
                        <a:gd name="T16" fmla="*/ 63 w 63"/>
                        <a:gd name="T17" fmla="*/ 31 h 63"/>
                        <a:gd name="T18" fmla="*/ 63 w 63"/>
                        <a:gd name="T19" fmla="*/ 37 h 63"/>
                        <a:gd name="T20" fmla="*/ 61 w 63"/>
                        <a:gd name="T21" fmla="*/ 43 h 63"/>
                        <a:gd name="T22" fmla="*/ 57 w 63"/>
                        <a:gd name="T23" fmla="*/ 49 h 63"/>
                        <a:gd name="T24" fmla="*/ 53 w 63"/>
                        <a:gd name="T25" fmla="*/ 53 h 63"/>
                        <a:gd name="T26" fmla="*/ 49 w 63"/>
                        <a:gd name="T27" fmla="*/ 57 h 63"/>
                        <a:gd name="T28" fmla="*/ 43 w 63"/>
                        <a:gd name="T29" fmla="*/ 61 h 63"/>
                        <a:gd name="T30" fmla="*/ 37 w 63"/>
                        <a:gd name="T31" fmla="*/ 63 h 63"/>
                        <a:gd name="T32" fmla="*/ 31 w 63"/>
                        <a:gd name="T33" fmla="*/ 63 h 63"/>
                        <a:gd name="T34" fmla="*/ 25 w 63"/>
                        <a:gd name="T35" fmla="*/ 63 h 63"/>
                        <a:gd name="T36" fmla="*/ 18 w 63"/>
                        <a:gd name="T37" fmla="*/ 61 h 63"/>
                        <a:gd name="T38" fmla="*/ 14 w 63"/>
                        <a:gd name="T39" fmla="*/ 57 h 63"/>
                        <a:gd name="T40" fmla="*/ 10 w 63"/>
                        <a:gd name="T41" fmla="*/ 53 h 63"/>
                        <a:gd name="T42" fmla="*/ 4 w 63"/>
                        <a:gd name="T43" fmla="*/ 49 h 63"/>
                        <a:gd name="T44" fmla="*/ 2 w 63"/>
                        <a:gd name="T45" fmla="*/ 43 h 63"/>
                        <a:gd name="T46" fmla="*/ 0 w 63"/>
                        <a:gd name="T47" fmla="*/ 37 h 63"/>
                        <a:gd name="T48" fmla="*/ 0 w 63"/>
                        <a:gd name="T49" fmla="*/ 31 h 63"/>
                        <a:gd name="T50" fmla="*/ 0 w 63"/>
                        <a:gd name="T51" fmla="*/ 26 h 63"/>
                        <a:gd name="T52" fmla="*/ 2 w 63"/>
                        <a:gd name="T53" fmla="*/ 20 h 63"/>
                        <a:gd name="T54" fmla="*/ 4 w 63"/>
                        <a:gd name="T55" fmla="*/ 14 h 63"/>
                        <a:gd name="T56" fmla="*/ 10 w 63"/>
                        <a:gd name="T57" fmla="*/ 10 h 63"/>
                        <a:gd name="T58" fmla="*/ 14 w 63"/>
                        <a:gd name="T59" fmla="*/ 6 h 63"/>
                        <a:gd name="T60" fmla="*/ 18 w 63"/>
                        <a:gd name="T61" fmla="*/ 2 h 63"/>
                        <a:gd name="T62" fmla="*/ 25 w 63"/>
                        <a:gd name="T63" fmla="*/ 0 h 63"/>
                        <a:gd name="T64" fmla="*/ 31 w 63"/>
                        <a:gd name="T65" fmla="*/ 0 h 63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3"/>
                        <a:gd name="T100" fmla="*/ 0 h 63"/>
                        <a:gd name="T101" fmla="*/ 63 w 63"/>
                        <a:gd name="T102" fmla="*/ 63 h 63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3" h="63">
                          <a:moveTo>
                            <a:pt x="31" y="0"/>
                          </a:move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3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8" y="61"/>
                          </a:lnTo>
                          <a:lnTo>
                            <a:pt x="14" y="57"/>
                          </a:lnTo>
                          <a:lnTo>
                            <a:pt x="10" y="53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8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42" name="Freeform 463"/>
                    <p:cNvSpPr>
                      <a:spLocks/>
                    </p:cNvSpPr>
                    <p:nvPr/>
                  </p:nvSpPr>
                  <p:spPr bwMode="auto">
                    <a:xfrm>
                      <a:off x="4599" y="819"/>
                      <a:ext cx="63" cy="63"/>
                    </a:xfrm>
                    <a:custGeom>
                      <a:avLst/>
                      <a:gdLst>
                        <a:gd name="T0" fmla="*/ 31 w 63"/>
                        <a:gd name="T1" fmla="*/ 0 h 63"/>
                        <a:gd name="T2" fmla="*/ 31 w 63"/>
                        <a:gd name="T3" fmla="*/ 0 h 63"/>
                        <a:gd name="T4" fmla="*/ 37 w 63"/>
                        <a:gd name="T5" fmla="*/ 0 h 63"/>
                        <a:gd name="T6" fmla="*/ 43 w 63"/>
                        <a:gd name="T7" fmla="*/ 2 h 63"/>
                        <a:gd name="T8" fmla="*/ 49 w 63"/>
                        <a:gd name="T9" fmla="*/ 6 h 63"/>
                        <a:gd name="T10" fmla="*/ 53 w 63"/>
                        <a:gd name="T11" fmla="*/ 10 h 63"/>
                        <a:gd name="T12" fmla="*/ 57 w 63"/>
                        <a:gd name="T13" fmla="*/ 14 h 63"/>
                        <a:gd name="T14" fmla="*/ 61 w 63"/>
                        <a:gd name="T15" fmla="*/ 20 h 63"/>
                        <a:gd name="T16" fmla="*/ 63 w 63"/>
                        <a:gd name="T17" fmla="*/ 26 h 63"/>
                        <a:gd name="T18" fmla="*/ 63 w 63"/>
                        <a:gd name="T19" fmla="*/ 31 h 63"/>
                        <a:gd name="T20" fmla="*/ 63 w 63"/>
                        <a:gd name="T21" fmla="*/ 37 h 63"/>
                        <a:gd name="T22" fmla="*/ 61 w 63"/>
                        <a:gd name="T23" fmla="*/ 43 h 63"/>
                        <a:gd name="T24" fmla="*/ 57 w 63"/>
                        <a:gd name="T25" fmla="*/ 49 h 63"/>
                        <a:gd name="T26" fmla="*/ 53 w 63"/>
                        <a:gd name="T27" fmla="*/ 53 h 63"/>
                        <a:gd name="T28" fmla="*/ 49 w 63"/>
                        <a:gd name="T29" fmla="*/ 57 h 63"/>
                        <a:gd name="T30" fmla="*/ 43 w 63"/>
                        <a:gd name="T31" fmla="*/ 61 h 63"/>
                        <a:gd name="T32" fmla="*/ 37 w 63"/>
                        <a:gd name="T33" fmla="*/ 63 h 63"/>
                        <a:gd name="T34" fmla="*/ 31 w 63"/>
                        <a:gd name="T35" fmla="*/ 63 h 63"/>
                        <a:gd name="T36" fmla="*/ 25 w 63"/>
                        <a:gd name="T37" fmla="*/ 63 h 63"/>
                        <a:gd name="T38" fmla="*/ 18 w 63"/>
                        <a:gd name="T39" fmla="*/ 61 h 63"/>
                        <a:gd name="T40" fmla="*/ 14 w 63"/>
                        <a:gd name="T41" fmla="*/ 57 h 63"/>
                        <a:gd name="T42" fmla="*/ 10 w 63"/>
                        <a:gd name="T43" fmla="*/ 53 h 63"/>
                        <a:gd name="T44" fmla="*/ 4 w 63"/>
                        <a:gd name="T45" fmla="*/ 49 h 63"/>
                        <a:gd name="T46" fmla="*/ 2 w 63"/>
                        <a:gd name="T47" fmla="*/ 43 h 63"/>
                        <a:gd name="T48" fmla="*/ 0 w 63"/>
                        <a:gd name="T49" fmla="*/ 37 h 63"/>
                        <a:gd name="T50" fmla="*/ 0 w 63"/>
                        <a:gd name="T51" fmla="*/ 31 h 63"/>
                        <a:gd name="T52" fmla="*/ 0 w 63"/>
                        <a:gd name="T53" fmla="*/ 26 h 63"/>
                        <a:gd name="T54" fmla="*/ 2 w 63"/>
                        <a:gd name="T55" fmla="*/ 20 h 63"/>
                        <a:gd name="T56" fmla="*/ 4 w 63"/>
                        <a:gd name="T57" fmla="*/ 14 h 63"/>
                        <a:gd name="T58" fmla="*/ 10 w 63"/>
                        <a:gd name="T59" fmla="*/ 10 h 63"/>
                        <a:gd name="T60" fmla="*/ 14 w 63"/>
                        <a:gd name="T61" fmla="*/ 6 h 63"/>
                        <a:gd name="T62" fmla="*/ 18 w 63"/>
                        <a:gd name="T63" fmla="*/ 2 h 63"/>
                        <a:gd name="T64" fmla="*/ 25 w 63"/>
                        <a:gd name="T65" fmla="*/ 0 h 63"/>
                        <a:gd name="T66" fmla="*/ 31 w 63"/>
                        <a:gd name="T67" fmla="*/ 0 h 63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3"/>
                        <a:gd name="T103" fmla="*/ 0 h 63"/>
                        <a:gd name="T104" fmla="*/ 63 w 63"/>
                        <a:gd name="T105" fmla="*/ 63 h 63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3" h="63">
                          <a:moveTo>
                            <a:pt x="31" y="0"/>
                          </a:moveTo>
                          <a:lnTo>
                            <a:pt x="31" y="0"/>
                          </a:lnTo>
                          <a:lnTo>
                            <a:pt x="37" y="0"/>
                          </a:lnTo>
                          <a:lnTo>
                            <a:pt x="43" y="2"/>
                          </a:lnTo>
                          <a:lnTo>
                            <a:pt x="49" y="6"/>
                          </a:lnTo>
                          <a:lnTo>
                            <a:pt x="53" y="10"/>
                          </a:lnTo>
                          <a:lnTo>
                            <a:pt x="57" y="14"/>
                          </a:lnTo>
                          <a:lnTo>
                            <a:pt x="61" y="20"/>
                          </a:lnTo>
                          <a:lnTo>
                            <a:pt x="63" y="26"/>
                          </a:lnTo>
                          <a:lnTo>
                            <a:pt x="63" y="31"/>
                          </a:lnTo>
                          <a:lnTo>
                            <a:pt x="63" y="37"/>
                          </a:lnTo>
                          <a:lnTo>
                            <a:pt x="61" y="43"/>
                          </a:lnTo>
                          <a:lnTo>
                            <a:pt x="57" y="49"/>
                          </a:lnTo>
                          <a:lnTo>
                            <a:pt x="53" y="53"/>
                          </a:lnTo>
                          <a:lnTo>
                            <a:pt x="49" y="57"/>
                          </a:lnTo>
                          <a:lnTo>
                            <a:pt x="43" y="61"/>
                          </a:lnTo>
                          <a:lnTo>
                            <a:pt x="37" y="63"/>
                          </a:lnTo>
                          <a:lnTo>
                            <a:pt x="31" y="63"/>
                          </a:lnTo>
                          <a:lnTo>
                            <a:pt x="25" y="63"/>
                          </a:lnTo>
                          <a:lnTo>
                            <a:pt x="18" y="61"/>
                          </a:lnTo>
                          <a:lnTo>
                            <a:pt x="14" y="57"/>
                          </a:lnTo>
                          <a:lnTo>
                            <a:pt x="10" y="53"/>
                          </a:lnTo>
                          <a:lnTo>
                            <a:pt x="4" y="49"/>
                          </a:lnTo>
                          <a:lnTo>
                            <a:pt x="2" y="43"/>
                          </a:lnTo>
                          <a:lnTo>
                            <a:pt x="0" y="37"/>
                          </a:lnTo>
                          <a:lnTo>
                            <a:pt x="0" y="31"/>
                          </a:lnTo>
                          <a:lnTo>
                            <a:pt x="0" y="26"/>
                          </a:lnTo>
                          <a:lnTo>
                            <a:pt x="2" y="20"/>
                          </a:lnTo>
                          <a:lnTo>
                            <a:pt x="4" y="14"/>
                          </a:lnTo>
                          <a:lnTo>
                            <a:pt x="10" y="10"/>
                          </a:lnTo>
                          <a:lnTo>
                            <a:pt x="14" y="6"/>
                          </a:lnTo>
                          <a:lnTo>
                            <a:pt x="18" y="2"/>
                          </a:lnTo>
                          <a:lnTo>
                            <a:pt x="25" y="0"/>
                          </a:lnTo>
                          <a:lnTo>
                            <a:pt x="31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43" name="Freeform 464"/>
                    <p:cNvSpPr>
                      <a:spLocks/>
                    </p:cNvSpPr>
                    <p:nvPr/>
                  </p:nvSpPr>
                  <p:spPr bwMode="auto">
                    <a:xfrm>
                      <a:off x="4550" y="758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2 w 65"/>
                        <a:gd name="T3" fmla="*/ 25 h 65"/>
                        <a:gd name="T4" fmla="*/ 2 w 65"/>
                        <a:gd name="T5" fmla="*/ 20 h 65"/>
                        <a:gd name="T6" fmla="*/ 6 w 65"/>
                        <a:gd name="T7" fmla="*/ 14 h 65"/>
                        <a:gd name="T8" fmla="*/ 9 w 65"/>
                        <a:gd name="T9" fmla="*/ 10 h 65"/>
                        <a:gd name="T10" fmla="*/ 13 w 65"/>
                        <a:gd name="T11" fmla="*/ 6 h 65"/>
                        <a:gd name="T12" fmla="*/ 19 w 65"/>
                        <a:gd name="T13" fmla="*/ 2 h 65"/>
                        <a:gd name="T14" fmla="*/ 25 w 65"/>
                        <a:gd name="T15" fmla="*/ 2 h 65"/>
                        <a:gd name="T16" fmla="*/ 31 w 65"/>
                        <a:gd name="T17" fmla="*/ 0 h 65"/>
                        <a:gd name="T18" fmla="*/ 39 w 65"/>
                        <a:gd name="T19" fmla="*/ 2 h 65"/>
                        <a:gd name="T20" fmla="*/ 45 w 65"/>
                        <a:gd name="T21" fmla="*/ 2 h 65"/>
                        <a:gd name="T22" fmla="*/ 51 w 65"/>
                        <a:gd name="T23" fmla="*/ 6 h 65"/>
                        <a:gd name="T24" fmla="*/ 55 w 65"/>
                        <a:gd name="T25" fmla="*/ 10 h 65"/>
                        <a:gd name="T26" fmla="*/ 59 w 65"/>
                        <a:gd name="T27" fmla="*/ 14 h 65"/>
                        <a:gd name="T28" fmla="*/ 63 w 65"/>
                        <a:gd name="T29" fmla="*/ 20 h 65"/>
                        <a:gd name="T30" fmla="*/ 63 w 65"/>
                        <a:gd name="T31" fmla="*/ 25 h 65"/>
                        <a:gd name="T32" fmla="*/ 65 w 65"/>
                        <a:gd name="T33" fmla="*/ 33 h 65"/>
                        <a:gd name="T34" fmla="*/ 63 w 65"/>
                        <a:gd name="T35" fmla="*/ 39 h 65"/>
                        <a:gd name="T36" fmla="*/ 63 w 65"/>
                        <a:gd name="T37" fmla="*/ 45 h 65"/>
                        <a:gd name="T38" fmla="*/ 59 w 65"/>
                        <a:gd name="T39" fmla="*/ 51 h 65"/>
                        <a:gd name="T40" fmla="*/ 55 w 65"/>
                        <a:gd name="T41" fmla="*/ 55 h 65"/>
                        <a:gd name="T42" fmla="*/ 51 w 65"/>
                        <a:gd name="T43" fmla="*/ 59 h 65"/>
                        <a:gd name="T44" fmla="*/ 45 w 65"/>
                        <a:gd name="T45" fmla="*/ 63 h 65"/>
                        <a:gd name="T46" fmla="*/ 39 w 65"/>
                        <a:gd name="T47" fmla="*/ 65 h 65"/>
                        <a:gd name="T48" fmla="*/ 31 w 65"/>
                        <a:gd name="T49" fmla="*/ 65 h 65"/>
                        <a:gd name="T50" fmla="*/ 25 w 65"/>
                        <a:gd name="T51" fmla="*/ 65 h 65"/>
                        <a:gd name="T52" fmla="*/ 19 w 65"/>
                        <a:gd name="T53" fmla="*/ 63 h 65"/>
                        <a:gd name="T54" fmla="*/ 13 w 65"/>
                        <a:gd name="T55" fmla="*/ 59 h 65"/>
                        <a:gd name="T56" fmla="*/ 9 w 65"/>
                        <a:gd name="T57" fmla="*/ 55 h 65"/>
                        <a:gd name="T58" fmla="*/ 6 w 65"/>
                        <a:gd name="T59" fmla="*/ 51 h 65"/>
                        <a:gd name="T60" fmla="*/ 2 w 65"/>
                        <a:gd name="T61" fmla="*/ 45 h 65"/>
                        <a:gd name="T62" fmla="*/ 2 w 65"/>
                        <a:gd name="T63" fmla="*/ 39 h 65"/>
                        <a:gd name="T64" fmla="*/ 0 w 65"/>
                        <a:gd name="T65" fmla="*/ 33 h 65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5"/>
                        <a:gd name="T101" fmla="*/ 65 w 65"/>
                        <a:gd name="T102" fmla="*/ 65 h 65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2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9" y="2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solidFill>
                      <a:srgbClr val="00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44" name="Freeform 465"/>
                    <p:cNvSpPr>
                      <a:spLocks/>
                    </p:cNvSpPr>
                    <p:nvPr/>
                  </p:nvSpPr>
                  <p:spPr bwMode="auto">
                    <a:xfrm>
                      <a:off x="4550" y="758"/>
                      <a:ext cx="65" cy="65"/>
                    </a:xfrm>
                    <a:custGeom>
                      <a:avLst/>
                      <a:gdLst>
                        <a:gd name="T0" fmla="*/ 0 w 65"/>
                        <a:gd name="T1" fmla="*/ 33 h 65"/>
                        <a:gd name="T2" fmla="*/ 0 w 65"/>
                        <a:gd name="T3" fmla="*/ 33 h 65"/>
                        <a:gd name="T4" fmla="*/ 2 w 65"/>
                        <a:gd name="T5" fmla="*/ 25 h 65"/>
                        <a:gd name="T6" fmla="*/ 2 w 65"/>
                        <a:gd name="T7" fmla="*/ 20 h 65"/>
                        <a:gd name="T8" fmla="*/ 6 w 65"/>
                        <a:gd name="T9" fmla="*/ 14 h 65"/>
                        <a:gd name="T10" fmla="*/ 9 w 65"/>
                        <a:gd name="T11" fmla="*/ 10 h 65"/>
                        <a:gd name="T12" fmla="*/ 13 w 65"/>
                        <a:gd name="T13" fmla="*/ 6 h 65"/>
                        <a:gd name="T14" fmla="*/ 19 w 65"/>
                        <a:gd name="T15" fmla="*/ 2 h 65"/>
                        <a:gd name="T16" fmla="*/ 25 w 65"/>
                        <a:gd name="T17" fmla="*/ 2 h 65"/>
                        <a:gd name="T18" fmla="*/ 31 w 65"/>
                        <a:gd name="T19" fmla="*/ 0 h 65"/>
                        <a:gd name="T20" fmla="*/ 39 w 65"/>
                        <a:gd name="T21" fmla="*/ 2 h 65"/>
                        <a:gd name="T22" fmla="*/ 45 w 65"/>
                        <a:gd name="T23" fmla="*/ 2 h 65"/>
                        <a:gd name="T24" fmla="*/ 51 w 65"/>
                        <a:gd name="T25" fmla="*/ 6 h 65"/>
                        <a:gd name="T26" fmla="*/ 55 w 65"/>
                        <a:gd name="T27" fmla="*/ 10 h 65"/>
                        <a:gd name="T28" fmla="*/ 59 w 65"/>
                        <a:gd name="T29" fmla="*/ 14 h 65"/>
                        <a:gd name="T30" fmla="*/ 63 w 65"/>
                        <a:gd name="T31" fmla="*/ 20 h 65"/>
                        <a:gd name="T32" fmla="*/ 63 w 65"/>
                        <a:gd name="T33" fmla="*/ 25 h 65"/>
                        <a:gd name="T34" fmla="*/ 65 w 65"/>
                        <a:gd name="T35" fmla="*/ 33 h 65"/>
                        <a:gd name="T36" fmla="*/ 63 w 65"/>
                        <a:gd name="T37" fmla="*/ 39 h 65"/>
                        <a:gd name="T38" fmla="*/ 63 w 65"/>
                        <a:gd name="T39" fmla="*/ 45 h 65"/>
                        <a:gd name="T40" fmla="*/ 59 w 65"/>
                        <a:gd name="T41" fmla="*/ 51 h 65"/>
                        <a:gd name="T42" fmla="*/ 55 w 65"/>
                        <a:gd name="T43" fmla="*/ 55 h 65"/>
                        <a:gd name="T44" fmla="*/ 51 w 65"/>
                        <a:gd name="T45" fmla="*/ 59 h 65"/>
                        <a:gd name="T46" fmla="*/ 45 w 65"/>
                        <a:gd name="T47" fmla="*/ 63 h 65"/>
                        <a:gd name="T48" fmla="*/ 39 w 65"/>
                        <a:gd name="T49" fmla="*/ 65 h 65"/>
                        <a:gd name="T50" fmla="*/ 31 w 65"/>
                        <a:gd name="T51" fmla="*/ 65 h 65"/>
                        <a:gd name="T52" fmla="*/ 25 w 65"/>
                        <a:gd name="T53" fmla="*/ 65 h 65"/>
                        <a:gd name="T54" fmla="*/ 19 w 65"/>
                        <a:gd name="T55" fmla="*/ 63 h 65"/>
                        <a:gd name="T56" fmla="*/ 13 w 65"/>
                        <a:gd name="T57" fmla="*/ 59 h 65"/>
                        <a:gd name="T58" fmla="*/ 9 w 65"/>
                        <a:gd name="T59" fmla="*/ 55 h 65"/>
                        <a:gd name="T60" fmla="*/ 6 w 65"/>
                        <a:gd name="T61" fmla="*/ 51 h 65"/>
                        <a:gd name="T62" fmla="*/ 2 w 65"/>
                        <a:gd name="T63" fmla="*/ 45 h 65"/>
                        <a:gd name="T64" fmla="*/ 2 w 65"/>
                        <a:gd name="T65" fmla="*/ 39 h 65"/>
                        <a:gd name="T66" fmla="*/ 0 w 65"/>
                        <a:gd name="T67" fmla="*/ 33 h 65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5"/>
                        <a:gd name="T104" fmla="*/ 65 w 65"/>
                        <a:gd name="T105" fmla="*/ 65 h 65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5">
                          <a:moveTo>
                            <a:pt x="0" y="33"/>
                          </a:moveTo>
                          <a:lnTo>
                            <a:pt x="0" y="33"/>
                          </a:lnTo>
                          <a:lnTo>
                            <a:pt x="2" y="25"/>
                          </a:lnTo>
                          <a:lnTo>
                            <a:pt x="2" y="20"/>
                          </a:lnTo>
                          <a:lnTo>
                            <a:pt x="6" y="14"/>
                          </a:lnTo>
                          <a:lnTo>
                            <a:pt x="9" y="10"/>
                          </a:lnTo>
                          <a:lnTo>
                            <a:pt x="13" y="6"/>
                          </a:lnTo>
                          <a:lnTo>
                            <a:pt x="19" y="2"/>
                          </a:lnTo>
                          <a:lnTo>
                            <a:pt x="25" y="2"/>
                          </a:lnTo>
                          <a:lnTo>
                            <a:pt x="31" y="0"/>
                          </a:lnTo>
                          <a:lnTo>
                            <a:pt x="39" y="2"/>
                          </a:lnTo>
                          <a:lnTo>
                            <a:pt x="45" y="2"/>
                          </a:lnTo>
                          <a:lnTo>
                            <a:pt x="51" y="6"/>
                          </a:lnTo>
                          <a:lnTo>
                            <a:pt x="55" y="10"/>
                          </a:lnTo>
                          <a:lnTo>
                            <a:pt x="59" y="14"/>
                          </a:lnTo>
                          <a:lnTo>
                            <a:pt x="63" y="20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3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3"/>
                          </a:lnTo>
                          <a:lnTo>
                            <a:pt x="39" y="65"/>
                          </a:lnTo>
                          <a:lnTo>
                            <a:pt x="31" y="65"/>
                          </a:lnTo>
                          <a:lnTo>
                            <a:pt x="25" y="65"/>
                          </a:lnTo>
                          <a:lnTo>
                            <a:pt x="19" y="63"/>
                          </a:lnTo>
                          <a:lnTo>
                            <a:pt x="13" y="59"/>
                          </a:lnTo>
                          <a:lnTo>
                            <a:pt x="9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2" y="39"/>
                          </a:lnTo>
                          <a:lnTo>
                            <a:pt x="0" y="33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45" name="Freeform 466"/>
                    <p:cNvSpPr>
                      <a:spLocks/>
                    </p:cNvSpPr>
                    <p:nvPr/>
                  </p:nvSpPr>
                  <p:spPr bwMode="auto">
                    <a:xfrm>
                      <a:off x="4583" y="782"/>
                      <a:ext cx="65" cy="64"/>
                    </a:xfrm>
                    <a:custGeom>
                      <a:avLst/>
                      <a:gdLst>
                        <a:gd name="T0" fmla="*/ 32 w 65"/>
                        <a:gd name="T1" fmla="*/ 0 h 64"/>
                        <a:gd name="T2" fmla="*/ 39 w 65"/>
                        <a:gd name="T3" fmla="*/ 1 h 64"/>
                        <a:gd name="T4" fmla="*/ 45 w 65"/>
                        <a:gd name="T5" fmla="*/ 1 h 64"/>
                        <a:gd name="T6" fmla="*/ 51 w 65"/>
                        <a:gd name="T7" fmla="*/ 5 h 64"/>
                        <a:gd name="T8" fmla="*/ 55 w 65"/>
                        <a:gd name="T9" fmla="*/ 9 h 64"/>
                        <a:gd name="T10" fmla="*/ 59 w 65"/>
                        <a:gd name="T11" fmla="*/ 13 h 64"/>
                        <a:gd name="T12" fmla="*/ 61 w 65"/>
                        <a:gd name="T13" fmla="*/ 19 h 64"/>
                        <a:gd name="T14" fmla="*/ 63 w 65"/>
                        <a:gd name="T15" fmla="*/ 25 h 64"/>
                        <a:gd name="T16" fmla="*/ 65 w 65"/>
                        <a:gd name="T17" fmla="*/ 33 h 64"/>
                        <a:gd name="T18" fmla="*/ 63 w 65"/>
                        <a:gd name="T19" fmla="*/ 39 h 64"/>
                        <a:gd name="T20" fmla="*/ 61 w 65"/>
                        <a:gd name="T21" fmla="*/ 45 h 64"/>
                        <a:gd name="T22" fmla="*/ 59 w 65"/>
                        <a:gd name="T23" fmla="*/ 51 h 64"/>
                        <a:gd name="T24" fmla="*/ 55 w 65"/>
                        <a:gd name="T25" fmla="*/ 55 h 64"/>
                        <a:gd name="T26" fmla="*/ 51 w 65"/>
                        <a:gd name="T27" fmla="*/ 59 h 64"/>
                        <a:gd name="T28" fmla="*/ 45 w 65"/>
                        <a:gd name="T29" fmla="*/ 61 h 64"/>
                        <a:gd name="T30" fmla="*/ 39 w 65"/>
                        <a:gd name="T31" fmla="*/ 63 h 64"/>
                        <a:gd name="T32" fmla="*/ 32 w 65"/>
                        <a:gd name="T33" fmla="*/ 64 h 64"/>
                        <a:gd name="T34" fmla="*/ 26 w 65"/>
                        <a:gd name="T35" fmla="*/ 63 h 64"/>
                        <a:gd name="T36" fmla="*/ 20 w 65"/>
                        <a:gd name="T37" fmla="*/ 61 h 64"/>
                        <a:gd name="T38" fmla="*/ 14 w 65"/>
                        <a:gd name="T39" fmla="*/ 59 h 64"/>
                        <a:gd name="T40" fmla="*/ 10 w 65"/>
                        <a:gd name="T41" fmla="*/ 55 h 64"/>
                        <a:gd name="T42" fmla="*/ 6 w 65"/>
                        <a:gd name="T43" fmla="*/ 51 h 64"/>
                        <a:gd name="T44" fmla="*/ 2 w 65"/>
                        <a:gd name="T45" fmla="*/ 45 h 64"/>
                        <a:gd name="T46" fmla="*/ 0 w 65"/>
                        <a:gd name="T47" fmla="*/ 39 h 64"/>
                        <a:gd name="T48" fmla="*/ 0 w 65"/>
                        <a:gd name="T49" fmla="*/ 33 h 64"/>
                        <a:gd name="T50" fmla="*/ 0 w 65"/>
                        <a:gd name="T51" fmla="*/ 25 h 64"/>
                        <a:gd name="T52" fmla="*/ 2 w 65"/>
                        <a:gd name="T53" fmla="*/ 19 h 64"/>
                        <a:gd name="T54" fmla="*/ 6 w 65"/>
                        <a:gd name="T55" fmla="*/ 13 h 64"/>
                        <a:gd name="T56" fmla="*/ 10 w 65"/>
                        <a:gd name="T57" fmla="*/ 9 h 64"/>
                        <a:gd name="T58" fmla="*/ 14 w 65"/>
                        <a:gd name="T59" fmla="*/ 5 h 64"/>
                        <a:gd name="T60" fmla="*/ 20 w 65"/>
                        <a:gd name="T61" fmla="*/ 1 h 64"/>
                        <a:gd name="T62" fmla="*/ 26 w 65"/>
                        <a:gd name="T63" fmla="*/ 1 h 64"/>
                        <a:gd name="T64" fmla="*/ 32 w 65"/>
                        <a:gd name="T65" fmla="*/ 0 h 64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w 65"/>
                        <a:gd name="T100" fmla="*/ 0 h 64"/>
                        <a:gd name="T101" fmla="*/ 65 w 65"/>
                        <a:gd name="T102" fmla="*/ 64 h 64"/>
                      </a:gdLst>
                      <a:ahLst/>
                      <a:cxnLst>
                        <a:cxn ang="T66">
                          <a:pos x="T0" y="T1"/>
                        </a:cxn>
                        <a:cxn ang="T67">
                          <a:pos x="T2" y="T3"/>
                        </a:cxn>
                        <a:cxn ang="T68">
                          <a:pos x="T4" y="T5"/>
                        </a:cxn>
                        <a:cxn ang="T69">
                          <a:pos x="T6" y="T7"/>
                        </a:cxn>
                        <a:cxn ang="T70">
                          <a:pos x="T8" y="T9"/>
                        </a:cxn>
                        <a:cxn ang="T71">
                          <a:pos x="T10" y="T11"/>
                        </a:cxn>
                        <a:cxn ang="T72">
                          <a:pos x="T12" y="T13"/>
                        </a:cxn>
                        <a:cxn ang="T73">
                          <a:pos x="T14" y="T15"/>
                        </a:cxn>
                        <a:cxn ang="T74">
                          <a:pos x="T16" y="T17"/>
                        </a:cxn>
                        <a:cxn ang="T75">
                          <a:pos x="T18" y="T19"/>
                        </a:cxn>
                        <a:cxn ang="T76">
                          <a:pos x="T20" y="T21"/>
                        </a:cxn>
                        <a:cxn ang="T77">
                          <a:pos x="T22" y="T23"/>
                        </a:cxn>
                        <a:cxn ang="T78">
                          <a:pos x="T24" y="T25"/>
                        </a:cxn>
                        <a:cxn ang="T79">
                          <a:pos x="T26" y="T27"/>
                        </a:cxn>
                        <a:cxn ang="T80">
                          <a:pos x="T28" y="T29"/>
                        </a:cxn>
                        <a:cxn ang="T81">
                          <a:pos x="T30" y="T31"/>
                        </a:cxn>
                        <a:cxn ang="T82">
                          <a:pos x="T32" y="T33"/>
                        </a:cxn>
                        <a:cxn ang="T83">
                          <a:pos x="T34" y="T35"/>
                        </a:cxn>
                        <a:cxn ang="T84">
                          <a:pos x="T36" y="T37"/>
                        </a:cxn>
                        <a:cxn ang="T85">
                          <a:pos x="T38" y="T39"/>
                        </a:cxn>
                        <a:cxn ang="T86">
                          <a:pos x="T40" y="T41"/>
                        </a:cxn>
                        <a:cxn ang="T87">
                          <a:pos x="T42" y="T43"/>
                        </a:cxn>
                        <a:cxn ang="T88">
                          <a:pos x="T44" y="T45"/>
                        </a:cxn>
                        <a:cxn ang="T89">
                          <a:pos x="T46" y="T47"/>
                        </a:cxn>
                        <a:cxn ang="T90">
                          <a:pos x="T48" y="T49"/>
                        </a:cxn>
                        <a:cxn ang="T91">
                          <a:pos x="T50" y="T51"/>
                        </a:cxn>
                        <a:cxn ang="T92">
                          <a:pos x="T52" y="T53"/>
                        </a:cxn>
                        <a:cxn ang="T93">
                          <a:pos x="T54" y="T55"/>
                        </a:cxn>
                        <a:cxn ang="T94">
                          <a:pos x="T56" y="T57"/>
                        </a:cxn>
                        <a:cxn ang="T95">
                          <a:pos x="T58" y="T59"/>
                        </a:cxn>
                        <a:cxn ang="T96">
                          <a:pos x="T60" y="T61"/>
                        </a:cxn>
                        <a:cxn ang="T97">
                          <a:pos x="T62" y="T63"/>
                        </a:cxn>
                        <a:cxn ang="T98">
                          <a:pos x="T64" y="T65"/>
                        </a:cxn>
                      </a:cxnLst>
                      <a:rect l="T99" t="T100" r="T101" b="T102"/>
                      <a:pathLst>
                        <a:path w="65" h="64">
                          <a:moveTo>
                            <a:pt x="32" y="0"/>
                          </a:moveTo>
                          <a:lnTo>
                            <a:pt x="39" y="1"/>
                          </a:lnTo>
                          <a:lnTo>
                            <a:pt x="45" y="1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2" y="64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5"/>
                          </a:lnTo>
                          <a:lnTo>
                            <a:pt x="20" y="1"/>
                          </a:lnTo>
                          <a:lnTo>
                            <a:pt x="26" y="1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solidFill>
                      <a:srgbClr val="33CC6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  <p:sp>
                  <p:nvSpPr>
                    <p:cNvPr id="19946" name="Freeform 467"/>
                    <p:cNvSpPr>
                      <a:spLocks/>
                    </p:cNvSpPr>
                    <p:nvPr/>
                  </p:nvSpPr>
                  <p:spPr bwMode="auto">
                    <a:xfrm>
                      <a:off x="4583" y="782"/>
                      <a:ext cx="65" cy="64"/>
                    </a:xfrm>
                    <a:custGeom>
                      <a:avLst/>
                      <a:gdLst>
                        <a:gd name="T0" fmla="*/ 32 w 65"/>
                        <a:gd name="T1" fmla="*/ 0 h 64"/>
                        <a:gd name="T2" fmla="*/ 32 w 65"/>
                        <a:gd name="T3" fmla="*/ 0 h 64"/>
                        <a:gd name="T4" fmla="*/ 39 w 65"/>
                        <a:gd name="T5" fmla="*/ 1 h 64"/>
                        <a:gd name="T6" fmla="*/ 45 w 65"/>
                        <a:gd name="T7" fmla="*/ 1 h 64"/>
                        <a:gd name="T8" fmla="*/ 51 w 65"/>
                        <a:gd name="T9" fmla="*/ 5 h 64"/>
                        <a:gd name="T10" fmla="*/ 55 w 65"/>
                        <a:gd name="T11" fmla="*/ 9 h 64"/>
                        <a:gd name="T12" fmla="*/ 59 w 65"/>
                        <a:gd name="T13" fmla="*/ 13 h 64"/>
                        <a:gd name="T14" fmla="*/ 61 w 65"/>
                        <a:gd name="T15" fmla="*/ 19 h 64"/>
                        <a:gd name="T16" fmla="*/ 63 w 65"/>
                        <a:gd name="T17" fmla="*/ 25 h 64"/>
                        <a:gd name="T18" fmla="*/ 65 w 65"/>
                        <a:gd name="T19" fmla="*/ 33 h 64"/>
                        <a:gd name="T20" fmla="*/ 63 w 65"/>
                        <a:gd name="T21" fmla="*/ 39 h 64"/>
                        <a:gd name="T22" fmla="*/ 61 w 65"/>
                        <a:gd name="T23" fmla="*/ 45 h 64"/>
                        <a:gd name="T24" fmla="*/ 59 w 65"/>
                        <a:gd name="T25" fmla="*/ 51 h 64"/>
                        <a:gd name="T26" fmla="*/ 55 w 65"/>
                        <a:gd name="T27" fmla="*/ 55 h 64"/>
                        <a:gd name="T28" fmla="*/ 51 w 65"/>
                        <a:gd name="T29" fmla="*/ 59 h 64"/>
                        <a:gd name="T30" fmla="*/ 45 w 65"/>
                        <a:gd name="T31" fmla="*/ 61 h 64"/>
                        <a:gd name="T32" fmla="*/ 39 w 65"/>
                        <a:gd name="T33" fmla="*/ 63 h 64"/>
                        <a:gd name="T34" fmla="*/ 32 w 65"/>
                        <a:gd name="T35" fmla="*/ 64 h 64"/>
                        <a:gd name="T36" fmla="*/ 26 w 65"/>
                        <a:gd name="T37" fmla="*/ 63 h 64"/>
                        <a:gd name="T38" fmla="*/ 20 w 65"/>
                        <a:gd name="T39" fmla="*/ 61 h 64"/>
                        <a:gd name="T40" fmla="*/ 14 w 65"/>
                        <a:gd name="T41" fmla="*/ 59 h 64"/>
                        <a:gd name="T42" fmla="*/ 10 w 65"/>
                        <a:gd name="T43" fmla="*/ 55 h 64"/>
                        <a:gd name="T44" fmla="*/ 6 w 65"/>
                        <a:gd name="T45" fmla="*/ 51 h 64"/>
                        <a:gd name="T46" fmla="*/ 2 w 65"/>
                        <a:gd name="T47" fmla="*/ 45 h 64"/>
                        <a:gd name="T48" fmla="*/ 0 w 65"/>
                        <a:gd name="T49" fmla="*/ 39 h 64"/>
                        <a:gd name="T50" fmla="*/ 0 w 65"/>
                        <a:gd name="T51" fmla="*/ 33 h 64"/>
                        <a:gd name="T52" fmla="*/ 0 w 65"/>
                        <a:gd name="T53" fmla="*/ 25 h 64"/>
                        <a:gd name="T54" fmla="*/ 2 w 65"/>
                        <a:gd name="T55" fmla="*/ 19 h 64"/>
                        <a:gd name="T56" fmla="*/ 6 w 65"/>
                        <a:gd name="T57" fmla="*/ 13 h 64"/>
                        <a:gd name="T58" fmla="*/ 10 w 65"/>
                        <a:gd name="T59" fmla="*/ 9 h 64"/>
                        <a:gd name="T60" fmla="*/ 14 w 65"/>
                        <a:gd name="T61" fmla="*/ 5 h 64"/>
                        <a:gd name="T62" fmla="*/ 20 w 65"/>
                        <a:gd name="T63" fmla="*/ 1 h 64"/>
                        <a:gd name="T64" fmla="*/ 26 w 65"/>
                        <a:gd name="T65" fmla="*/ 1 h 64"/>
                        <a:gd name="T66" fmla="*/ 32 w 65"/>
                        <a:gd name="T67" fmla="*/ 0 h 64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w 65"/>
                        <a:gd name="T103" fmla="*/ 0 h 64"/>
                        <a:gd name="T104" fmla="*/ 65 w 65"/>
                        <a:gd name="T105" fmla="*/ 64 h 64"/>
                      </a:gdLst>
                      <a:ahLst/>
                      <a:cxnLst>
                        <a:cxn ang="T68">
                          <a:pos x="T0" y="T1"/>
                        </a:cxn>
                        <a:cxn ang="T69">
                          <a:pos x="T2" y="T3"/>
                        </a:cxn>
                        <a:cxn ang="T70">
                          <a:pos x="T4" y="T5"/>
                        </a:cxn>
                        <a:cxn ang="T71">
                          <a:pos x="T6" y="T7"/>
                        </a:cxn>
                        <a:cxn ang="T72">
                          <a:pos x="T8" y="T9"/>
                        </a:cxn>
                        <a:cxn ang="T73">
                          <a:pos x="T10" y="T11"/>
                        </a:cxn>
                        <a:cxn ang="T74">
                          <a:pos x="T12" y="T13"/>
                        </a:cxn>
                        <a:cxn ang="T75">
                          <a:pos x="T14" y="T15"/>
                        </a:cxn>
                        <a:cxn ang="T76">
                          <a:pos x="T16" y="T17"/>
                        </a:cxn>
                        <a:cxn ang="T77">
                          <a:pos x="T18" y="T19"/>
                        </a:cxn>
                        <a:cxn ang="T78">
                          <a:pos x="T20" y="T21"/>
                        </a:cxn>
                        <a:cxn ang="T79">
                          <a:pos x="T22" y="T23"/>
                        </a:cxn>
                        <a:cxn ang="T80">
                          <a:pos x="T24" y="T25"/>
                        </a:cxn>
                        <a:cxn ang="T81">
                          <a:pos x="T26" y="T27"/>
                        </a:cxn>
                        <a:cxn ang="T82">
                          <a:pos x="T28" y="T29"/>
                        </a:cxn>
                        <a:cxn ang="T83">
                          <a:pos x="T30" y="T31"/>
                        </a:cxn>
                        <a:cxn ang="T84">
                          <a:pos x="T32" y="T33"/>
                        </a:cxn>
                        <a:cxn ang="T85">
                          <a:pos x="T34" y="T35"/>
                        </a:cxn>
                        <a:cxn ang="T86">
                          <a:pos x="T36" y="T37"/>
                        </a:cxn>
                        <a:cxn ang="T87">
                          <a:pos x="T38" y="T39"/>
                        </a:cxn>
                        <a:cxn ang="T88">
                          <a:pos x="T40" y="T41"/>
                        </a:cxn>
                        <a:cxn ang="T89">
                          <a:pos x="T42" y="T43"/>
                        </a:cxn>
                        <a:cxn ang="T90">
                          <a:pos x="T44" y="T45"/>
                        </a:cxn>
                        <a:cxn ang="T91">
                          <a:pos x="T46" y="T47"/>
                        </a:cxn>
                        <a:cxn ang="T92">
                          <a:pos x="T48" y="T49"/>
                        </a:cxn>
                        <a:cxn ang="T93">
                          <a:pos x="T50" y="T51"/>
                        </a:cxn>
                        <a:cxn ang="T94">
                          <a:pos x="T52" y="T53"/>
                        </a:cxn>
                        <a:cxn ang="T95">
                          <a:pos x="T54" y="T55"/>
                        </a:cxn>
                        <a:cxn ang="T96">
                          <a:pos x="T56" y="T57"/>
                        </a:cxn>
                        <a:cxn ang="T97">
                          <a:pos x="T58" y="T59"/>
                        </a:cxn>
                        <a:cxn ang="T98">
                          <a:pos x="T60" y="T61"/>
                        </a:cxn>
                        <a:cxn ang="T99">
                          <a:pos x="T62" y="T63"/>
                        </a:cxn>
                        <a:cxn ang="T100">
                          <a:pos x="T64" y="T65"/>
                        </a:cxn>
                        <a:cxn ang="T101">
                          <a:pos x="T66" y="T67"/>
                        </a:cxn>
                      </a:cxnLst>
                      <a:rect l="T102" t="T103" r="T104" b="T105"/>
                      <a:pathLst>
                        <a:path w="65" h="64">
                          <a:moveTo>
                            <a:pt x="32" y="0"/>
                          </a:moveTo>
                          <a:lnTo>
                            <a:pt x="32" y="0"/>
                          </a:lnTo>
                          <a:lnTo>
                            <a:pt x="39" y="1"/>
                          </a:lnTo>
                          <a:lnTo>
                            <a:pt x="45" y="1"/>
                          </a:lnTo>
                          <a:lnTo>
                            <a:pt x="51" y="5"/>
                          </a:lnTo>
                          <a:lnTo>
                            <a:pt x="55" y="9"/>
                          </a:lnTo>
                          <a:lnTo>
                            <a:pt x="59" y="13"/>
                          </a:lnTo>
                          <a:lnTo>
                            <a:pt x="61" y="19"/>
                          </a:lnTo>
                          <a:lnTo>
                            <a:pt x="63" y="25"/>
                          </a:lnTo>
                          <a:lnTo>
                            <a:pt x="65" y="33"/>
                          </a:lnTo>
                          <a:lnTo>
                            <a:pt x="63" y="39"/>
                          </a:lnTo>
                          <a:lnTo>
                            <a:pt x="61" y="45"/>
                          </a:lnTo>
                          <a:lnTo>
                            <a:pt x="59" y="51"/>
                          </a:lnTo>
                          <a:lnTo>
                            <a:pt x="55" y="55"/>
                          </a:lnTo>
                          <a:lnTo>
                            <a:pt x="51" y="59"/>
                          </a:lnTo>
                          <a:lnTo>
                            <a:pt x="45" y="61"/>
                          </a:lnTo>
                          <a:lnTo>
                            <a:pt x="39" y="63"/>
                          </a:lnTo>
                          <a:lnTo>
                            <a:pt x="32" y="64"/>
                          </a:lnTo>
                          <a:lnTo>
                            <a:pt x="26" y="63"/>
                          </a:lnTo>
                          <a:lnTo>
                            <a:pt x="20" y="61"/>
                          </a:lnTo>
                          <a:lnTo>
                            <a:pt x="14" y="59"/>
                          </a:lnTo>
                          <a:lnTo>
                            <a:pt x="10" y="55"/>
                          </a:lnTo>
                          <a:lnTo>
                            <a:pt x="6" y="51"/>
                          </a:lnTo>
                          <a:lnTo>
                            <a:pt x="2" y="45"/>
                          </a:lnTo>
                          <a:lnTo>
                            <a:pt x="0" y="39"/>
                          </a:lnTo>
                          <a:lnTo>
                            <a:pt x="0" y="33"/>
                          </a:lnTo>
                          <a:lnTo>
                            <a:pt x="0" y="25"/>
                          </a:lnTo>
                          <a:lnTo>
                            <a:pt x="2" y="19"/>
                          </a:lnTo>
                          <a:lnTo>
                            <a:pt x="6" y="13"/>
                          </a:lnTo>
                          <a:lnTo>
                            <a:pt x="10" y="9"/>
                          </a:lnTo>
                          <a:lnTo>
                            <a:pt x="14" y="5"/>
                          </a:lnTo>
                          <a:lnTo>
                            <a:pt x="20" y="1"/>
                          </a:lnTo>
                          <a:lnTo>
                            <a:pt x="26" y="1"/>
                          </a:lnTo>
                          <a:lnTo>
                            <a:pt x="32" y="0"/>
                          </a:lnTo>
                          <a:close/>
                        </a:path>
                      </a:pathLst>
                    </a:custGeom>
                    <a:noFill/>
                    <a:ln w="3175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pPr defTabSz="914395">
                        <a:defRPr/>
                      </a:pPr>
                      <a:endParaRPr lang="en-GB">
                        <a:solidFill>
                          <a:srgbClr val="000000"/>
                        </a:solidFill>
                        <a:latin typeface="Arial" pitchFamily="34" charset="0"/>
                      </a:endParaRPr>
                    </a:p>
                  </p:txBody>
                </p:sp>
              </p:grpSp>
              <p:sp>
                <p:nvSpPr>
                  <p:cNvPr id="19711" name="Rectangle 468"/>
                  <p:cNvSpPr>
                    <a:spLocks noChangeArrowheads="1"/>
                  </p:cNvSpPr>
                  <p:nvPr/>
                </p:nvSpPr>
                <p:spPr bwMode="auto">
                  <a:xfrm>
                    <a:off x="3839" y="787"/>
                    <a:ext cx="534" cy="12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defTabSz="914395" eaLnBrk="0" hangingPunct="0">
                      <a:defRPr/>
                    </a:pPr>
                    <a:r>
                      <a:rPr kumimoji="1" lang="en-US" sz="1300" b="1">
                        <a:solidFill>
                          <a:srgbClr val="0000FF"/>
                        </a:solidFill>
                        <a:latin typeface="Arial" pitchFamily="34" charset="0"/>
                      </a:rPr>
                      <a:t>spallation</a:t>
                    </a:r>
                    <a:endParaRPr kumimoji="1" lang="en-US" sz="2400">
                      <a:solidFill>
                        <a:srgbClr val="000000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9712" name="Freeform 469"/>
                  <p:cNvSpPr>
                    <a:spLocks/>
                  </p:cNvSpPr>
                  <p:nvPr/>
                </p:nvSpPr>
                <p:spPr bwMode="auto">
                  <a:xfrm>
                    <a:off x="3896" y="1118"/>
                    <a:ext cx="140" cy="130"/>
                  </a:xfrm>
                  <a:custGeom>
                    <a:avLst/>
                    <a:gdLst>
                      <a:gd name="T0" fmla="*/ 140 w 140"/>
                      <a:gd name="T1" fmla="*/ 0 h 130"/>
                      <a:gd name="T2" fmla="*/ 140 w 140"/>
                      <a:gd name="T3" fmla="*/ 0 h 130"/>
                      <a:gd name="T4" fmla="*/ 0 w 140"/>
                      <a:gd name="T5" fmla="*/ 28 h 130"/>
                      <a:gd name="T6" fmla="*/ 79 w 140"/>
                      <a:gd name="T7" fmla="*/ 130 h 130"/>
                      <a:gd name="T8" fmla="*/ 140 w 140"/>
                      <a:gd name="T9" fmla="*/ 0 h 13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40"/>
                      <a:gd name="T16" fmla="*/ 0 h 130"/>
                      <a:gd name="T17" fmla="*/ 140 w 140"/>
                      <a:gd name="T18" fmla="*/ 130 h 13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40" h="130">
                        <a:moveTo>
                          <a:pt x="140" y="0"/>
                        </a:moveTo>
                        <a:lnTo>
                          <a:pt x="140" y="0"/>
                        </a:lnTo>
                        <a:lnTo>
                          <a:pt x="0" y="28"/>
                        </a:lnTo>
                        <a:lnTo>
                          <a:pt x="79" y="130"/>
                        </a:lnTo>
                        <a:lnTo>
                          <a:pt x="140" y="0"/>
                        </a:lnTo>
                        <a:close/>
                      </a:path>
                    </a:pathLst>
                  </a:custGeom>
                  <a:solidFill>
                    <a:srgbClr val="99006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914395">
                      <a:defRPr/>
                    </a:pPr>
                    <a:endParaRPr lang="en-GB">
                      <a:solidFill>
                        <a:srgbClr val="000000"/>
                      </a:solidFill>
                      <a:latin typeface="Arial" pitchFamily="34" charset="0"/>
                    </a:endParaRPr>
                  </a:p>
                </p:txBody>
              </p:sp>
            </p:grpSp>
          </p:grpSp>
          <p:sp>
            <p:nvSpPr>
              <p:cNvPr id="16400" name="Freeform 472"/>
              <p:cNvSpPr>
                <a:spLocks/>
              </p:cNvSpPr>
              <p:nvPr/>
            </p:nvSpPr>
            <p:spPr bwMode="auto">
              <a:xfrm>
                <a:off x="8460371" y="2851161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0 h 65"/>
                  <a:gd name="T16" fmla="*/ 2147483647 w 65"/>
                  <a:gd name="T17" fmla="*/ 0 h 65"/>
                  <a:gd name="T18" fmla="*/ 2147483647 w 65"/>
                  <a:gd name="T19" fmla="*/ 0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0 w 65"/>
                  <a:gd name="T63" fmla="*/ 2147483647 h 65"/>
                  <a:gd name="T64" fmla="*/ 0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0" y="31"/>
                    </a:moveTo>
                    <a:lnTo>
                      <a:pt x="0" y="25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2" y="59"/>
                    </a:lnTo>
                    <a:lnTo>
                      <a:pt x="46" y="61"/>
                    </a:lnTo>
                    <a:lnTo>
                      <a:pt x="40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01" name="Freeform 473"/>
              <p:cNvSpPr>
                <a:spLocks/>
              </p:cNvSpPr>
              <p:nvPr/>
            </p:nvSpPr>
            <p:spPr bwMode="auto">
              <a:xfrm>
                <a:off x="8460371" y="2851161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0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0 h 65"/>
                  <a:gd name="T18" fmla="*/ 2147483647 w 65"/>
                  <a:gd name="T19" fmla="*/ 0 h 65"/>
                  <a:gd name="T20" fmla="*/ 2147483647 w 65"/>
                  <a:gd name="T21" fmla="*/ 0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0 w 65"/>
                  <a:gd name="T65" fmla="*/ 2147483647 h 65"/>
                  <a:gd name="T66" fmla="*/ 0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0" y="31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2" y="59"/>
                    </a:lnTo>
                    <a:lnTo>
                      <a:pt x="46" y="61"/>
                    </a:lnTo>
                    <a:lnTo>
                      <a:pt x="40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02" name="Freeform 474"/>
              <p:cNvSpPr>
                <a:spLocks/>
              </p:cNvSpPr>
              <p:nvPr/>
            </p:nvSpPr>
            <p:spPr bwMode="auto">
              <a:xfrm>
                <a:off x="8781046" y="3086111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0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0 w 65"/>
                  <a:gd name="T63" fmla="*/ 2147483647 h 65"/>
                  <a:gd name="T64" fmla="*/ 0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0" y="33"/>
                    </a:move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3"/>
                    </a:lnTo>
                    <a:lnTo>
                      <a:pt x="51" y="5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03" name="Freeform 475"/>
              <p:cNvSpPr>
                <a:spLocks/>
              </p:cNvSpPr>
              <p:nvPr/>
            </p:nvSpPr>
            <p:spPr bwMode="auto">
              <a:xfrm>
                <a:off x="8781046" y="3086111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0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0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0 w 65"/>
                  <a:gd name="T65" fmla="*/ 2147483647 h 65"/>
                  <a:gd name="T66" fmla="*/ 0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0" y="33"/>
                    </a:moveTo>
                    <a:lnTo>
                      <a:pt x="0" y="33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3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3"/>
                    </a:lnTo>
                    <a:lnTo>
                      <a:pt x="51" y="5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04" name="Freeform 476"/>
              <p:cNvSpPr>
                <a:spLocks/>
              </p:cNvSpPr>
              <p:nvPr/>
            </p:nvSpPr>
            <p:spPr bwMode="auto">
              <a:xfrm>
                <a:off x="8847722" y="2914660"/>
                <a:ext cx="92075" cy="103188"/>
              </a:xfrm>
              <a:custGeom>
                <a:avLst/>
                <a:gdLst>
                  <a:gd name="T0" fmla="*/ 0 w 63"/>
                  <a:gd name="T1" fmla="*/ 2147483647 h 63"/>
                  <a:gd name="T2" fmla="*/ 0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0 h 63"/>
                  <a:gd name="T16" fmla="*/ 2147483647 w 63"/>
                  <a:gd name="T17" fmla="*/ 0 h 63"/>
                  <a:gd name="T18" fmla="*/ 2147483647 w 63"/>
                  <a:gd name="T19" fmla="*/ 0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0 w 63"/>
                  <a:gd name="T63" fmla="*/ 2147483647 h 63"/>
                  <a:gd name="T64" fmla="*/ 0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0" y="32"/>
                    </a:move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3" y="2"/>
                    </a:lnTo>
                    <a:lnTo>
                      <a:pt x="49" y="4"/>
                    </a:lnTo>
                    <a:lnTo>
                      <a:pt x="53" y="8"/>
                    </a:lnTo>
                    <a:lnTo>
                      <a:pt x="57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4"/>
                    </a:lnTo>
                    <a:lnTo>
                      <a:pt x="57" y="49"/>
                    </a:lnTo>
                    <a:lnTo>
                      <a:pt x="53" y="53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4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05" name="Freeform 477"/>
              <p:cNvSpPr>
                <a:spLocks/>
              </p:cNvSpPr>
              <p:nvPr/>
            </p:nvSpPr>
            <p:spPr bwMode="auto">
              <a:xfrm>
                <a:off x="8847722" y="2914660"/>
                <a:ext cx="92075" cy="103188"/>
              </a:xfrm>
              <a:custGeom>
                <a:avLst/>
                <a:gdLst>
                  <a:gd name="T0" fmla="*/ 0 w 63"/>
                  <a:gd name="T1" fmla="*/ 2147483647 h 63"/>
                  <a:gd name="T2" fmla="*/ 0 w 63"/>
                  <a:gd name="T3" fmla="*/ 2147483647 h 63"/>
                  <a:gd name="T4" fmla="*/ 0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2147483647 w 63"/>
                  <a:gd name="T17" fmla="*/ 0 h 63"/>
                  <a:gd name="T18" fmla="*/ 2147483647 w 63"/>
                  <a:gd name="T19" fmla="*/ 0 h 63"/>
                  <a:gd name="T20" fmla="*/ 2147483647 w 63"/>
                  <a:gd name="T21" fmla="*/ 0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0 w 63"/>
                  <a:gd name="T65" fmla="*/ 2147483647 h 63"/>
                  <a:gd name="T66" fmla="*/ 0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0" y="32"/>
                    </a:move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3" y="2"/>
                    </a:lnTo>
                    <a:lnTo>
                      <a:pt x="49" y="4"/>
                    </a:lnTo>
                    <a:lnTo>
                      <a:pt x="53" y="8"/>
                    </a:lnTo>
                    <a:lnTo>
                      <a:pt x="57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4"/>
                    </a:lnTo>
                    <a:lnTo>
                      <a:pt x="57" y="49"/>
                    </a:lnTo>
                    <a:lnTo>
                      <a:pt x="53" y="53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4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06" name="Freeform 478"/>
              <p:cNvSpPr>
                <a:spLocks/>
              </p:cNvSpPr>
              <p:nvPr/>
            </p:nvSpPr>
            <p:spPr bwMode="auto">
              <a:xfrm>
                <a:off x="8358771" y="3176598"/>
                <a:ext cx="95250" cy="106362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0 h 65"/>
                  <a:gd name="T16" fmla="*/ 2147483647 w 65"/>
                  <a:gd name="T17" fmla="*/ 0 h 65"/>
                  <a:gd name="T18" fmla="*/ 2147483647 w 65"/>
                  <a:gd name="T19" fmla="*/ 0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0 w 65"/>
                  <a:gd name="T63" fmla="*/ 2147483647 h 65"/>
                  <a:gd name="T64" fmla="*/ 0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0" y="31"/>
                    </a:move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2" y="59"/>
                    </a:lnTo>
                    <a:lnTo>
                      <a:pt x="46" y="63"/>
                    </a:lnTo>
                    <a:lnTo>
                      <a:pt x="40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07" name="Freeform 479"/>
              <p:cNvSpPr>
                <a:spLocks/>
              </p:cNvSpPr>
              <p:nvPr/>
            </p:nvSpPr>
            <p:spPr bwMode="auto">
              <a:xfrm>
                <a:off x="8358771" y="3176598"/>
                <a:ext cx="95250" cy="106362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0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0 h 65"/>
                  <a:gd name="T18" fmla="*/ 2147483647 w 65"/>
                  <a:gd name="T19" fmla="*/ 0 h 65"/>
                  <a:gd name="T20" fmla="*/ 2147483647 w 65"/>
                  <a:gd name="T21" fmla="*/ 0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0 w 65"/>
                  <a:gd name="T65" fmla="*/ 2147483647 h 65"/>
                  <a:gd name="T66" fmla="*/ 0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0" y="31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2" y="59"/>
                    </a:lnTo>
                    <a:lnTo>
                      <a:pt x="46" y="63"/>
                    </a:lnTo>
                    <a:lnTo>
                      <a:pt x="40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08" name="Freeform 480"/>
              <p:cNvSpPr>
                <a:spLocks/>
              </p:cNvSpPr>
              <p:nvPr/>
            </p:nvSpPr>
            <p:spPr bwMode="auto">
              <a:xfrm>
                <a:off x="8674684" y="3046423"/>
                <a:ext cx="92075" cy="106362"/>
              </a:xfrm>
              <a:custGeom>
                <a:avLst/>
                <a:gdLst>
                  <a:gd name="T0" fmla="*/ 0 w 63"/>
                  <a:gd name="T1" fmla="*/ 2147483647 h 65"/>
                  <a:gd name="T2" fmla="*/ 0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0 h 65"/>
                  <a:gd name="T16" fmla="*/ 2147483647 w 63"/>
                  <a:gd name="T17" fmla="*/ 0 h 65"/>
                  <a:gd name="T18" fmla="*/ 2147483647 w 63"/>
                  <a:gd name="T19" fmla="*/ 0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0 w 63"/>
                  <a:gd name="T63" fmla="*/ 2147483647 h 65"/>
                  <a:gd name="T64" fmla="*/ 0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0" y="31"/>
                    </a:move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3" y="10"/>
                    </a:lnTo>
                    <a:lnTo>
                      <a:pt x="57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49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2" y="65"/>
                    </a:lnTo>
                    <a:lnTo>
                      <a:pt x="24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09" name="Freeform 481"/>
              <p:cNvSpPr>
                <a:spLocks/>
              </p:cNvSpPr>
              <p:nvPr/>
            </p:nvSpPr>
            <p:spPr bwMode="auto">
              <a:xfrm>
                <a:off x="8674684" y="3046423"/>
                <a:ext cx="92075" cy="106362"/>
              </a:xfrm>
              <a:custGeom>
                <a:avLst/>
                <a:gdLst>
                  <a:gd name="T0" fmla="*/ 0 w 63"/>
                  <a:gd name="T1" fmla="*/ 2147483647 h 65"/>
                  <a:gd name="T2" fmla="*/ 0 w 63"/>
                  <a:gd name="T3" fmla="*/ 2147483647 h 65"/>
                  <a:gd name="T4" fmla="*/ 0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0 h 65"/>
                  <a:gd name="T18" fmla="*/ 2147483647 w 63"/>
                  <a:gd name="T19" fmla="*/ 0 h 65"/>
                  <a:gd name="T20" fmla="*/ 2147483647 w 63"/>
                  <a:gd name="T21" fmla="*/ 0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0 w 63"/>
                  <a:gd name="T65" fmla="*/ 2147483647 h 65"/>
                  <a:gd name="T66" fmla="*/ 0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0" y="31"/>
                    </a:moveTo>
                    <a:lnTo>
                      <a:pt x="0" y="31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3" y="10"/>
                    </a:lnTo>
                    <a:lnTo>
                      <a:pt x="57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49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2" y="65"/>
                    </a:lnTo>
                    <a:lnTo>
                      <a:pt x="24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0" name="Freeform 482"/>
              <p:cNvSpPr>
                <a:spLocks/>
              </p:cNvSpPr>
              <p:nvPr/>
            </p:nvSpPr>
            <p:spPr bwMode="auto">
              <a:xfrm>
                <a:off x="8582608" y="2933711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0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0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0" y="33"/>
                    </a:moveTo>
                    <a:lnTo>
                      <a:pt x="2" y="26"/>
                    </a:lnTo>
                    <a:lnTo>
                      <a:pt x="4" y="20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4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4" y="65"/>
                    </a:lnTo>
                    <a:lnTo>
                      <a:pt x="28" y="65"/>
                    </a:lnTo>
                    <a:lnTo>
                      <a:pt x="22" y="63"/>
                    </a:lnTo>
                    <a:lnTo>
                      <a:pt x="16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4" y="45"/>
                    </a:lnTo>
                    <a:lnTo>
                      <a:pt x="2" y="39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1" name="Freeform 483"/>
              <p:cNvSpPr>
                <a:spLocks/>
              </p:cNvSpPr>
              <p:nvPr/>
            </p:nvSpPr>
            <p:spPr bwMode="auto">
              <a:xfrm>
                <a:off x="8582608" y="2933711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0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0" y="33"/>
                    </a:moveTo>
                    <a:lnTo>
                      <a:pt x="0" y="33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6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4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4" y="65"/>
                    </a:lnTo>
                    <a:lnTo>
                      <a:pt x="28" y="65"/>
                    </a:lnTo>
                    <a:lnTo>
                      <a:pt x="22" y="63"/>
                    </a:lnTo>
                    <a:lnTo>
                      <a:pt x="16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4" y="45"/>
                    </a:lnTo>
                    <a:lnTo>
                      <a:pt x="2" y="39"/>
                    </a:lnTo>
                    <a:lnTo>
                      <a:pt x="0" y="3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2" name="Freeform 484"/>
              <p:cNvSpPr>
                <a:spLocks/>
              </p:cNvSpPr>
              <p:nvPr/>
            </p:nvSpPr>
            <p:spPr bwMode="auto">
              <a:xfrm>
                <a:off x="8427033" y="3000386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0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0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0" y="34"/>
                    </a:move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3" y="6"/>
                    </a:lnTo>
                    <a:lnTo>
                      <a:pt x="19" y="4"/>
                    </a:lnTo>
                    <a:lnTo>
                      <a:pt x="25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lnTo>
                      <a:pt x="59" y="52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5" y="65"/>
                    </a:lnTo>
                    <a:lnTo>
                      <a:pt x="19" y="63"/>
                    </a:lnTo>
                    <a:lnTo>
                      <a:pt x="13" y="59"/>
                    </a:lnTo>
                    <a:lnTo>
                      <a:pt x="10" y="55"/>
                    </a:lnTo>
                    <a:lnTo>
                      <a:pt x="6" y="52"/>
                    </a:lnTo>
                    <a:lnTo>
                      <a:pt x="4" y="46"/>
                    </a:lnTo>
                    <a:lnTo>
                      <a:pt x="2" y="4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3" name="Freeform 485"/>
              <p:cNvSpPr>
                <a:spLocks/>
              </p:cNvSpPr>
              <p:nvPr/>
            </p:nvSpPr>
            <p:spPr bwMode="auto">
              <a:xfrm>
                <a:off x="8427033" y="3000386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0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0" y="34"/>
                    </a:move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3" y="6"/>
                    </a:lnTo>
                    <a:lnTo>
                      <a:pt x="19" y="4"/>
                    </a:lnTo>
                    <a:lnTo>
                      <a:pt x="25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lnTo>
                      <a:pt x="59" y="52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5" y="65"/>
                    </a:lnTo>
                    <a:lnTo>
                      <a:pt x="19" y="63"/>
                    </a:lnTo>
                    <a:lnTo>
                      <a:pt x="13" y="59"/>
                    </a:lnTo>
                    <a:lnTo>
                      <a:pt x="10" y="55"/>
                    </a:lnTo>
                    <a:lnTo>
                      <a:pt x="6" y="52"/>
                    </a:lnTo>
                    <a:lnTo>
                      <a:pt x="4" y="46"/>
                    </a:lnTo>
                    <a:lnTo>
                      <a:pt x="2" y="40"/>
                    </a:lnTo>
                    <a:lnTo>
                      <a:pt x="0" y="34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4" name="Freeform 486"/>
              <p:cNvSpPr>
                <a:spLocks/>
              </p:cNvSpPr>
              <p:nvPr/>
            </p:nvSpPr>
            <p:spPr bwMode="auto">
              <a:xfrm>
                <a:off x="8636584" y="3233749"/>
                <a:ext cx="92075" cy="103187"/>
              </a:xfrm>
              <a:custGeom>
                <a:avLst/>
                <a:gdLst>
                  <a:gd name="T0" fmla="*/ 0 w 63"/>
                  <a:gd name="T1" fmla="*/ 2147483647 h 63"/>
                  <a:gd name="T2" fmla="*/ 0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0 h 63"/>
                  <a:gd name="T16" fmla="*/ 2147483647 w 63"/>
                  <a:gd name="T17" fmla="*/ 0 h 63"/>
                  <a:gd name="T18" fmla="*/ 2147483647 w 63"/>
                  <a:gd name="T19" fmla="*/ 0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0 w 63"/>
                  <a:gd name="T63" fmla="*/ 2147483647 h 63"/>
                  <a:gd name="T64" fmla="*/ 0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0" y="32"/>
                    </a:moveTo>
                    <a:lnTo>
                      <a:pt x="0" y="24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50" y="4"/>
                    </a:lnTo>
                    <a:lnTo>
                      <a:pt x="56" y="8"/>
                    </a:lnTo>
                    <a:lnTo>
                      <a:pt x="60" y="14"/>
                    </a:lnTo>
                    <a:lnTo>
                      <a:pt x="61" y="18"/>
                    </a:lnTo>
                    <a:lnTo>
                      <a:pt x="63" y="24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3"/>
                    </a:lnTo>
                    <a:lnTo>
                      <a:pt x="60" y="49"/>
                    </a:lnTo>
                    <a:lnTo>
                      <a:pt x="56" y="53"/>
                    </a:lnTo>
                    <a:lnTo>
                      <a:pt x="50" y="57"/>
                    </a:lnTo>
                    <a:lnTo>
                      <a:pt x="46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5" name="Freeform 487"/>
              <p:cNvSpPr>
                <a:spLocks/>
              </p:cNvSpPr>
              <p:nvPr/>
            </p:nvSpPr>
            <p:spPr bwMode="auto">
              <a:xfrm>
                <a:off x="8636584" y="3233749"/>
                <a:ext cx="92075" cy="103187"/>
              </a:xfrm>
              <a:custGeom>
                <a:avLst/>
                <a:gdLst>
                  <a:gd name="T0" fmla="*/ 0 w 63"/>
                  <a:gd name="T1" fmla="*/ 2147483647 h 63"/>
                  <a:gd name="T2" fmla="*/ 0 w 63"/>
                  <a:gd name="T3" fmla="*/ 2147483647 h 63"/>
                  <a:gd name="T4" fmla="*/ 0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2147483647 w 63"/>
                  <a:gd name="T17" fmla="*/ 0 h 63"/>
                  <a:gd name="T18" fmla="*/ 2147483647 w 63"/>
                  <a:gd name="T19" fmla="*/ 0 h 63"/>
                  <a:gd name="T20" fmla="*/ 2147483647 w 63"/>
                  <a:gd name="T21" fmla="*/ 0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0 w 63"/>
                  <a:gd name="T65" fmla="*/ 2147483647 h 63"/>
                  <a:gd name="T66" fmla="*/ 0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0" y="32"/>
                    </a:moveTo>
                    <a:lnTo>
                      <a:pt x="0" y="32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6" y="2"/>
                    </a:lnTo>
                    <a:lnTo>
                      <a:pt x="50" y="4"/>
                    </a:lnTo>
                    <a:lnTo>
                      <a:pt x="56" y="8"/>
                    </a:lnTo>
                    <a:lnTo>
                      <a:pt x="60" y="14"/>
                    </a:lnTo>
                    <a:lnTo>
                      <a:pt x="61" y="18"/>
                    </a:lnTo>
                    <a:lnTo>
                      <a:pt x="63" y="24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3"/>
                    </a:lnTo>
                    <a:lnTo>
                      <a:pt x="60" y="49"/>
                    </a:lnTo>
                    <a:lnTo>
                      <a:pt x="56" y="53"/>
                    </a:lnTo>
                    <a:lnTo>
                      <a:pt x="50" y="57"/>
                    </a:lnTo>
                    <a:lnTo>
                      <a:pt x="46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6" name="Freeform 488"/>
              <p:cNvSpPr>
                <a:spLocks/>
              </p:cNvSpPr>
              <p:nvPr/>
            </p:nvSpPr>
            <p:spPr bwMode="auto">
              <a:xfrm>
                <a:off x="8400046" y="3362336"/>
                <a:ext cx="92075" cy="106363"/>
              </a:xfrm>
              <a:custGeom>
                <a:avLst/>
                <a:gdLst>
                  <a:gd name="T0" fmla="*/ 0 w 63"/>
                  <a:gd name="T1" fmla="*/ 2147483647 h 65"/>
                  <a:gd name="T2" fmla="*/ 0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0 h 65"/>
                  <a:gd name="T16" fmla="*/ 2147483647 w 63"/>
                  <a:gd name="T17" fmla="*/ 0 h 65"/>
                  <a:gd name="T18" fmla="*/ 2147483647 w 63"/>
                  <a:gd name="T19" fmla="*/ 0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0 w 63"/>
                  <a:gd name="T63" fmla="*/ 2147483647 h 65"/>
                  <a:gd name="T64" fmla="*/ 0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0" y="31"/>
                    </a:moveTo>
                    <a:lnTo>
                      <a:pt x="0" y="25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3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5"/>
                    </a:lnTo>
                    <a:lnTo>
                      <a:pt x="63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7" name="Freeform 489"/>
              <p:cNvSpPr>
                <a:spLocks/>
              </p:cNvSpPr>
              <p:nvPr/>
            </p:nvSpPr>
            <p:spPr bwMode="auto">
              <a:xfrm>
                <a:off x="8400046" y="3362336"/>
                <a:ext cx="92075" cy="106363"/>
              </a:xfrm>
              <a:custGeom>
                <a:avLst/>
                <a:gdLst>
                  <a:gd name="T0" fmla="*/ 0 w 63"/>
                  <a:gd name="T1" fmla="*/ 2147483647 h 65"/>
                  <a:gd name="T2" fmla="*/ 0 w 63"/>
                  <a:gd name="T3" fmla="*/ 2147483647 h 65"/>
                  <a:gd name="T4" fmla="*/ 0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0 h 65"/>
                  <a:gd name="T18" fmla="*/ 2147483647 w 63"/>
                  <a:gd name="T19" fmla="*/ 0 h 65"/>
                  <a:gd name="T20" fmla="*/ 2147483647 w 63"/>
                  <a:gd name="T21" fmla="*/ 0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0 w 63"/>
                  <a:gd name="T65" fmla="*/ 2147483647 h 65"/>
                  <a:gd name="T66" fmla="*/ 0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0" y="31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3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5"/>
                    </a:lnTo>
                    <a:lnTo>
                      <a:pt x="63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8" name="Freeform 490"/>
              <p:cNvSpPr>
                <a:spLocks/>
              </p:cNvSpPr>
              <p:nvPr/>
            </p:nvSpPr>
            <p:spPr bwMode="auto">
              <a:xfrm>
                <a:off x="8507996" y="3452823"/>
                <a:ext cx="95250" cy="106362"/>
              </a:xfrm>
              <a:custGeom>
                <a:avLst/>
                <a:gdLst>
                  <a:gd name="T0" fmla="*/ 0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0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0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0" y="33"/>
                    </a:move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5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5" y="65"/>
                    </a:lnTo>
                    <a:lnTo>
                      <a:pt x="20" y="63"/>
                    </a:lnTo>
                    <a:lnTo>
                      <a:pt x="16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4" y="45"/>
                    </a:lnTo>
                    <a:lnTo>
                      <a:pt x="2" y="39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19" name="Freeform 491"/>
              <p:cNvSpPr>
                <a:spLocks/>
              </p:cNvSpPr>
              <p:nvPr/>
            </p:nvSpPr>
            <p:spPr bwMode="auto">
              <a:xfrm>
                <a:off x="8507996" y="3452823"/>
                <a:ext cx="95250" cy="106362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0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0" y="33"/>
                    </a:moveTo>
                    <a:lnTo>
                      <a:pt x="0" y="33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5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5" y="65"/>
                    </a:lnTo>
                    <a:lnTo>
                      <a:pt x="20" y="63"/>
                    </a:lnTo>
                    <a:lnTo>
                      <a:pt x="16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4" y="45"/>
                    </a:lnTo>
                    <a:lnTo>
                      <a:pt x="2" y="39"/>
                    </a:lnTo>
                    <a:lnTo>
                      <a:pt x="0" y="3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0" name="Freeform 492"/>
              <p:cNvSpPr>
                <a:spLocks/>
              </p:cNvSpPr>
              <p:nvPr/>
            </p:nvSpPr>
            <p:spPr bwMode="auto">
              <a:xfrm>
                <a:off x="8593721" y="3368686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0 h 65"/>
                  <a:gd name="T16" fmla="*/ 2147483647 w 65"/>
                  <a:gd name="T17" fmla="*/ 0 h 65"/>
                  <a:gd name="T18" fmla="*/ 2147483647 w 65"/>
                  <a:gd name="T19" fmla="*/ 0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0 w 65"/>
                  <a:gd name="T63" fmla="*/ 2147483647 h 65"/>
                  <a:gd name="T64" fmla="*/ 0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0" y="31"/>
                    </a:moveTo>
                    <a:lnTo>
                      <a:pt x="0" y="25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3"/>
                    </a:lnTo>
                    <a:lnTo>
                      <a:pt x="39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1" name="Freeform 493"/>
              <p:cNvSpPr>
                <a:spLocks/>
              </p:cNvSpPr>
              <p:nvPr/>
            </p:nvSpPr>
            <p:spPr bwMode="auto">
              <a:xfrm>
                <a:off x="8593721" y="3368686"/>
                <a:ext cx="95250" cy="106363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0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0 h 65"/>
                  <a:gd name="T18" fmla="*/ 2147483647 w 65"/>
                  <a:gd name="T19" fmla="*/ 0 h 65"/>
                  <a:gd name="T20" fmla="*/ 2147483647 w 65"/>
                  <a:gd name="T21" fmla="*/ 0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0 w 65"/>
                  <a:gd name="T65" fmla="*/ 2147483647 h 65"/>
                  <a:gd name="T66" fmla="*/ 0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0" y="31"/>
                    </a:moveTo>
                    <a:lnTo>
                      <a:pt x="0" y="31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3"/>
                    </a:lnTo>
                    <a:lnTo>
                      <a:pt x="39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2" name="Freeform 494"/>
              <p:cNvSpPr>
                <a:spLocks/>
              </p:cNvSpPr>
              <p:nvPr/>
            </p:nvSpPr>
            <p:spPr bwMode="auto">
              <a:xfrm>
                <a:off x="8833434" y="3403610"/>
                <a:ext cx="92075" cy="103188"/>
              </a:xfrm>
              <a:custGeom>
                <a:avLst/>
                <a:gdLst>
                  <a:gd name="T0" fmla="*/ 0 w 63"/>
                  <a:gd name="T1" fmla="*/ 2147483647 h 63"/>
                  <a:gd name="T2" fmla="*/ 0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0 h 63"/>
                  <a:gd name="T16" fmla="*/ 2147483647 w 63"/>
                  <a:gd name="T17" fmla="*/ 0 h 63"/>
                  <a:gd name="T18" fmla="*/ 2147483647 w 63"/>
                  <a:gd name="T19" fmla="*/ 0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0 w 63"/>
                  <a:gd name="T63" fmla="*/ 2147483647 h 63"/>
                  <a:gd name="T64" fmla="*/ 0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0" y="32"/>
                    </a:moveTo>
                    <a:lnTo>
                      <a:pt x="0" y="26"/>
                    </a:lnTo>
                    <a:lnTo>
                      <a:pt x="2" y="18"/>
                    </a:lnTo>
                    <a:lnTo>
                      <a:pt x="4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0" y="4"/>
                    </a:lnTo>
                    <a:lnTo>
                      <a:pt x="53" y="8"/>
                    </a:lnTo>
                    <a:lnTo>
                      <a:pt x="57" y="14"/>
                    </a:lnTo>
                    <a:lnTo>
                      <a:pt x="61" y="18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4"/>
                    </a:lnTo>
                    <a:lnTo>
                      <a:pt x="57" y="50"/>
                    </a:lnTo>
                    <a:lnTo>
                      <a:pt x="53" y="54"/>
                    </a:lnTo>
                    <a:lnTo>
                      <a:pt x="50" y="58"/>
                    </a:lnTo>
                    <a:lnTo>
                      <a:pt x="44" y="62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2"/>
                    </a:lnTo>
                    <a:lnTo>
                      <a:pt x="14" y="58"/>
                    </a:lnTo>
                    <a:lnTo>
                      <a:pt x="8" y="54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3" name="Freeform 495"/>
              <p:cNvSpPr>
                <a:spLocks/>
              </p:cNvSpPr>
              <p:nvPr/>
            </p:nvSpPr>
            <p:spPr bwMode="auto">
              <a:xfrm>
                <a:off x="8833434" y="3403610"/>
                <a:ext cx="92075" cy="103188"/>
              </a:xfrm>
              <a:custGeom>
                <a:avLst/>
                <a:gdLst>
                  <a:gd name="T0" fmla="*/ 0 w 63"/>
                  <a:gd name="T1" fmla="*/ 2147483647 h 63"/>
                  <a:gd name="T2" fmla="*/ 0 w 63"/>
                  <a:gd name="T3" fmla="*/ 2147483647 h 63"/>
                  <a:gd name="T4" fmla="*/ 0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2147483647 w 63"/>
                  <a:gd name="T17" fmla="*/ 0 h 63"/>
                  <a:gd name="T18" fmla="*/ 2147483647 w 63"/>
                  <a:gd name="T19" fmla="*/ 0 h 63"/>
                  <a:gd name="T20" fmla="*/ 2147483647 w 63"/>
                  <a:gd name="T21" fmla="*/ 0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0 w 63"/>
                  <a:gd name="T65" fmla="*/ 2147483647 h 63"/>
                  <a:gd name="T66" fmla="*/ 0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0" y="32"/>
                    </a:move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4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0" y="4"/>
                    </a:lnTo>
                    <a:lnTo>
                      <a:pt x="53" y="8"/>
                    </a:lnTo>
                    <a:lnTo>
                      <a:pt x="57" y="14"/>
                    </a:lnTo>
                    <a:lnTo>
                      <a:pt x="61" y="18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4"/>
                    </a:lnTo>
                    <a:lnTo>
                      <a:pt x="57" y="50"/>
                    </a:lnTo>
                    <a:lnTo>
                      <a:pt x="53" y="54"/>
                    </a:lnTo>
                    <a:lnTo>
                      <a:pt x="50" y="58"/>
                    </a:lnTo>
                    <a:lnTo>
                      <a:pt x="44" y="62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2"/>
                    </a:lnTo>
                    <a:lnTo>
                      <a:pt x="14" y="58"/>
                    </a:lnTo>
                    <a:lnTo>
                      <a:pt x="8" y="54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4" name="Freeform 496"/>
              <p:cNvSpPr>
                <a:spLocks/>
              </p:cNvSpPr>
              <p:nvPr/>
            </p:nvSpPr>
            <p:spPr bwMode="auto">
              <a:xfrm>
                <a:off x="8487358" y="3271849"/>
                <a:ext cx="95250" cy="103187"/>
              </a:xfrm>
              <a:custGeom>
                <a:avLst/>
                <a:gdLst>
                  <a:gd name="T0" fmla="*/ 0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0 h 63"/>
                  <a:gd name="T16" fmla="*/ 2147483647 w 65"/>
                  <a:gd name="T17" fmla="*/ 0 h 63"/>
                  <a:gd name="T18" fmla="*/ 2147483647 w 65"/>
                  <a:gd name="T19" fmla="*/ 0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0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0" y="31"/>
                    </a:moveTo>
                    <a:lnTo>
                      <a:pt x="2" y="25"/>
                    </a:lnTo>
                    <a:lnTo>
                      <a:pt x="2" y="17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4"/>
                    </a:lnTo>
                    <a:lnTo>
                      <a:pt x="55" y="8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3" y="43"/>
                    </a:lnTo>
                    <a:lnTo>
                      <a:pt x="59" y="49"/>
                    </a:lnTo>
                    <a:lnTo>
                      <a:pt x="55" y="53"/>
                    </a:lnTo>
                    <a:lnTo>
                      <a:pt x="51" y="57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4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5" name="Freeform 497"/>
              <p:cNvSpPr>
                <a:spLocks/>
              </p:cNvSpPr>
              <p:nvPr/>
            </p:nvSpPr>
            <p:spPr bwMode="auto">
              <a:xfrm>
                <a:off x="8487358" y="3271849"/>
                <a:ext cx="95250" cy="103187"/>
              </a:xfrm>
              <a:custGeom>
                <a:avLst/>
                <a:gdLst>
                  <a:gd name="T0" fmla="*/ 0 w 65"/>
                  <a:gd name="T1" fmla="*/ 2147483647 h 63"/>
                  <a:gd name="T2" fmla="*/ 0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0 h 63"/>
                  <a:gd name="T18" fmla="*/ 2147483647 w 65"/>
                  <a:gd name="T19" fmla="*/ 0 h 63"/>
                  <a:gd name="T20" fmla="*/ 2147483647 w 65"/>
                  <a:gd name="T21" fmla="*/ 0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0" y="31"/>
                    </a:moveTo>
                    <a:lnTo>
                      <a:pt x="0" y="31"/>
                    </a:lnTo>
                    <a:lnTo>
                      <a:pt x="2" y="25"/>
                    </a:lnTo>
                    <a:lnTo>
                      <a:pt x="2" y="17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4"/>
                    </a:lnTo>
                    <a:lnTo>
                      <a:pt x="55" y="8"/>
                    </a:lnTo>
                    <a:lnTo>
                      <a:pt x="59" y="14"/>
                    </a:lnTo>
                    <a:lnTo>
                      <a:pt x="63" y="17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3" y="43"/>
                    </a:lnTo>
                    <a:lnTo>
                      <a:pt x="59" y="49"/>
                    </a:lnTo>
                    <a:lnTo>
                      <a:pt x="55" y="53"/>
                    </a:lnTo>
                    <a:lnTo>
                      <a:pt x="51" y="57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4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6" name="Freeform 498"/>
              <p:cNvSpPr>
                <a:spLocks/>
              </p:cNvSpPr>
              <p:nvPr/>
            </p:nvSpPr>
            <p:spPr bwMode="auto">
              <a:xfrm>
                <a:off x="8758821" y="3268673"/>
                <a:ext cx="95250" cy="106362"/>
              </a:xfrm>
              <a:custGeom>
                <a:avLst/>
                <a:gdLst>
                  <a:gd name="T0" fmla="*/ 0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0 h 65"/>
                  <a:gd name="T16" fmla="*/ 2147483647 w 65"/>
                  <a:gd name="T17" fmla="*/ 0 h 65"/>
                  <a:gd name="T18" fmla="*/ 2147483647 w 65"/>
                  <a:gd name="T19" fmla="*/ 0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0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0" y="31"/>
                    </a:moveTo>
                    <a:lnTo>
                      <a:pt x="2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40" y="63"/>
                    </a:lnTo>
                    <a:lnTo>
                      <a:pt x="34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2" y="39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7" name="Freeform 499"/>
              <p:cNvSpPr>
                <a:spLocks/>
              </p:cNvSpPr>
              <p:nvPr/>
            </p:nvSpPr>
            <p:spPr bwMode="auto">
              <a:xfrm>
                <a:off x="8758821" y="3268673"/>
                <a:ext cx="95250" cy="106362"/>
              </a:xfrm>
              <a:custGeom>
                <a:avLst/>
                <a:gdLst>
                  <a:gd name="T0" fmla="*/ 0 w 65"/>
                  <a:gd name="T1" fmla="*/ 2147483647 h 65"/>
                  <a:gd name="T2" fmla="*/ 0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0 h 65"/>
                  <a:gd name="T18" fmla="*/ 2147483647 w 65"/>
                  <a:gd name="T19" fmla="*/ 0 h 65"/>
                  <a:gd name="T20" fmla="*/ 2147483647 w 65"/>
                  <a:gd name="T21" fmla="*/ 0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0" y="31"/>
                    </a:moveTo>
                    <a:lnTo>
                      <a:pt x="0" y="31"/>
                    </a:lnTo>
                    <a:lnTo>
                      <a:pt x="2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40" y="63"/>
                    </a:lnTo>
                    <a:lnTo>
                      <a:pt x="34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2" y="39"/>
                    </a:lnTo>
                    <a:lnTo>
                      <a:pt x="0" y="3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8" name="Freeform 500"/>
              <p:cNvSpPr>
                <a:spLocks/>
              </p:cNvSpPr>
              <p:nvPr/>
            </p:nvSpPr>
            <p:spPr bwMode="auto">
              <a:xfrm>
                <a:off x="8720722" y="3419485"/>
                <a:ext cx="93662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0 w 63"/>
                  <a:gd name="T31" fmla="*/ 2147483647 h 63"/>
                  <a:gd name="T32" fmla="*/ 0 w 63"/>
                  <a:gd name="T33" fmla="*/ 2147483647 h 63"/>
                  <a:gd name="T34" fmla="*/ 0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0 h 63"/>
                  <a:gd name="T48" fmla="*/ 2147483647 w 63"/>
                  <a:gd name="T49" fmla="*/ 0 h 63"/>
                  <a:gd name="T50" fmla="*/ 2147483647 w 63"/>
                  <a:gd name="T51" fmla="*/ 0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63" y="32"/>
                    </a:moveTo>
                    <a:lnTo>
                      <a:pt x="63" y="38"/>
                    </a:lnTo>
                    <a:lnTo>
                      <a:pt x="61" y="44"/>
                    </a:lnTo>
                    <a:lnTo>
                      <a:pt x="59" y="50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9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9" y="55"/>
                    </a:lnTo>
                    <a:lnTo>
                      <a:pt x="5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3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5" y="8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29" name="Freeform 501"/>
              <p:cNvSpPr>
                <a:spLocks/>
              </p:cNvSpPr>
              <p:nvPr/>
            </p:nvSpPr>
            <p:spPr bwMode="auto">
              <a:xfrm>
                <a:off x="8720722" y="3419485"/>
                <a:ext cx="93662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0 w 63"/>
                  <a:gd name="T33" fmla="*/ 2147483647 h 63"/>
                  <a:gd name="T34" fmla="*/ 0 w 63"/>
                  <a:gd name="T35" fmla="*/ 2147483647 h 63"/>
                  <a:gd name="T36" fmla="*/ 0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0 h 63"/>
                  <a:gd name="T50" fmla="*/ 2147483647 w 63"/>
                  <a:gd name="T51" fmla="*/ 0 h 63"/>
                  <a:gd name="T52" fmla="*/ 2147483647 w 63"/>
                  <a:gd name="T53" fmla="*/ 0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63" y="32"/>
                    </a:moveTo>
                    <a:lnTo>
                      <a:pt x="63" y="32"/>
                    </a:lnTo>
                    <a:lnTo>
                      <a:pt x="63" y="38"/>
                    </a:lnTo>
                    <a:lnTo>
                      <a:pt x="61" y="44"/>
                    </a:lnTo>
                    <a:lnTo>
                      <a:pt x="59" y="50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9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9" y="55"/>
                    </a:lnTo>
                    <a:lnTo>
                      <a:pt x="5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3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9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5" y="8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30" name="Freeform 502"/>
              <p:cNvSpPr>
                <a:spLocks/>
              </p:cNvSpPr>
              <p:nvPr/>
            </p:nvSpPr>
            <p:spPr bwMode="auto">
              <a:xfrm>
                <a:off x="8533396" y="3114686"/>
                <a:ext cx="95250" cy="104775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0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0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5" y="34"/>
                    </a:moveTo>
                    <a:lnTo>
                      <a:pt x="65" y="40"/>
                    </a:lnTo>
                    <a:lnTo>
                      <a:pt x="63" y="46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9" y="63"/>
                    </a:lnTo>
                    <a:lnTo>
                      <a:pt x="15" y="59"/>
                    </a:lnTo>
                    <a:lnTo>
                      <a:pt x="9" y="55"/>
                    </a:lnTo>
                    <a:lnTo>
                      <a:pt x="5" y="51"/>
                    </a:lnTo>
                    <a:lnTo>
                      <a:pt x="3" y="46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19" y="4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31" name="Freeform 503"/>
              <p:cNvSpPr>
                <a:spLocks/>
              </p:cNvSpPr>
              <p:nvPr/>
            </p:nvSpPr>
            <p:spPr bwMode="auto">
              <a:xfrm>
                <a:off x="8533396" y="3114686"/>
                <a:ext cx="95250" cy="104775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0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0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5" y="34"/>
                    </a:move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9" y="63"/>
                    </a:lnTo>
                    <a:lnTo>
                      <a:pt x="15" y="59"/>
                    </a:lnTo>
                    <a:lnTo>
                      <a:pt x="9" y="55"/>
                    </a:lnTo>
                    <a:lnTo>
                      <a:pt x="5" y="51"/>
                    </a:lnTo>
                    <a:lnTo>
                      <a:pt x="3" y="46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19" y="4"/>
                    </a:lnTo>
                    <a:lnTo>
                      <a:pt x="25" y="2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32" name="Freeform 504"/>
              <p:cNvSpPr>
                <a:spLocks/>
              </p:cNvSpPr>
              <p:nvPr/>
            </p:nvSpPr>
            <p:spPr bwMode="auto">
              <a:xfrm>
                <a:off x="8712783" y="29083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0 w 65"/>
                  <a:gd name="T31" fmla="*/ 2147483647 h 65"/>
                  <a:gd name="T32" fmla="*/ 0 w 65"/>
                  <a:gd name="T33" fmla="*/ 2147483647 h 65"/>
                  <a:gd name="T34" fmla="*/ 0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0 h 65"/>
                  <a:gd name="T48" fmla="*/ 2147483647 w 65"/>
                  <a:gd name="T49" fmla="*/ 0 h 65"/>
                  <a:gd name="T50" fmla="*/ 2147483647 w 65"/>
                  <a:gd name="T51" fmla="*/ 0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5" y="32"/>
                    </a:moveTo>
                    <a:lnTo>
                      <a:pt x="63" y="40"/>
                    </a:lnTo>
                    <a:lnTo>
                      <a:pt x="61" y="46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9" y="55"/>
                    </a:lnTo>
                    <a:lnTo>
                      <a:pt x="6" y="51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5" y="32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33" name="Freeform 505"/>
              <p:cNvSpPr>
                <a:spLocks/>
              </p:cNvSpPr>
              <p:nvPr/>
            </p:nvSpPr>
            <p:spPr bwMode="auto">
              <a:xfrm>
                <a:off x="8712783" y="29083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0 w 65"/>
                  <a:gd name="T33" fmla="*/ 2147483647 h 65"/>
                  <a:gd name="T34" fmla="*/ 0 w 65"/>
                  <a:gd name="T35" fmla="*/ 2147483647 h 65"/>
                  <a:gd name="T36" fmla="*/ 0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0 h 65"/>
                  <a:gd name="T50" fmla="*/ 2147483647 w 65"/>
                  <a:gd name="T51" fmla="*/ 0 h 65"/>
                  <a:gd name="T52" fmla="*/ 2147483647 w 65"/>
                  <a:gd name="T53" fmla="*/ 0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5" y="32"/>
                    </a:moveTo>
                    <a:lnTo>
                      <a:pt x="65" y="32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9" y="55"/>
                    </a:lnTo>
                    <a:lnTo>
                      <a:pt x="6" y="51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5" y="3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34" name="Rectangle 506"/>
              <p:cNvSpPr>
                <a:spLocks noChangeArrowheads="1"/>
              </p:cNvSpPr>
              <p:nvPr/>
            </p:nvSpPr>
            <p:spPr bwMode="auto">
              <a:xfrm>
                <a:off x="6818897" y="3629035"/>
                <a:ext cx="122237" cy="125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36" name="Rectangle 508"/>
              <p:cNvSpPr>
                <a:spLocks noChangeArrowheads="1"/>
              </p:cNvSpPr>
              <p:nvPr/>
            </p:nvSpPr>
            <p:spPr bwMode="auto">
              <a:xfrm>
                <a:off x="6866521" y="3632211"/>
                <a:ext cx="25648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700">
                    <a:solidFill>
                      <a:srgbClr val="0000FF"/>
                    </a:solidFill>
                    <a:latin typeface="Arial" pitchFamily="34" charset="0"/>
                  </a:rPr>
                  <a:t> 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37" name="Rectangle 509"/>
              <p:cNvSpPr>
                <a:spLocks noChangeArrowheads="1"/>
              </p:cNvSpPr>
              <p:nvPr/>
            </p:nvSpPr>
            <p:spPr bwMode="auto">
              <a:xfrm>
                <a:off x="6856997" y="3629035"/>
                <a:ext cx="117475" cy="125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39" name="Rectangle 511"/>
              <p:cNvSpPr>
                <a:spLocks noChangeArrowheads="1"/>
              </p:cNvSpPr>
              <p:nvPr/>
            </p:nvSpPr>
            <p:spPr bwMode="auto">
              <a:xfrm>
                <a:off x="6903033" y="3632211"/>
                <a:ext cx="25648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700" dirty="0">
                    <a:solidFill>
                      <a:srgbClr val="0000FF"/>
                    </a:solidFill>
                    <a:latin typeface="Arial" pitchFamily="34" charset="0"/>
                  </a:rPr>
                  <a:t> </a:t>
                </a:r>
                <a:endParaRPr kumimoji="1" lang="en-US" sz="24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45" name="Rectangle 517"/>
              <p:cNvSpPr>
                <a:spLocks noChangeArrowheads="1"/>
              </p:cNvSpPr>
              <p:nvPr/>
            </p:nvSpPr>
            <p:spPr bwMode="auto">
              <a:xfrm>
                <a:off x="7098296" y="3629035"/>
                <a:ext cx="6412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>
                    <a:solidFill>
                      <a:srgbClr val="0000FF"/>
                    </a:solidFill>
                    <a:latin typeface="Arial" pitchFamily="34" charset="0"/>
                  </a:rPr>
                  <a:t> 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46" name="Rectangle 518"/>
              <p:cNvSpPr>
                <a:spLocks noChangeArrowheads="1"/>
              </p:cNvSpPr>
              <p:nvPr/>
            </p:nvSpPr>
            <p:spPr bwMode="auto">
              <a:xfrm>
                <a:off x="7757108" y="3622685"/>
                <a:ext cx="292100" cy="261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47" name="Rectangle 519"/>
              <p:cNvSpPr>
                <a:spLocks noChangeArrowheads="1"/>
              </p:cNvSpPr>
              <p:nvPr/>
            </p:nvSpPr>
            <p:spPr bwMode="auto">
              <a:xfrm>
                <a:off x="7757951" y="3408136"/>
                <a:ext cx="15388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dirty="0">
                    <a:solidFill>
                      <a:srgbClr val="000000"/>
                    </a:solidFill>
                    <a:latin typeface="Arial" pitchFamily="34" charset="0"/>
                  </a:rPr>
                  <a:t>X</a:t>
                </a:r>
                <a:endParaRPr kumimoji="1" lang="en-US" sz="24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48" name="Rectangle 520"/>
              <p:cNvSpPr>
                <a:spLocks noChangeArrowheads="1"/>
              </p:cNvSpPr>
              <p:nvPr/>
            </p:nvSpPr>
            <p:spPr bwMode="auto">
              <a:xfrm>
                <a:off x="7893633" y="3629035"/>
                <a:ext cx="6412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dirty="0">
                    <a:solidFill>
                      <a:srgbClr val="000000"/>
                    </a:solidFill>
                    <a:latin typeface="Arial" pitchFamily="34" charset="0"/>
                  </a:rPr>
                  <a:t> </a:t>
                </a:r>
                <a:endParaRPr kumimoji="1" lang="en-US" sz="2400" dirty="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49" name="Rectangle 521"/>
              <p:cNvSpPr>
                <a:spLocks noChangeArrowheads="1"/>
              </p:cNvSpPr>
              <p:nvPr/>
            </p:nvSpPr>
            <p:spPr bwMode="auto">
              <a:xfrm>
                <a:off x="7318958" y="3024198"/>
                <a:ext cx="312738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50" name="Rectangle 522"/>
              <p:cNvSpPr>
                <a:spLocks noChangeArrowheads="1"/>
              </p:cNvSpPr>
              <p:nvPr/>
            </p:nvSpPr>
            <p:spPr bwMode="auto">
              <a:xfrm>
                <a:off x="7318958" y="3033724"/>
                <a:ext cx="14908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2000">
                    <a:solidFill>
                      <a:srgbClr val="000000"/>
                    </a:solidFill>
                    <a:latin typeface="Arial" pitchFamily="34" charset="0"/>
                  </a:rPr>
                  <a:t>+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51" name="Rectangle 523"/>
              <p:cNvSpPr>
                <a:spLocks noChangeArrowheads="1"/>
              </p:cNvSpPr>
              <p:nvPr/>
            </p:nvSpPr>
            <p:spPr bwMode="auto">
              <a:xfrm>
                <a:off x="7450722" y="3033724"/>
                <a:ext cx="7053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2000">
                    <a:solidFill>
                      <a:srgbClr val="000000"/>
                    </a:solidFill>
                    <a:latin typeface="Arial" pitchFamily="34" charset="0"/>
                  </a:rPr>
                  <a:t> 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52" name="Rectangle 524"/>
              <p:cNvSpPr>
                <a:spLocks noChangeArrowheads="1"/>
              </p:cNvSpPr>
              <p:nvPr/>
            </p:nvSpPr>
            <p:spPr bwMode="auto">
              <a:xfrm>
                <a:off x="8168271" y="3024198"/>
                <a:ext cx="312737" cy="29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53" name="Rectangle 525"/>
              <p:cNvSpPr>
                <a:spLocks noChangeArrowheads="1"/>
              </p:cNvSpPr>
              <p:nvPr/>
            </p:nvSpPr>
            <p:spPr bwMode="auto">
              <a:xfrm>
                <a:off x="8166683" y="3033724"/>
                <a:ext cx="149080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2000">
                    <a:solidFill>
                      <a:srgbClr val="000000"/>
                    </a:solidFill>
                    <a:latin typeface="Arial" pitchFamily="34" charset="0"/>
                  </a:rPr>
                  <a:t>+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54" name="Rectangle 526"/>
              <p:cNvSpPr>
                <a:spLocks noChangeArrowheads="1"/>
              </p:cNvSpPr>
              <p:nvPr/>
            </p:nvSpPr>
            <p:spPr bwMode="auto">
              <a:xfrm>
                <a:off x="8300034" y="3033724"/>
                <a:ext cx="7053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2000">
                    <a:solidFill>
                      <a:srgbClr val="000000"/>
                    </a:solidFill>
                    <a:latin typeface="Arial" pitchFamily="34" charset="0"/>
                  </a:rPr>
                  <a:t> 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455" name="Line 527"/>
              <p:cNvSpPr>
                <a:spLocks noChangeShapeType="1"/>
              </p:cNvSpPr>
              <p:nvPr/>
            </p:nvSpPr>
            <p:spPr bwMode="auto">
              <a:xfrm>
                <a:off x="6882397" y="3192474"/>
                <a:ext cx="103187" cy="1587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56" name="Line 528"/>
              <p:cNvSpPr>
                <a:spLocks noChangeShapeType="1"/>
              </p:cNvSpPr>
              <p:nvPr/>
            </p:nvSpPr>
            <p:spPr bwMode="auto">
              <a:xfrm flipV="1">
                <a:off x="6934783" y="3130560"/>
                <a:ext cx="1588" cy="115888"/>
              </a:xfrm>
              <a:prstGeom prst="line">
                <a:avLst/>
              </a:prstGeom>
              <a:noFill/>
              <a:ln w="31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57" name="Freeform 529"/>
              <p:cNvSpPr>
                <a:spLocks/>
              </p:cNvSpPr>
              <p:nvPr/>
            </p:nvSpPr>
            <p:spPr bwMode="auto">
              <a:xfrm>
                <a:off x="6890333" y="3143261"/>
                <a:ext cx="84138" cy="93663"/>
              </a:xfrm>
              <a:custGeom>
                <a:avLst/>
                <a:gdLst>
                  <a:gd name="T0" fmla="*/ 2147483647 w 57"/>
                  <a:gd name="T1" fmla="*/ 0 h 57"/>
                  <a:gd name="T2" fmla="*/ 2147483647 w 57"/>
                  <a:gd name="T3" fmla="*/ 0 h 57"/>
                  <a:gd name="T4" fmla="*/ 2147483647 w 57"/>
                  <a:gd name="T5" fmla="*/ 2147483647 h 57"/>
                  <a:gd name="T6" fmla="*/ 2147483647 w 57"/>
                  <a:gd name="T7" fmla="*/ 2147483647 h 57"/>
                  <a:gd name="T8" fmla="*/ 2147483647 w 57"/>
                  <a:gd name="T9" fmla="*/ 2147483647 h 57"/>
                  <a:gd name="T10" fmla="*/ 2147483647 w 57"/>
                  <a:gd name="T11" fmla="*/ 2147483647 h 57"/>
                  <a:gd name="T12" fmla="*/ 2147483647 w 57"/>
                  <a:gd name="T13" fmla="*/ 2147483647 h 57"/>
                  <a:gd name="T14" fmla="*/ 2147483647 w 57"/>
                  <a:gd name="T15" fmla="*/ 2147483647 h 57"/>
                  <a:gd name="T16" fmla="*/ 2147483647 w 57"/>
                  <a:gd name="T17" fmla="*/ 2147483647 h 57"/>
                  <a:gd name="T18" fmla="*/ 2147483647 w 57"/>
                  <a:gd name="T19" fmla="*/ 2147483647 h 57"/>
                  <a:gd name="T20" fmla="*/ 2147483647 w 57"/>
                  <a:gd name="T21" fmla="*/ 2147483647 h 57"/>
                  <a:gd name="T22" fmla="*/ 2147483647 w 57"/>
                  <a:gd name="T23" fmla="*/ 2147483647 h 57"/>
                  <a:gd name="T24" fmla="*/ 2147483647 w 57"/>
                  <a:gd name="T25" fmla="*/ 2147483647 h 57"/>
                  <a:gd name="T26" fmla="*/ 2147483647 w 57"/>
                  <a:gd name="T27" fmla="*/ 2147483647 h 57"/>
                  <a:gd name="T28" fmla="*/ 2147483647 w 57"/>
                  <a:gd name="T29" fmla="*/ 2147483647 h 57"/>
                  <a:gd name="T30" fmla="*/ 2147483647 w 57"/>
                  <a:gd name="T31" fmla="*/ 2147483647 h 57"/>
                  <a:gd name="T32" fmla="*/ 2147483647 w 57"/>
                  <a:gd name="T33" fmla="*/ 2147483647 h 57"/>
                  <a:gd name="T34" fmla="*/ 2147483647 w 57"/>
                  <a:gd name="T35" fmla="*/ 2147483647 h 57"/>
                  <a:gd name="T36" fmla="*/ 2147483647 w 57"/>
                  <a:gd name="T37" fmla="*/ 2147483647 h 57"/>
                  <a:gd name="T38" fmla="*/ 2147483647 w 57"/>
                  <a:gd name="T39" fmla="*/ 2147483647 h 57"/>
                  <a:gd name="T40" fmla="*/ 2147483647 w 57"/>
                  <a:gd name="T41" fmla="*/ 2147483647 h 57"/>
                  <a:gd name="T42" fmla="*/ 2147483647 w 57"/>
                  <a:gd name="T43" fmla="*/ 2147483647 h 57"/>
                  <a:gd name="T44" fmla="*/ 2147483647 w 57"/>
                  <a:gd name="T45" fmla="*/ 2147483647 h 57"/>
                  <a:gd name="T46" fmla="*/ 0 w 57"/>
                  <a:gd name="T47" fmla="*/ 2147483647 h 57"/>
                  <a:gd name="T48" fmla="*/ 0 w 57"/>
                  <a:gd name="T49" fmla="*/ 2147483647 h 57"/>
                  <a:gd name="T50" fmla="*/ 0 w 57"/>
                  <a:gd name="T51" fmla="*/ 2147483647 h 57"/>
                  <a:gd name="T52" fmla="*/ 2147483647 w 57"/>
                  <a:gd name="T53" fmla="*/ 2147483647 h 57"/>
                  <a:gd name="T54" fmla="*/ 2147483647 w 57"/>
                  <a:gd name="T55" fmla="*/ 2147483647 h 57"/>
                  <a:gd name="T56" fmla="*/ 2147483647 w 57"/>
                  <a:gd name="T57" fmla="*/ 2147483647 h 57"/>
                  <a:gd name="T58" fmla="*/ 2147483647 w 57"/>
                  <a:gd name="T59" fmla="*/ 2147483647 h 57"/>
                  <a:gd name="T60" fmla="*/ 2147483647 w 57"/>
                  <a:gd name="T61" fmla="*/ 2147483647 h 57"/>
                  <a:gd name="T62" fmla="*/ 2147483647 w 57"/>
                  <a:gd name="T63" fmla="*/ 0 h 57"/>
                  <a:gd name="T64" fmla="*/ 2147483647 w 57"/>
                  <a:gd name="T65" fmla="*/ 0 h 5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57"/>
                  <a:gd name="T100" fmla="*/ 0 h 57"/>
                  <a:gd name="T101" fmla="*/ 57 w 57"/>
                  <a:gd name="T102" fmla="*/ 57 h 57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57" h="57">
                    <a:moveTo>
                      <a:pt x="30" y="0"/>
                    </a:moveTo>
                    <a:lnTo>
                      <a:pt x="36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49" y="8"/>
                    </a:lnTo>
                    <a:lnTo>
                      <a:pt x="53" y="12"/>
                    </a:lnTo>
                    <a:lnTo>
                      <a:pt x="55" y="18"/>
                    </a:lnTo>
                    <a:lnTo>
                      <a:pt x="57" y="24"/>
                    </a:lnTo>
                    <a:lnTo>
                      <a:pt x="57" y="28"/>
                    </a:lnTo>
                    <a:lnTo>
                      <a:pt x="57" y="35"/>
                    </a:lnTo>
                    <a:lnTo>
                      <a:pt x="55" y="39"/>
                    </a:lnTo>
                    <a:lnTo>
                      <a:pt x="53" y="45"/>
                    </a:lnTo>
                    <a:lnTo>
                      <a:pt x="49" y="49"/>
                    </a:lnTo>
                    <a:lnTo>
                      <a:pt x="46" y="53"/>
                    </a:lnTo>
                    <a:lnTo>
                      <a:pt x="40" y="55"/>
                    </a:lnTo>
                    <a:lnTo>
                      <a:pt x="36" y="57"/>
                    </a:lnTo>
                    <a:lnTo>
                      <a:pt x="30" y="57"/>
                    </a:lnTo>
                    <a:lnTo>
                      <a:pt x="24" y="57"/>
                    </a:lnTo>
                    <a:lnTo>
                      <a:pt x="18" y="55"/>
                    </a:lnTo>
                    <a:lnTo>
                      <a:pt x="14" y="53"/>
                    </a:lnTo>
                    <a:lnTo>
                      <a:pt x="8" y="49"/>
                    </a:lnTo>
                    <a:lnTo>
                      <a:pt x="4" y="45"/>
                    </a:lnTo>
                    <a:lnTo>
                      <a:pt x="2" y="39"/>
                    </a:lnTo>
                    <a:lnTo>
                      <a:pt x="0" y="35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4" y="12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58" name="Freeform 530"/>
              <p:cNvSpPr>
                <a:spLocks/>
              </p:cNvSpPr>
              <p:nvPr/>
            </p:nvSpPr>
            <p:spPr bwMode="auto">
              <a:xfrm>
                <a:off x="6890333" y="3143261"/>
                <a:ext cx="84138" cy="93663"/>
              </a:xfrm>
              <a:custGeom>
                <a:avLst/>
                <a:gdLst>
                  <a:gd name="T0" fmla="*/ 2147483647 w 57"/>
                  <a:gd name="T1" fmla="*/ 0 h 57"/>
                  <a:gd name="T2" fmla="*/ 2147483647 w 57"/>
                  <a:gd name="T3" fmla="*/ 0 h 57"/>
                  <a:gd name="T4" fmla="*/ 2147483647 w 57"/>
                  <a:gd name="T5" fmla="*/ 0 h 57"/>
                  <a:gd name="T6" fmla="*/ 2147483647 w 57"/>
                  <a:gd name="T7" fmla="*/ 2147483647 h 57"/>
                  <a:gd name="T8" fmla="*/ 2147483647 w 57"/>
                  <a:gd name="T9" fmla="*/ 2147483647 h 57"/>
                  <a:gd name="T10" fmla="*/ 2147483647 w 57"/>
                  <a:gd name="T11" fmla="*/ 2147483647 h 57"/>
                  <a:gd name="T12" fmla="*/ 2147483647 w 57"/>
                  <a:gd name="T13" fmla="*/ 2147483647 h 57"/>
                  <a:gd name="T14" fmla="*/ 2147483647 w 57"/>
                  <a:gd name="T15" fmla="*/ 2147483647 h 57"/>
                  <a:gd name="T16" fmla="*/ 2147483647 w 57"/>
                  <a:gd name="T17" fmla="*/ 2147483647 h 57"/>
                  <a:gd name="T18" fmla="*/ 2147483647 w 57"/>
                  <a:gd name="T19" fmla="*/ 2147483647 h 57"/>
                  <a:gd name="T20" fmla="*/ 2147483647 w 57"/>
                  <a:gd name="T21" fmla="*/ 2147483647 h 57"/>
                  <a:gd name="T22" fmla="*/ 2147483647 w 57"/>
                  <a:gd name="T23" fmla="*/ 2147483647 h 57"/>
                  <a:gd name="T24" fmla="*/ 2147483647 w 57"/>
                  <a:gd name="T25" fmla="*/ 2147483647 h 57"/>
                  <a:gd name="T26" fmla="*/ 2147483647 w 57"/>
                  <a:gd name="T27" fmla="*/ 2147483647 h 57"/>
                  <a:gd name="T28" fmla="*/ 2147483647 w 57"/>
                  <a:gd name="T29" fmla="*/ 2147483647 h 57"/>
                  <a:gd name="T30" fmla="*/ 2147483647 w 57"/>
                  <a:gd name="T31" fmla="*/ 2147483647 h 57"/>
                  <a:gd name="T32" fmla="*/ 2147483647 w 57"/>
                  <a:gd name="T33" fmla="*/ 2147483647 h 57"/>
                  <a:gd name="T34" fmla="*/ 2147483647 w 57"/>
                  <a:gd name="T35" fmla="*/ 2147483647 h 57"/>
                  <a:gd name="T36" fmla="*/ 2147483647 w 57"/>
                  <a:gd name="T37" fmla="*/ 2147483647 h 57"/>
                  <a:gd name="T38" fmla="*/ 2147483647 w 57"/>
                  <a:gd name="T39" fmla="*/ 2147483647 h 57"/>
                  <a:gd name="T40" fmla="*/ 2147483647 w 57"/>
                  <a:gd name="T41" fmla="*/ 2147483647 h 57"/>
                  <a:gd name="T42" fmla="*/ 2147483647 w 57"/>
                  <a:gd name="T43" fmla="*/ 2147483647 h 57"/>
                  <a:gd name="T44" fmla="*/ 2147483647 w 57"/>
                  <a:gd name="T45" fmla="*/ 2147483647 h 57"/>
                  <a:gd name="T46" fmla="*/ 2147483647 w 57"/>
                  <a:gd name="T47" fmla="*/ 2147483647 h 57"/>
                  <a:gd name="T48" fmla="*/ 0 w 57"/>
                  <a:gd name="T49" fmla="*/ 2147483647 h 57"/>
                  <a:gd name="T50" fmla="*/ 0 w 57"/>
                  <a:gd name="T51" fmla="*/ 2147483647 h 57"/>
                  <a:gd name="T52" fmla="*/ 0 w 57"/>
                  <a:gd name="T53" fmla="*/ 2147483647 h 57"/>
                  <a:gd name="T54" fmla="*/ 2147483647 w 57"/>
                  <a:gd name="T55" fmla="*/ 2147483647 h 57"/>
                  <a:gd name="T56" fmla="*/ 2147483647 w 57"/>
                  <a:gd name="T57" fmla="*/ 2147483647 h 57"/>
                  <a:gd name="T58" fmla="*/ 2147483647 w 57"/>
                  <a:gd name="T59" fmla="*/ 2147483647 h 57"/>
                  <a:gd name="T60" fmla="*/ 2147483647 w 57"/>
                  <a:gd name="T61" fmla="*/ 2147483647 h 57"/>
                  <a:gd name="T62" fmla="*/ 2147483647 w 57"/>
                  <a:gd name="T63" fmla="*/ 2147483647 h 57"/>
                  <a:gd name="T64" fmla="*/ 2147483647 w 57"/>
                  <a:gd name="T65" fmla="*/ 0 h 57"/>
                  <a:gd name="T66" fmla="*/ 2147483647 w 57"/>
                  <a:gd name="T67" fmla="*/ 0 h 5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57"/>
                  <a:gd name="T103" fmla="*/ 0 h 57"/>
                  <a:gd name="T104" fmla="*/ 57 w 57"/>
                  <a:gd name="T105" fmla="*/ 57 h 5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57" h="57">
                    <a:moveTo>
                      <a:pt x="30" y="0"/>
                    </a:moveTo>
                    <a:lnTo>
                      <a:pt x="30" y="0"/>
                    </a:lnTo>
                    <a:lnTo>
                      <a:pt x="36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49" y="8"/>
                    </a:lnTo>
                    <a:lnTo>
                      <a:pt x="53" y="12"/>
                    </a:lnTo>
                    <a:lnTo>
                      <a:pt x="55" y="18"/>
                    </a:lnTo>
                    <a:lnTo>
                      <a:pt x="57" y="24"/>
                    </a:lnTo>
                    <a:lnTo>
                      <a:pt x="57" y="28"/>
                    </a:lnTo>
                    <a:lnTo>
                      <a:pt x="57" y="35"/>
                    </a:lnTo>
                    <a:lnTo>
                      <a:pt x="55" y="39"/>
                    </a:lnTo>
                    <a:lnTo>
                      <a:pt x="53" y="45"/>
                    </a:lnTo>
                    <a:lnTo>
                      <a:pt x="49" y="49"/>
                    </a:lnTo>
                    <a:lnTo>
                      <a:pt x="46" y="53"/>
                    </a:lnTo>
                    <a:lnTo>
                      <a:pt x="40" y="55"/>
                    </a:lnTo>
                    <a:lnTo>
                      <a:pt x="36" y="57"/>
                    </a:lnTo>
                    <a:lnTo>
                      <a:pt x="30" y="57"/>
                    </a:lnTo>
                    <a:lnTo>
                      <a:pt x="24" y="57"/>
                    </a:lnTo>
                    <a:lnTo>
                      <a:pt x="18" y="55"/>
                    </a:lnTo>
                    <a:lnTo>
                      <a:pt x="14" y="53"/>
                    </a:lnTo>
                    <a:lnTo>
                      <a:pt x="8" y="49"/>
                    </a:lnTo>
                    <a:lnTo>
                      <a:pt x="4" y="45"/>
                    </a:lnTo>
                    <a:lnTo>
                      <a:pt x="2" y="39"/>
                    </a:lnTo>
                    <a:lnTo>
                      <a:pt x="0" y="35"/>
                    </a:lnTo>
                    <a:lnTo>
                      <a:pt x="0" y="28"/>
                    </a:lnTo>
                    <a:lnTo>
                      <a:pt x="0" y="24"/>
                    </a:lnTo>
                    <a:lnTo>
                      <a:pt x="2" y="18"/>
                    </a:lnTo>
                    <a:lnTo>
                      <a:pt x="4" y="12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4" y="0"/>
                    </a:lnTo>
                    <a:lnTo>
                      <a:pt x="30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59" name="Freeform 531"/>
              <p:cNvSpPr>
                <a:spLocks/>
              </p:cNvSpPr>
              <p:nvPr/>
            </p:nvSpPr>
            <p:spPr bwMode="auto">
              <a:xfrm>
                <a:off x="6864933" y="3127386"/>
                <a:ext cx="95250" cy="106363"/>
              </a:xfrm>
              <a:custGeom>
                <a:avLst/>
                <a:gdLst>
                  <a:gd name="T0" fmla="*/ 2147483647 w 65"/>
                  <a:gd name="T1" fmla="*/ 0 h 65"/>
                  <a:gd name="T2" fmla="*/ 2147483647 w 65"/>
                  <a:gd name="T3" fmla="*/ 0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0 w 65"/>
                  <a:gd name="T47" fmla="*/ 2147483647 h 65"/>
                  <a:gd name="T48" fmla="*/ 0 w 65"/>
                  <a:gd name="T49" fmla="*/ 2147483647 h 65"/>
                  <a:gd name="T50" fmla="*/ 0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0 h 65"/>
                  <a:gd name="T64" fmla="*/ 2147483647 w 65"/>
                  <a:gd name="T65" fmla="*/ 0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34" y="0"/>
                    </a:move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49"/>
                    </a:lnTo>
                    <a:lnTo>
                      <a:pt x="56" y="55"/>
                    </a:lnTo>
                    <a:lnTo>
                      <a:pt x="52" y="59"/>
                    </a:lnTo>
                    <a:lnTo>
                      <a:pt x="46" y="63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0" name="Freeform 532"/>
              <p:cNvSpPr>
                <a:spLocks/>
              </p:cNvSpPr>
              <p:nvPr/>
            </p:nvSpPr>
            <p:spPr bwMode="auto">
              <a:xfrm>
                <a:off x="6864933" y="3127386"/>
                <a:ext cx="95250" cy="106363"/>
              </a:xfrm>
              <a:custGeom>
                <a:avLst/>
                <a:gdLst>
                  <a:gd name="T0" fmla="*/ 2147483647 w 65"/>
                  <a:gd name="T1" fmla="*/ 0 h 65"/>
                  <a:gd name="T2" fmla="*/ 2147483647 w 65"/>
                  <a:gd name="T3" fmla="*/ 0 h 65"/>
                  <a:gd name="T4" fmla="*/ 2147483647 w 65"/>
                  <a:gd name="T5" fmla="*/ 0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0 w 65"/>
                  <a:gd name="T49" fmla="*/ 2147483647 h 65"/>
                  <a:gd name="T50" fmla="*/ 0 w 65"/>
                  <a:gd name="T51" fmla="*/ 2147483647 h 65"/>
                  <a:gd name="T52" fmla="*/ 0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0 h 65"/>
                  <a:gd name="T66" fmla="*/ 2147483647 w 65"/>
                  <a:gd name="T67" fmla="*/ 0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34" y="0"/>
                    </a:move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49"/>
                    </a:lnTo>
                    <a:lnTo>
                      <a:pt x="56" y="55"/>
                    </a:lnTo>
                    <a:lnTo>
                      <a:pt x="52" y="59"/>
                    </a:lnTo>
                    <a:lnTo>
                      <a:pt x="46" y="63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1" name="Freeform 533"/>
              <p:cNvSpPr>
                <a:spLocks/>
              </p:cNvSpPr>
              <p:nvPr/>
            </p:nvSpPr>
            <p:spPr bwMode="auto">
              <a:xfrm>
                <a:off x="6914146" y="3109923"/>
                <a:ext cx="95250" cy="106362"/>
              </a:xfrm>
              <a:custGeom>
                <a:avLst/>
                <a:gdLst>
                  <a:gd name="T0" fmla="*/ 2147483647 w 65"/>
                  <a:gd name="T1" fmla="*/ 0 h 65"/>
                  <a:gd name="T2" fmla="*/ 2147483647 w 65"/>
                  <a:gd name="T3" fmla="*/ 0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0 w 65"/>
                  <a:gd name="T47" fmla="*/ 2147483647 h 65"/>
                  <a:gd name="T48" fmla="*/ 0 w 65"/>
                  <a:gd name="T49" fmla="*/ 2147483647 h 65"/>
                  <a:gd name="T50" fmla="*/ 0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0 h 65"/>
                  <a:gd name="T64" fmla="*/ 2147483647 w 65"/>
                  <a:gd name="T65" fmla="*/ 0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31" y="0"/>
                    </a:moveTo>
                    <a:lnTo>
                      <a:pt x="39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5" y="32"/>
                    </a:lnTo>
                    <a:lnTo>
                      <a:pt x="63" y="38"/>
                    </a:lnTo>
                    <a:lnTo>
                      <a:pt x="61" y="46"/>
                    </a:lnTo>
                    <a:lnTo>
                      <a:pt x="59" y="50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0"/>
                    </a:lnTo>
                    <a:lnTo>
                      <a:pt x="2" y="46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2" name="Freeform 534"/>
              <p:cNvSpPr>
                <a:spLocks/>
              </p:cNvSpPr>
              <p:nvPr/>
            </p:nvSpPr>
            <p:spPr bwMode="auto">
              <a:xfrm>
                <a:off x="6914146" y="3109923"/>
                <a:ext cx="95250" cy="106362"/>
              </a:xfrm>
              <a:custGeom>
                <a:avLst/>
                <a:gdLst>
                  <a:gd name="T0" fmla="*/ 2147483647 w 65"/>
                  <a:gd name="T1" fmla="*/ 0 h 65"/>
                  <a:gd name="T2" fmla="*/ 2147483647 w 65"/>
                  <a:gd name="T3" fmla="*/ 0 h 65"/>
                  <a:gd name="T4" fmla="*/ 2147483647 w 65"/>
                  <a:gd name="T5" fmla="*/ 0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0 w 65"/>
                  <a:gd name="T49" fmla="*/ 2147483647 h 65"/>
                  <a:gd name="T50" fmla="*/ 0 w 65"/>
                  <a:gd name="T51" fmla="*/ 2147483647 h 65"/>
                  <a:gd name="T52" fmla="*/ 0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0 h 65"/>
                  <a:gd name="T66" fmla="*/ 2147483647 w 65"/>
                  <a:gd name="T67" fmla="*/ 0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31" y="0"/>
                    </a:moveTo>
                    <a:lnTo>
                      <a:pt x="31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5" y="32"/>
                    </a:lnTo>
                    <a:lnTo>
                      <a:pt x="63" y="38"/>
                    </a:lnTo>
                    <a:lnTo>
                      <a:pt x="61" y="46"/>
                    </a:lnTo>
                    <a:lnTo>
                      <a:pt x="59" y="50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50"/>
                    </a:lnTo>
                    <a:lnTo>
                      <a:pt x="2" y="46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3" name="Freeform 535"/>
              <p:cNvSpPr>
                <a:spLocks/>
              </p:cNvSpPr>
              <p:nvPr/>
            </p:nvSpPr>
            <p:spPr bwMode="auto">
              <a:xfrm>
                <a:off x="6910972" y="3140086"/>
                <a:ext cx="92075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0 w 63"/>
                  <a:gd name="T15" fmla="*/ 2147483647 h 63"/>
                  <a:gd name="T16" fmla="*/ 0 w 63"/>
                  <a:gd name="T17" fmla="*/ 2147483647 h 63"/>
                  <a:gd name="T18" fmla="*/ 0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0 h 63"/>
                  <a:gd name="T32" fmla="*/ 2147483647 w 63"/>
                  <a:gd name="T33" fmla="*/ 0 h 63"/>
                  <a:gd name="T34" fmla="*/ 2147483647 w 63"/>
                  <a:gd name="T35" fmla="*/ 0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32" y="63"/>
                    </a:moveTo>
                    <a:lnTo>
                      <a:pt x="26" y="63"/>
                    </a:lnTo>
                    <a:lnTo>
                      <a:pt x="18" y="61"/>
                    </a:lnTo>
                    <a:lnTo>
                      <a:pt x="14" y="59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9" y="4"/>
                    </a:lnTo>
                    <a:lnTo>
                      <a:pt x="55" y="8"/>
                    </a:lnTo>
                    <a:lnTo>
                      <a:pt x="57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7"/>
                    </a:lnTo>
                    <a:lnTo>
                      <a:pt x="61" y="43"/>
                    </a:lnTo>
                    <a:lnTo>
                      <a:pt x="57" y="49"/>
                    </a:lnTo>
                    <a:lnTo>
                      <a:pt x="55" y="53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2" y="63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4" name="Freeform 536"/>
              <p:cNvSpPr>
                <a:spLocks/>
              </p:cNvSpPr>
              <p:nvPr/>
            </p:nvSpPr>
            <p:spPr bwMode="auto">
              <a:xfrm>
                <a:off x="6910972" y="3140086"/>
                <a:ext cx="92075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0 w 63"/>
                  <a:gd name="T17" fmla="*/ 2147483647 h 63"/>
                  <a:gd name="T18" fmla="*/ 0 w 63"/>
                  <a:gd name="T19" fmla="*/ 2147483647 h 63"/>
                  <a:gd name="T20" fmla="*/ 0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0 h 63"/>
                  <a:gd name="T34" fmla="*/ 2147483647 w 63"/>
                  <a:gd name="T35" fmla="*/ 0 h 63"/>
                  <a:gd name="T36" fmla="*/ 2147483647 w 63"/>
                  <a:gd name="T37" fmla="*/ 0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32" y="63"/>
                    </a:moveTo>
                    <a:lnTo>
                      <a:pt x="32" y="63"/>
                    </a:lnTo>
                    <a:lnTo>
                      <a:pt x="26" y="63"/>
                    </a:lnTo>
                    <a:lnTo>
                      <a:pt x="18" y="61"/>
                    </a:lnTo>
                    <a:lnTo>
                      <a:pt x="14" y="59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8" y="8"/>
                    </a:lnTo>
                    <a:lnTo>
                      <a:pt x="14" y="4"/>
                    </a:lnTo>
                    <a:lnTo>
                      <a:pt x="18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9" y="4"/>
                    </a:lnTo>
                    <a:lnTo>
                      <a:pt x="55" y="8"/>
                    </a:lnTo>
                    <a:lnTo>
                      <a:pt x="57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7"/>
                    </a:lnTo>
                    <a:lnTo>
                      <a:pt x="61" y="43"/>
                    </a:lnTo>
                    <a:lnTo>
                      <a:pt x="57" y="49"/>
                    </a:lnTo>
                    <a:lnTo>
                      <a:pt x="55" y="53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2" y="6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5" name="Freeform 537"/>
              <p:cNvSpPr>
                <a:spLocks/>
              </p:cNvSpPr>
              <p:nvPr/>
            </p:nvSpPr>
            <p:spPr bwMode="auto">
              <a:xfrm>
                <a:off x="6882397" y="3155961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0 w 63"/>
                  <a:gd name="T15" fmla="*/ 2147483647 h 65"/>
                  <a:gd name="T16" fmla="*/ 0 w 63"/>
                  <a:gd name="T17" fmla="*/ 2147483647 h 65"/>
                  <a:gd name="T18" fmla="*/ 0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0 h 65"/>
                  <a:gd name="T32" fmla="*/ 2147483647 w 63"/>
                  <a:gd name="T33" fmla="*/ 0 h 65"/>
                  <a:gd name="T34" fmla="*/ 2147483647 w 63"/>
                  <a:gd name="T35" fmla="*/ 0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32" y="65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0" y="6"/>
                    </a:lnTo>
                    <a:lnTo>
                      <a:pt x="55" y="10"/>
                    </a:lnTo>
                    <a:lnTo>
                      <a:pt x="57" y="14"/>
                    </a:lnTo>
                    <a:lnTo>
                      <a:pt x="61" y="20"/>
                    </a:lnTo>
                    <a:lnTo>
                      <a:pt x="63" y="25"/>
                    </a:lnTo>
                    <a:lnTo>
                      <a:pt x="63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49"/>
                    </a:lnTo>
                    <a:lnTo>
                      <a:pt x="55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6" name="Freeform 538"/>
              <p:cNvSpPr>
                <a:spLocks/>
              </p:cNvSpPr>
              <p:nvPr/>
            </p:nvSpPr>
            <p:spPr bwMode="auto">
              <a:xfrm>
                <a:off x="6882397" y="3155961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0 w 63"/>
                  <a:gd name="T17" fmla="*/ 2147483647 h 65"/>
                  <a:gd name="T18" fmla="*/ 0 w 63"/>
                  <a:gd name="T19" fmla="*/ 2147483647 h 65"/>
                  <a:gd name="T20" fmla="*/ 0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0 h 65"/>
                  <a:gd name="T34" fmla="*/ 2147483647 w 63"/>
                  <a:gd name="T35" fmla="*/ 0 h 65"/>
                  <a:gd name="T36" fmla="*/ 2147483647 w 63"/>
                  <a:gd name="T37" fmla="*/ 0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32" y="65"/>
                    </a:move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8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0" y="6"/>
                    </a:lnTo>
                    <a:lnTo>
                      <a:pt x="55" y="10"/>
                    </a:lnTo>
                    <a:lnTo>
                      <a:pt x="57" y="14"/>
                    </a:lnTo>
                    <a:lnTo>
                      <a:pt x="61" y="20"/>
                    </a:lnTo>
                    <a:lnTo>
                      <a:pt x="63" y="25"/>
                    </a:lnTo>
                    <a:lnTo>
                      <a:pt x="63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49"/>
                    </a:lnTo>
                    <a:lnTo>
                      <a:pt x="55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7" name="Freeform 539"/>
              <p:cNvSpPr>
                <a:spLocks/>
              </p:cNvSpPr>
              <p:nvPr/>
            </p:nvSpPr>
            <p:spPr bwMode="auto">
              <a:xfrm>
                <a:off x="6864933" y="3103573"/>
                <a:ext cx="95250" cy="106362"/>
              </a:xfrm>
              <a:custGeom>
                <a:avLst/>
                <a:gdLst>
                  <a:gd name="T0" fmla="*/ 2147483647 w 65"/>
                  <a:gd name="T1" fmla="*/ 0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0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0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34" y="0"/>
                    </a:moveTo>
                    <a:lnTo>
                      <a:pt x="40" y="2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4" y="46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2" y="59"/>
                    </a:lnTo>
                    <a:lnTo>
                      <a:pt x="46" y="63"/>
                    </a:lnTo>
                    <a:lnTo>
                      <a:pt x="40" y="63"/>
                    </a:lnTo>
                    <a:lnTo>
                      <a:pt x="34" y="65"/>
                    </a:lnTo>
                    <a:lnTo>
                      <a:pt x="26" y="63"/>
                    </a:lnTo>
                    <a:lnTo>
                      <a:pt x="22" y="63"/>
                    </a:lnTo>
                    <a:lnTo>
                      <a:pt x="16" y="59"/>
                    </a:lnTo>
                    <a:lnTo>
                      <a:pt x="10" y="55"/>
                    </a:lnTo>
                    <a:lnTo>
                      <a:pt x="6" y="52"/>
                    </a:lnTo>
                    <a:lnTo>
                      <a:pt x="4" y="46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8" name="Freeform 540"/>
              <p:cNvSpPr>
                <a:spLocks/>
              </p:cNvSpPr>
              <p:nvPr/>
            </p:nvSpPr>
            <p:spPr bwMode="auto">
              <a:xfrm>
                <a:off x="6864933" y="3103573"/>
                <a:ext cx="95250" cy="106362"/>
              </a:xfrm>
              <a:custGeom>
                <a:avLst/>
                <a:gdLst>
                  <a:gd name="T0" fmla="*/ 2147483647 w 65"/>
                  <a:gd name="T1" fmla="*/ 0 h 65"/>
                  <a:gd name="T2" fmla="*/ 2147483647 w 65"/>
                  <a:gd name="T3" fmla="*/ 0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0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0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34" y="0"/>
                    </a:moveTo>
                    <a:lnTo>
                      <a:pt x="34" y="0"/>
                    </a:lnTo>
                    <a:lnTo>
                      <a:pt x="40" y="2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4" y="46"/>
                    </a:lnTo>
                    <a:lnTo>
                      <a:pt x="60" y="52"/>
                    </a:lnTo>
                    <a:lnTo>
                      <a:pt x="56" y="55"/>
                    </a:lnTo>
                    <a:lnTo>
                      <a:pt x="52" y="59"/>
                    </a:lnTo>
                    <a:lnTo>
                      <a:pt x="46" y="63"/>
                    </a:lnTo>
                    <a:lnTo>
                      <a:pt x="40" y="63"/>
                    </a:lnTo>
                    <a:lnTo>
                      <a:pt x="34" y="65"/>
                    </a:lnTo>
                    <a:lnTo>
                      <a:pt x="26" y="63"/>
                    </a:lnTo>
                    <a:lnTo>
                      <a:pt x="22" y="63"/>
                    </a:lnTo>
                    <a:lnTo>
                      <a:pt x="16" y="59"/>
                    </a:lnTo>
                    <a:lnTo>
                      <a:pt x="10" y="55"/>
                    </a:lnTo>
                    <a:lnTo>
                      <a:pt x="6" y="52"/>
                    </a:lnTo>
                    <a:lnTo>
                      <a:pt x="4" y="46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4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69" name="Freeform 541"/>
              <p:cNvSpPr>
                <a:spLocks/>
              </p:cNvSpPr>
              <p:nvPr/>
            </p:nvSpPr>
            <p:spPr bwMode="auto">
              <a:xfrm>
                <a:off x="6907796" y="3090873"/>
                <a:ext cx="95250" cy="106362"/>
              </a:xfrm>
              <a:custGeom>
                <a:avLst/>
                <a:gdLst>
                  <a:gd name="T0" fmla="*/ 2147483647 w 65"/>
                  <a:gd name="T1" fmla="*/ 0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0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0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34" y="0"/>
                    </a:moveTo>
                    <a:lnTo>
                      <a:pt x="39" y="2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lnTo>
                      <a:pt x="59" y="52"/>
                    </a:lnTo>
                    <a:lnTo>
                      <a:pt x="55" y="56"/>
                    </a:lnTo>
                    <a:lnTo>
                      <a:pt x="51" y="60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4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4" y="46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0" name="Freeform 542"/>
              <p:cNvSpPr>
                <a:spLocks/>
              </p:cNvSpPr>
              <p:nvPr/>
            </p:nvSpPr>
            <p:spPr bwMode="auto">
              <a:xfrm>
                <a:off x="6907796" y="3090873"/>
                <a:ext cx="95250" cy="106362"/>
              </a:xfrm>
              <a:custGeom>
                <a:avLst/>
                <a:gdLst>
                  <a:gd name="T0" fmla="*/ 2147483647 w 65"/>
                  <a:gd name="T1" fmla="*/ 0 h 65"/>
                  <a:gd name="T2" fmla="*/ 2147483647 w 65"/>
                  <a:gd name="T3" fmla="*/ 0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0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0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34" y="0"/>
                    </a:moveTo>
                    <a:lnTo>
                      <a:pt x="34" y="0"/>
                    </a:lnTo>
                    <a:lnTo>
                      <a:pt x="39" y="2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lnTo>
                      <a:pt x="59" y="52"/>
                    </a:lnTo>
                    <a:lnTo>
                      <a:pt x="55" y="56"/>
                    </a:lnTo>
                    <a:lnTo>
                      <a:pt x="51" y="60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4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60"/>
                    </a:lnTo>
                    <a:lnTo>
                      <a:pt x="10" y="56"/>
                    </a:lnTo>
                    <a:lnTo>
                      <a:pt x="6" y="52"/>
                    </a:lnTo>
                    <a:lnTo>
                      <a:pt x="4" y="46"/>
                    </a:lnTo>
                    <a:lnTo>
                      <a:pt x="2" y="40"/>
                    </a:lnTo>
                    <a:lnTo>
                      <a:pt x="0" y="34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4" y="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1" name="Freeform 543"/>
              <p:cNvSpPr>
                <a:spLocks/>
              </p:cNvSpPr>
              <p:nvPr/>
            </p:nvSpPr>
            <p:spPr bwMode="auto">
              <a:xfrm>
                <a:off x="6882396" y="3089285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0 w 65"/>
                  <a:gd name="T31" fmla="*/ 2147483647 h 63"/>
                  <a:gd name="T32" fmla="*/ 0 w 65"/>
                  <a:gd name="T33" fmla="*/ 2147483647 h 63"/>
                  <a:gd name="T34" fmla="*/ 0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0 h 63"/>
                  <a:gd name="T48" fmla="*/ 2147483647 w 65"/>
                  <a:gd name="T49" fmla="*/ 0 h 63"/>
                  <a:gd name="T50" fmla="*/ 2147483647 w 65"/>
                  <a:gd name="T51" fmla="*/ 0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65" y="31"/>
                    </a:moveTo>
                    <a:lnTo>
                      <a:pt x="63" y="37"/>
                    </a:lnTo>
                    <a:lnTo>
                      <a:pt x="63" y="43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52" y="59"/>
                    </a:lnTo>
                    <a:lnTo>
                      <a:pt x="46" y="61"/>
                    </a:lnTo>
                    <a:lnTo>
                      <a:pt x="40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4" y="3"/>
                    </a:lnTo>
                    <a:lnTo>
                      <a:pt x="20" y="1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2" name="Freeform 544"/>
              <p:cNvSpPr>
                <a:spLocks/>
              </p:cNvSpPr>
              <p:nvPr/>
            </p:nvSpPr>
            <p:spPr bwMode="auto">
              <a:xfrm>
                <a:off x="6882396" y="3089285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0 w 65"/>
                  <a:gd name="T33" fmla="*/ 2147483647 h 63"/>
                  <a:gd name="T34" fmla="*/ 0 w 65"/>
                  <a:gd name="T35" fmla="*/ 2147483647 h 63"/>
                  <a:gd name="T36" fmla="*/ 0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0 h 63"/>
                  <a:gd name="T50" fmla="*/ 2147483647 w 65"/>
                  <a:gd name="T51" fmla="*/ 0 h 63"/>
                  <a:gd name="T52" fmla="*/ 2147483647 w 65"/>
                  <a:gd name="T53" fmla="*/ 0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65" y="31"/>
                    </a:moveTo>
                    <a:lnTo>
                      <a:pt x="65" y="31"/>
                    </a:lnTo>
                    <a:lnTo>
                      <a:pt x="63" y="37"/>
                    </a:lnTo>
                    <a:lnTo>
                      <a:pt x="63" y="43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52" y="59"/>
                    </a:lnTo>
                    <a:lnTo>
                      <a:pt x="46" y="61"/>
                    </a:lnTo>
                    <a:lnTo>
                      <a:pt x="40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4" y="3"/>
                    </a:lnTo>
                    <a:lnTo>
                      <a:pt x="20" y="1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1"/>
                    </a:lnTo>
                    <a:lnTo>
                      <a:pt x="52" y="3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3" name="Freeform 545"/>
              <p:cNvSpPr>
                <a:spLocks/>
              </p:cNvSpPr>
              <p:nvPr/>
            </p:nvSpPr>
            <p:spPr bwMode="auto">
              <a:xfrm>
                <a:off x="6896683" y="31273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0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0 h 65"/>
                  <a:gd name="T32" fmla="*/ 2147483647 w 65"/>
                  <a:gd name="T33" fmla="*/ 0 h 65"/>
                  <a:gd name="T34" fmla="*/ 2147483647 w 65"/>
                  <a:gd name="T35" fmla="*/ 0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34" y="65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38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40" y="63"/>
                    </a:lnTo>
                    <a:lnTo>
                      <a:pt x="34" y="6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4" name="Freeform 546"/>
              <p:cNvSpPr>
                <a:spLocks/>
              </p:cNvSpPr>
              <p:nvPr/>
            </p:nvSpPr>
            <p:spPr bwMode="auto">
              <a:xfrm>
                <a:off x="6896683" y="31273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0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0 h 65"/>
                  <a:gd name="T34" fmla="*/ 2147483647 w 65"/>
                  <a:gd name="T35" fmla="*/ 0 h 65"/>
                  <a:gd name="T36" fmla="*/ 2147483647 w 65"/>
                  <a:gd name="T37" fmla="*/ 0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34" y="65"/>
                    </a:moveTo>
                    <a:lnTo>
                      <a:pt x="34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38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40" y="63"/>
                    </a:lnTo>
                    <a:lnTo>
                      <a:pt x="34" y="6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5" name="Freeform 547"/>
              <p:cNvSpPr>
                <a:spLocks/>
              </p:cNvSpPr>
              <p:nvPr/>
            </p:nvSpPr>
            <p:spPr bwMode="auto">
              <a:xfrm>
                <a:off x="7872997" y="2963873"/>
                <a:ext cx="92075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0 w 63"/>
                  <a:gd name="T43" fmla="*/ 2147483647 h 65"/>
                  <a:gd name="T44" fmla="*/ 0 w 63"/>
                  <a:gd name="T45" fmla="*/ 2147483647 h 65"/>
                  <a:gd name="T46" fmla="*/ 0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0 h 65"/>
                  <a:gd name="T60" fmla="*/ 2147483647 w 63"/>
                  <a:gd name="T61" fmla="*/ 0 h 65"/>
                  <a:gd name="T62" fmla="*/ 2147483647 w 63"/>
                  <a:gd name="T63" fmla="*/ 0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45" y="2"/>
                    </a:moveTo>
                    <a:lnTo>
                      <a:pt x="49" y="6"/>
                    </a:lnTo>
                    <a:lnTo>
                      <a:pt x="55" y="10"/>
                    </a:lnTo>
                    <a:lnTo>
                      <a:pt x="59" y="15"/>
                    </a:lnTo>
                    <a:lnTo>
                      <a:pt x="61" y="21"/>
                    </a:lnTo>
                    <a:lnTo>
                      <a:pt x="63" y="27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7" y="61"/>
                    </a:lnTo>
                    <a:lnTo>
                      <a:pt x="11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3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6" name="Freeform 548"/>
              <p:cNvSpPr>
                <a:spLocks/>
              </p:cNvSpPr>
              <p:nvPr/>
            </p:nvSpPr>
            <p:spPr bwMode="auto">
              <a:xfrm>
                <a:off x="7872997" y="2963873"/>
                <a:ext cx="92075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0 w 63"/>
                  <a:gd name="T45" fmla="*/ 2147483647 h 65"/>
                  <a:gd name="T46" fmla="*/ 0 w 63"/>
                  <a:gd name="T47" fmla="*/ 2147483647 h 65"/>
                  <a:gd name="T48" fmla="*/ 0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0 h 65"/>
                  <a:gd name="T62" fmla="*/ 2147483647 w 63"/>
                  <a:gd name="T63" fmla="*/ 0 h 65"/>
                  <a:gd name="T64" fmla="*/ 2147483647 w 63"/>
                  <a:gd name="T65" fmla="*/ 0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45" y="2"/>
                    </a:move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5"/>
                    </a:lnTo>
                    <a:lnTo>
                      <a:pt x="61" y="21"/>
                    </a:lnTo>
                    <a:lnTo>
                      <a:pt x="63" y="27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7" y="61"/>
                    </a:lnTo>
                    <a:lnTo>
                      <a:pt x="11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3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7" name="Freeform 549"/>
              <p:cNvSpPr>
                <a:spLocks/>
              </p:cNvSpPr>
              <p:nvPr/>
            </p:nvSpPr>
            <p:spPr bwMode="auto">
              <a:xfrm>
                <a:off x="8028571" y="3117861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0 w 63"/>
                  <a:gd name="T43" fmla="*/ 2147483647 h 65"/>
                  <a:gd name="T44" fmla="*/ 0 w 63"/>
                  <a:gd name="T45" fmla="*/ 2147483647 h 65"/>
                  <a:gd name="T46" fmla="*/ 0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0 h 65"/>
                  <a:gd name="T60" fmla="*/ 2147483647 w 63"/>
                  <a:gd name="T61" fmla="*/ 0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45" y="4"/>
                    </a:move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1" y="22"/>
                    </a:lnTo>
                    <a:lnTo>
                      <a:pt x="63" y="28"/>
                    </a:lnTo>
                    <a:lnTo>
                      <a:pt x="63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8" name="Freeform 550"/>
              <p:cNvSpPr>
                <a:spLocks/>
              </p:cNvSpPr>
              <p:nvPr/>
            </p:nvSpPr>
            <p:spPr bwMode="auto">
              <a:xfrm>
                <a:off x="8028571" y="3117861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0 w 63"/>
                  <a:gd name="T45" fmla="*/ 2147483647 h 65"/>
                  <a:gd name="T46" fmla="*/ 0 w 63"/>
                  <a:gd name="T47" fmla="*/ 2147483647 h 65"/>
                  <a:gd name="T48" fmla="*/ 0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0 h 65"/>
                  <a:gd name="T62" fmla="*/ 2147483647 w 63"/>
                  <a:gd name="T63" fmla="*/ 0 h 65"/>
                  <a:gd name="T64" fmla="*/ 2147483647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45" y="4"/>
                    </a:move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1" y="22"/>
                    </a:lnTo>
                    <a:lnTo>
                      <a:pt x="63" y="28"/>
                    </a:lnTo>
                    <a:lnTo>
                      <a:pt x="63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9" y="2"/>
                    </a:lnTo>
                    <a:lnTo>
                      <a:pt x="45" y="4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79" name="Freeform 551"/>
              <p:cNvSpPr>
                <a:spLocks/>
              </p:cNvSpPr>
              <p:nvPr/>
            </p:nvSpPr>
            <p:spPr bwMode="auto">
              <a:xfrm>
                <a:off x="8012697" y="3170248"/>
                <a:ext cx="93662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0 w 63"/>
                  <a:gd name="T11" fmla="*/ 2147483647 h 65"/>
                  <a:gd name="T12" fmla="*/ 0 w 63"/>
                  <a:gd name="T13" fmla="*/ 2147483647 h 65"/>
                  <a:gd name="T14" fmla="*/ 0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0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18" y="63"/>
                    </a:move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3" y="4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5"/>
                    </a:lnTo>
                    <a:lnTo>
                      <a:pt x="61" y="21"/>
                    </a:lnTo>
                    <a:lnTo>
                      <a:pt x="63" y="27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4" y="65"/>
                    </a:lnTo>
                    <a:lnTo>
                      <a:pt x="18" y="63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0" name="Freeform 552"/>
              <p:cNvSpPr>
                <a:spLocks/>
              </p:cNvSpPr>
              <p:nvPr/>
            </p:nvSpPr>
            <p:spPr bwMode="auto">
              <a:xfrm>
                <a:off x="8012697" y="3170248"/>
                <a:ext cx="93662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0 w 63"/>
                  <a:gd name="T13" fmla="*/ 2147483647 h 65"/>
                  <a:gd name="T14" fmla="*/ 0 w 63"/>
                  <a:gd name="T15" fmla="*/ 2147483647 h 65"/>
                  <a:gd name="T16" fmla="*/ 0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0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18" y="63"/>
                    </a:moveTo>
                    <a:lnTo>
                      <a:pt x="18" y="63"/>
                    </a:ln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3" y="4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5"/>
                    </a:lnTo>
                    <a:lnTo>
                      <a:pt x="61" y="21"/>
                    </a:lnTo>
                    <a:lnTo>
                      <a:pt x="63" y="27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4" y="65"/>
                    </a:lnTo>
                    <a:lnTo>
                      <a:pt x="18" y="6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1" name="Freeform 553"/>
              <p:cNvSpPr>
                <a:spLocks/>
              </p:cNvSpPr>
              <p:nvPr/>
            </p:nvSpPr>
            <p:spPr bwMode="auto">
              <a:xfrm>
                <a:off x="7898396" y="2863861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0 w 63"/>
                  <a:gd name="T43" fmla="*/ 2147483647 h 65"/>
                  <a:gd name="T44" fmla="*/ 0 w 63"/>
                  <a:gd name="T45" fmla="*/ 2147483647 h 65"/>
                  <a:gd name="T46" fmla="*/ 0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0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44" y="4"/>
                    </a:moveTo>
                    <a:lnTo>
                      <a:pt x="50" y="8"/>
                    </a:lnTo>
                    <a:lnTo>
                      <a:pt x="56" y="12"/>
                    </a:lnTo>
                    <a:lnTo>
                      <a:pt x="59" y="15"/>
                    </a:lnTo>
                    <a:lnTo>
                      <a:pt x="61" y="21"/>
                    </a:lnTo>
                    <a:lnTo>
                      <a:pt x="63" y="27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4" y="57"/>
                    </a:lnTo>
                    <a:lnTo>
                      <a:pt x="50" y="61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4" y="65"/>
                    </a:lnTo>
                    <a:lnTo>
                      <a:pt x="18" y="63"/>
                    </a:ln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4" y="13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4" y="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2" name="Freeform 554"/>
              <p:cNvSpPr>
                <a:spLocks/>
              </p:cNvSpPr>
              <p:nvPr/>
            </p:nvSpPr>
            <p:spPr bwMode="auto">
              <a:xfrm>
                <a:off x="7898396" y="2863861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0 w 63"/>
                  <a:gd name="T45" fmla="*/ 2147483647 h 65"/>
                  <a:gd name="T46" fmla="*/ 0 w 63"/>
                  <a:gd name="T47" fmla="*/ 2147483647 h 65"/>
                  <a:gd name="T48" fmla="*/ 0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0 h 65"/>
                  <a:gd name="T64" fmla="*/ 2147483647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44" y="4"/>
                    </a:moveTo>
                    <a:lnTo>
                      <a:pt x="44" y="4"/>
                    </a:lnTo>
                    <a:lnTo>
                      <a:pt x="50" y="8"/>
                    </a:lnTo>
                    <a:lnTo>
                      <a:pt x="56" y="12"/>
                    </a:lnTo>
                    <a:lnTo>
                      <a:pt x="59" y="15"/>
                    </a:lnTo>
                    <a:lnTo>
                      <a:pt x="61" y="21"/>
                    </a:lnTo>
                    <a:lnTo>
                      <a:pt x="63" y="27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4" y="57"/>
                    </a:lnTo>
                    <a:lnTo>
                      <a:pt x="50" y="61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4" y="65"/>
                    </a:lnTo>
                    <a:lnTo>
                      <a:pt x="18" y="63"/>
                    </a:ln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4" y="13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4" y="4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3" name="Freeform 555"/>
              <p:cNvSpPr>
                <a:spLocks/>
              </p:cNvSpPr>
              <p:nvPr/>
            </p:nvSpPr>
            <p:spPr bwMode="auto">
              <a:xfrm>
                <a:off x="7941258" y="310992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0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0 h 65"/>
                  <a:gd name="T28" fmla="*/ 2147483647 w 65"/>
                  <a:gd name="T29" fmla="*/ 0 h 65"/>
                  <a:gd name="T30" fmla="*/ 2147483647 w 65"/>
                  <a:gd name="T31" fmla="*/ 0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20" y="61"/>
                    </a:moveTo>
                    <a:lnTo>
                      <a:pt x="14" y="57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18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38"/>
                    </a:lnTo>
                    <a:lnTo>
                      <a:pt x="63" y="46"/>
                    </a:lnTo>
                    <a:lnTo>
                      <a:pt x="59" y="50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4" name="Freeform 556"/>
              <p:cNvSpPr>
                <a:spLocks/>
              </p:cNvSpPr>
              <p:nvPr/>
            </p:nvSpPr>
            <p:spPr bwMode="auto">
              <a:xfrm>
                <a:off x="7941258" y="310992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0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0 h 65"/>
                  <a:gd name="T30" fmla="*/ 2147483647 w 65"/>
                  <a:gd name="T31" fmla="*/ 0 h 65"/>
                  <a:gd name="T32" fmla="*/ 2147483647 w 65"/>
                  <a:gd name="T33" fmla="*/ 0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20" y="61"/>
                    </a:move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18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38"/>
                    </a:lnTo>
                    <a:lnTo>
                      <a:pt x="63" y="46"/>
                    </a:lnTo>
                    <a:lnTo>
                      <a:pt x="59" y="50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3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5" name="Freeform 557"/>
              <p:cNvSpPr>
                <a:spLocks/>
              </p:cNvSpPr>
              <p:nvPr/>
            </p:nvSpPr>
            <p:spPr bwMode="auto">
              <a:xfrm>
                <a:off x="7980946" y="3149611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0 w 63"/>
                  <a:gd name="T43" fmla="*/ 2147483647 h 65"/>
                  <a:gd name="T44" fmla="*/ 0 w 63"/>
                  <a:gd name="T45" fmla="*/ 2147483647 h 65"/>
                  <a:gd name="T46" fmla="*/ 0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0 h 65"/>
                  <a:gd name="T60" fmla="*/ 2147483647 w 63"/>
                  <a:gd name="T61" fmla="*/ 0 h 65"/>
                  <a:gd name="T62" fmla="*/ 2147483647 w 63"/>
                  <a:gd name="T63" fmla="*/ 0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44" y="2"/>
                    </a:moveTo>
                    <a:lnTo>
                      <a:pt x="50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2" y="22"/>
                    </a:lnTo>
                    <a:lnTo>
                      <a:pt x="63" y="26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2" y="45"/>
                    </a:lnTo>
                    <a:lnTo>
                      <a:pt x="58" y="51"/>
                    </a:lnTo>
                    <a:lnTo>
                      <a:pt x="54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0" y="65"/>
                    </a:lnTo>
                    <a:lnTo>
                      <a:pt x="24" y="63"/>
                    </a:lnTo>
                    <a:lnTo>
                      <a:pt x="18" y="61"/>
                    </a:ln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6" name="Freeform 558"/>
              <p:cNvSpPr>
                <a:spLocks/>
              </p:cNvSpPr>
              <p:nvPr/>
            </p:nvSpPr>
            <p:spPr bwMode="auto">
              <a:xfrm>
                <a:off x="7980946" y="3149611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0 w 63"/>
                  <a:gd name="T45" fmla="*/ 2147483647 h 65"/>
                  <a:gd name="T46" fmla="*/ 0 w 63"/>
                  <a:gd name="T47" fmla="*/ 2147483647 h 65"/>
                  <a:gd name="T48" fmla="*/ 0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0 h 65"/>
                  <a:gd name="T62" fmla="*/ 2147483647 w 63"/>
                  <a:gd name="T63" fmla="*/ 0 h 65"/>
                  <a:gd name="T64" fmla="*/ 2147483647 w 63"/>
                  <a:gd name="T65" fmla="*/ 0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44" y="2"/>
                    </a:moveTo>
                    <a:lnTo>
                      <a:pt x="44" y="2"/>
                    </a:lnTo>
                    <a:lnTo>
                      <a:pt x="50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2" y="22"/>
                    </a:lnTo>
                    <a:lnTo>
                      <a:pt x="63" y="26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2" y="45"/>
                    </a:lnTo>
                    <a:lnTo>
                      <a:pt x="58" y="51"/>
                    </a:lnTo>
                    <a:lnTo>
                      <a:pt x="54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0" y="65"/>
                    </a:lnTo>
                    <a:lnTo>
                      <a:pt x="24" y="63"/>
                    </a:lnTo>
                    <a:lnTo>
                      <a:pt x="18" y="61"/>
                    </a:ln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4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7" name="Freeform 559"/>
              <p:cNvSpPr>
                <a:spLocks/>
              </p:cNvSpPr>
              <p:nvPr/>
            </p:nvSpPr>
            <p:spPr bwMode="auto">
              <a:xfrm>
                <a:off x="7888871" y="3100399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0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0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48" y="2"/>
                    </a:moveTo>
                    <a:lnTo>
                      <a:pt x="54" y="6"/>
                    </a:lnTo>
                    <a:lnTo>
                      <a:pt x="58" y="10"/>
                    </a:lnTo>
                    <a:lnTo>
                      <a:pt x="62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38"/>
                    </a:lnTo>
                    <a:lnTo>
                      <a:pt x="63" y="46"/>
                    </a:lnTo>
                    <a:lnTo>
                      <a:pt x="60" y="52"/>
                    </a:lnTo>
                    <a:lnTo>
                      <a:pt x="56" y="56"/>
                    </a:lnTo>
                    <a:lnTo>
                      <a:pt x="52" y="59"/>
                    </a:lnTo>
                    <a:lnTo>
                      <a:pt x="46" y="61"/>
                    </a:lnTo>
                    <a:lnTo>
                      <a:pt x="40" y="63"/>
                    </a:lnTo>
                    <a:lnTo>
                      <a:pt x="34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4"/>
                    </a:lnTo>
                    <a:lnTo>
                      <a:pt x="6" y="50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18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48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8" name="Freeform 560"/>
              <p:cNvSpPr>
                <a:spLocks/>
              </p:cNvSpPr>
              <p:nvPr/>
            </p:nvSpPr>
            <p:spPr bwMode="auto">
              <a:xfrm>
                <a:off x="7888871" y="3100399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0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0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48" y="2"/>
                    </a:moveTo>
                    <a:lnTo>
                      <a:pt x="48" y="2"/>
                    </a:lnTo>
                    <a:lnTo>
                      <a:pt x="54" y="6"/>
                    </a:lnTo>
                    <a:lnTo>
                      <a:pt x="58" y="10"/>
                    </a:lnTo>
                    <a:lnTo>
                      <a:pt x="62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38"/>
                    </a:lnTo>
                    <a:lnTo>
                      <a:pt x="63" y="46"/>
                    </a:lnTo>
                    <a:lnTo>
                      <a:pt x="60" y="52"/>
                    </a:lnTo>
                    <a:lnTo>
                      <a:pt x="56" y="56"/>
                    </a:lnTo>
                    <a:lnTo>
                      <a:pt x="52" y="59"/>
                    </a:lnTo>
                    <a:lnTo>
                      <a:pt x="46" y="61"/>
                    </a:lnTo>
                    <a:lnTo>
                      <a:pt x="40" y="63"/>
                    </a:lnTo>
                    <a:lnTo>
                      <a:pt x="34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4"/>
                    </a:lnTo>
                    <a:lnTo>
                      <a:pt x="6" y="50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18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2" y="0"/>
                    </a:lnTo>
                    <a:lnTo>
                      <a:pt x="48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89" name="Freeform 561"/>
              <p:cNvSpPr>
                <a:spLocks/>
              </p:cNvSpPr>
              <p:nvPr/>
            </p:nvSpPr>
            <p:spPr bwMode="auto">
              <a:xfrm>
                <a:off x="8007933" y="304642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0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0 h 65"/>
                  <a:gd name="T60" fmla="*/ 2147483647 w 65"/>
                  <a:gd name="T61" fmla="*/ 0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5" y="4"/>
                    </a:move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0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4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5" y="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0" name="Freeform 562"/>
              <p:cNvSpPr>
                <a:spLocks/>
              </p:cNvSpPr>
              <p:nvPr/>
            </p:nvSpPr>
            <p:spPr bwMode="auto">
              <a:xfrm>
                <a:off x="8007933" y="304642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0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5" y="4"/>
                    </a:moveTo>
                    <a:lnTo>
                      <a:pt x="45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0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4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5" y="4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1" name="Freeform 563"/>
              <p:cNvSpPr>
                <a:spLocks/>
              </p:cNvSpPr>
              <p:nvPr/>
            </p:nvSpPr>
            <p:spPr bwMode="auto">
              <a:xfrm>
                <a:off x="7987296" y="30797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0 w 65"/>
                  <a:gd name="T11" fmla="*/ 2147483647 h 65"/>
                  <a:gd name="T12" fmla="*/ 0 w 65"/>
                  <a:gd name="T13" fmla="*/ 2147483647 h 65"/>
                  <a:gd name="T14" fmla="*/ 0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0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20" y="63"/>
                    </a:move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6" y="6"/>
                    </a:lnTo>
                    <a:lnTo>
                      <a:pt x="22" y="4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6"/>
                    </a:lnTo>
                    <a:lnTo>
                      <a:pt x="58" y="9"/>
                    </a:lnTo>
                    <a:lnTo>
                      <a:pt x="59" y="15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6" y="57"/>
                    </a:lnTo>
                    <a:lnTo>
                      <a:pt x="50" y="61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2" name="Freeform 564"/>
              <p:cNvSpPr>
                <a:spLocks/>
              </p:cNvSpPr>
              <p:nvPr/>
            </p:nvSpPr>
            <p:spPr bwMode="auto">
              <a:xfrm>
                <a:off x="7987296" y="30797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0 w 65"/>
                  <a:gd name="T13" fmla="*/ 2147483647 h 65"/>
                  <a:gd name="T14" fmla="*/ 0 w 65"/>
                  <a:gd name="T15" fmla="*/ 2147483647 h 65"/>
                  <a:gd name="T16" fmla="*/ 0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0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20" y="63"/>
                    </a:move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6" y="6"/>
                    </a:lnTo>
                    <a:lnTo>
                      <a:pt x="22" y="4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6"/>
                    </a:lnTo>
                    <a:lnTo>
                      <a:pt x="58" y="9"/>
                    </a:lnTo>
                    <a:lnTo>
                      <a:pt x="59" y="15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6" y="57"/>
                    </a:lnTo>
                    <a:lnTo>
                      <a:pt x="50" y="61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3" name="Freeform 565"/>
              <p:cNvSpPr>
                <a:spLocks/>
              </p:cNvSpPr>
              <p:nvPr/>
            </p:nvSpPr>
            <p:spPr bwMode="auto">
              <a:xfrm>
                <a:off x="7984121" y="29765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0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0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6" y="2"/>
                    </a:moveTo>
                    <a:lnTo>
                      <a:pt x="52" y="6"/>
                    </a:lnTo>
                    <a:lnTo>
                      <a:pt x="58" y="9"/>
                    </a:lnTo>
                    <a:lnTo>
                      <a:pt x="60" y="15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lnTo>
                      <a:pt x="60" y="51"/>
                    </a:lnTo>
                    <a:lnTo>
                      <a:pt x="56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4" name="Freeform 566"/>
              <p:cNvSpPr>
                <a:spLocks/>
              </p:cNvSpPr>
              <p:nvPr/>
            </p:nvSpPr>
            <p:spPr bwMode="auto">
              <a:xfrm>
                <a:off x="7984121" y="29765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0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0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6" y="2"/>
                    </a:moveTo>
                    <a:lnTo>
                      <a:pt x="46" y="2"/>
                    </a:lnTo>
                    <a:lnTo>
                      <a:pt x="52" y="6"/>
                    </a:lnTo>
                    <a:lnTo>
                      <a:pt x="58" y="9"/>
                    </a:lnTo>
                    <a:lnTo>
                      <a:pt x="60" y="15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lnTo>
                      <a:pt x="60" y="51"/>
                    </a:lnTo>
                    <a:lnTo>
                      <a:pt x="56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5" name="Freeform 567"/>
              <p:cNvSpPr>
                <a:spLocks/>
              </p:cNvSpPr>
              <p:nvPr/>
            </p:nvSpPr>
            <p:spPr bwMode="auto">
              <a:xfrm>
                <a:off x="7944433" y="2914660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0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0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47" y="2"/>
                    </a:moveTo>
                    <a:lnTo>
                      <a:pt x="53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40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lnTo>
                      <a:pt x="27" y="63"/>
                    </a:lnTo>
                    <a:lnTo>
                      <a:pt x="20" y="61"/>
                    </a:lnTo>
                    <a:lnTo>
                      <a:pt x="16" y="59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7" y="2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6" name="Freeform 568"/>
              <p:cNvSpPr>
                <a:spLocks/>
              </p:cNvSpPr>
              <p:nvPr/>
            </p:nvSpPr>
            <p:spPr bwMode="auto">
              <a:xfrm>
                <a:off x="7944433" y="2914660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0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0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47" y="2"/>
                    </a:moveTo>
                    <a:lnTo>
                      <a:pt x="47" y="2"/>
                    </a:lnTo>
                    <a:lnTo>
                      <a:pt x="53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40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lnTo>
                      <a:pt x="27" y="63"/>
                    </a:lnTo>
                    <a:lnTo>
                      <a:pt x="20" y="61"/>
                    </a:lnTo>
                    <a:lnTo>
                      <a:pt x="16" y="59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7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7" name="Freeform 569"/>
              <p:cNvSpPr>
                <a:spLocks/>
              </p:cNvSpPr>
              <p:nvPr/>
            </p:nvSpPr>
            <p:spPr bwMode="auto">
              <a:xfrm>
                <a:off x="7933321" y="31273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0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0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5" y="2"/>
                    </a:move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8" name="Freeform 570"/>
              <p:cNvSpPr>
                <a:spLocks/>
              </p:cNvSpPr>
              <p:nvPr/>
            </p:nvSpPr>
            <p:spPr bwMode="auto">
              <a:xfrm>
                <a:off x="7933321" y="31273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0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0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5" y="2"/>
                    </a:move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499" name="Freeform 571"/>
              <p:cNvSpPr>
                <a:spLocks/>
              </p:cNvSpPr>
              <p:nvPr/>
            </p:nvSpPr>
            <p:spPr bwMode="auto">
              <a:xfrm>
                <a:off x="7869821" y="2954349"/>
                <a:ext cx="95250" cy="101600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0 w 65"/>
                  <a:gd name="T43" fmla="*/ 2147483647 h 63"/>
                  <a:gd name="T44" fmla="*/ 0 w 65"/>
                  <a:gd name="T45" fmla="*/ 2147483647 h 63"/>
                  <a:gd name="T46" fmla="*/ 0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0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45" y="2"/>
                    </a:moveTo>
                    <a:lnTo>
                      <a:pt x="51" y="6"/>
                    </a:lnTo>
                    <a:lnTo>
                      <a:pt x="57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0" name="Freeform 572"/>
              <p:cNvSpPr>
                <a:spLocks/>
              </p:cNvSpPr>
              <p:nvPr/>
            </p:nvSpPr>
            <p:spPr bwMode="auto">
              <a:xfrm>
                <a:off x="7869821" y="2954349"/>
                <a:ext cx="95250" cy="101600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0 w 65"/>
                  <a:gd name="T45" fmla="*/ 2147483647 h 63"/>
                  <a:gd name="T46" fmla="*/ 0 w 65"/>
                  <a:gd name="T47" fmla="*/ 2147483647 h 63"/>
                  <a:gd name="T48" fmla="*/ 0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0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45" y="2"/>
                    </a:move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1" name="Freeform 573"/>
              <p:cNvSpPr>
                <a:spLocks/>
              </p:cNvSpPr>
              <p:nvPr/>
            </p:nvSpPr>
            <p:spPr bwMode="auto">
              <a:xfrm>
                <a:off x="7917446" y="2994036"/>
                <a:ext cx="93662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0 w 63"/>
                  <a:gd name="T11" fmla="*/ 2147483647 h 63"/>
                  <a:gd name="T12" fmla="*/ 0 w 63"/>
                  <a:gd name="T13" fmla="*/ 2147483647 h 63"/>
                  <a:gd name="T14" fmla="*/ 0 w 63"/>
                  <a:gd name="T15" fmla="*/ 2147483647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0 h 63"/>
                  <a:gd name="T28" fmla="*/ 2147483647 w 63"/>
                  <a:gd name="T29" fmla="*/ 0 h 63"/>
                  <a:gd name="T30" fmla="*/ 2147483647 w 63"/>
                  <a:gd name="T31" fmla="*/ 0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18" y="61"/>
                    </a:moveTo>
                    <a:lnTo>
                      <a:pt x="12" y="58"/>
                    </a:lnTo>
                    <a:lnTo>
                      <a:pt x="8" y="54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6"/>
                    </a:lnTo>
                    <a:lnTo>
                      <a:pt x="57" y="50"/>
                    </a:lnTo>
                    <a:lnTo>
                      <a:pt x="53" y="56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8" y="63"/>
                    </a:lnTo>
                    <a:lnTo>
                      <a:pt x="30" y="63"/>
                    </a:lnTo>
                    <a:lnTo>
                      <a:pt x="24" y="63"/>
                    </a:lnTo>
                    <a:lnTo>
                      <a:pt x="18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2" name="Freeform 574"/>
              <p:cNvSpPr>
                <a:spLocks/>
              </p:cNvSpPr>
              <p:nvPr/>
            </p:nvSpPr>
            <p:spPr bwMode="auto">
              <a:xfrm>
                <a:off x="7917446" y="2994036"/>
                <a:ext cx="93662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0 w 63"/>
                  <a:gd name="T13" fmla="*/ 2147483647 h 63"/>
                  <a:gd name="T14" fmla="*/ 0 w 63"/>
                  <a:gd name="T15" fmla="*/ 2147483647 h 63"/>
                  <a:gd name="T16" fmla="*/ 0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0 h 63"/>
                  <a:gd name="T30" fmla="*/ 2147483647 w 63"/>
                  <a:gd name="T31" fmla="*/ 0 h 63"/>
                  <a:gd name="T32" fmla="*/ 2147483647 w 63"/>
                  <a:gd name="T33" fmla="*/ 0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18" y="61"/>
                    </a:moveTo>
                    <a:lnTo>
                      <a:pt x="18" y="61"/>
                    </a:lnTo>
                    <a:lnTo>
                      <a:pt x="12" y="58"/>
                    </a:lnTo>
                    <a:lnTo>
                      <a:pt x="8" y="54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6"/>
                    </a:lnTo>
                    <a:lnTo>
                      <a:pt x="57" y="50"/>
                    </a:lnTo>
                    <a:lnTo>
                      <a:pt x="53" y="56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8" y="63"/>
                    </a:lnTo>
                    <a:lnTo>
                      <a:pt x="30" y="63"/>
                    </a:lnTo>
                    <a:lnTo>
                      <a:pt x="24" y="63"/>
                    </a:lnTo>
                    <a:lnTo>
                      <a:pt x="18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3" name="Freeform 575"/>
              <p:cNvSpPr>
                <a:spLocks/>
              </p:cNvSpPr>
              <p:nvPr/>
            </p:nvSpPr>
            <p:spPr bwMode="auto">
              <a:xfrm>
                <a:off x="7849183" y="3033724"/>
                <a:ext cx="92075" cy="103187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0 w 63"/>
                  <a:gd name="T11" fmla="*/ 2147483647 h 63"/>
                  <a:gd name="T12" fmla="*/ 0 w 63"/>
                  <a:gd name="T13" fmla="*/ 2147483647 h 63"/>
                  <a:gd name="T14" fmla="*/ 0 w 63"/>
                  <a:gd name="T15" fmla="*/ 2147483647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0 h 63"/>
                  <a:gd name="T28" fmla="*/ 2147483647 w 63"/>
                  <a:gd name="T29" fmla="*/ 0 h 63"/>
                  <a:gd name="T30" fmla="*/ 2147483647 w 63"/>
                  <a:gd name="T31" fmla="*/ 0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18" y="61"/>
                    </a:moveTo>
                    <a:lnTo>
                      <a:pt x="12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7" y="49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4" y="63"/>
                    </a:lnTo>
                    <a:lnTo>
                      <a:pt x="18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4" name="Freeform 576"/>
              <p:cNvSpPr>
                <a:spLocks/>
              </p:cNvSpPr>
              <p:nvPr/>
            </p:nvSpPr>
            <p:spPr bwMode="auto">
              <a:xfrm>
                <a:off x="7849183" y="3033724"/>
                <a:ext cx="92075" cy="103187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0 w 63"/>
                  <a:gd name="T13" fmla="*/ 2147483647 h 63"/>
                  <a:gd name="T14" fmla="*/ 0 w 63"/>
                  <a:gd name="T15" fmla="*/ 2147483647 h 63"/>
                  <a:gd name="T16" fmla="*/ 0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0 h 63"/>
                  <a:gd name="T30" fmla="*/ 2147483647 w 63"/>
                  <a:gd name="T31" fmla="*/ 0 h 63"/>
                  <a:gd name="T32" fmla="*/ 2147483647 w 63"/>
                  <a:gd name="T33" fmla="*/ 0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18" y="61"/>
                    </a:moveTo>
                    <a:lnTo>
                      <a:pt x="18" y="61"/>
                    </a:lnTo>
                    <a:lnTo>
                      <a:pt x="12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7" y="49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4" y="63"/>
                    </a:lnTo>
                    <a:lnTo>
                      <a:pt x="18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5" name="Freeform 577"/>
              <p:cNvSpPr>
                <a:spLocks/>
              </p:cNvSpPr>
              <p:nvPr/>
            </p:nvSpPr>
            <p:spPr bwMode="auto">
              <a:xfrm>
                <a:off x="7917446" y="304642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0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0 h 65"/>
                  <a:gd name="T60" fmla="*/ 2147483647 w 65"/>
                  <a:gd name="T61" fmla="*/ 0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5" y="4"/>
                    </a:move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5" y="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6" name="Freeform 578"/>
              <p:cNvSpPr>
                <a:spLocks/>
              </p:cNvSpPr>
              <p:nvPr/>
            </p:nvSpPr>
            <p:spPr bwMode="auto">
              <a:xfrm>
                <a:off x="7917446" y="304642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0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5" y="4"/>
                    </a:moveTo>
                    <a:lnTo>
                      <a:pt x="45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5" y="4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7" name="Freeform 579"/>
              <p:cNvSpPr>
                <a:spLocks/>
              </p:cNvSpPr>
              <p:nvPr/>
            </p:nvSpPr>
            <p:spPr bwMode="auto">
              <a:xfrm>
                <a:off x="7842833" y="30273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0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0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7" y="4"/>
                    </a:moveTo>
                    <a:lnTo>
                      <a:pt x="53" y="6"/>
                    </a:lnTo>
                    <a:lnTo>
                      <a:pt x="57" y="12"/>
                    </a:lnTo>
                    <a:lnTo>
                      <a:pt x="61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39"/>
                    </a:lnTo>
                    <a:lnTo>
                      <a:pt x="63" y="47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51" y="61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8" y="65"/>
                    </a:lnTo>
                    <a:lnTo>
                      <a:pt x="20" y="63"/>
                    </a:lnTo>
                    <a:lnTo>
                      <a:pt x="16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4" y="45"/>
                    </a:lnTo>
                    <a:lnTo>
                      <a:pt x="2" y="39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4"/>
                    </a:lnTo>
                    <a:lnTo>
                      <a:pt x="12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7" y="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8" name="Freeform 580"/>
              <p:cNvSpPr>
                <a:spLocks/>
              </p:cNvSpPr>
              <p:nvPr/>
            </p:nvSpPr>
            <p:spPr bwMode="auto">
              <a:xfrm>
                <a:off x="7842833" y="30273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0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0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7" y="4"/>
                    </a:moveTo>
                    <a:lnTo>
                      <a:pt x="47" y="4"/>
                    </a:lnTo>
                    <a:lnTo>
                      <a:pt x="53" y="6"/>
                    </a:lnTo>
                    <a:lnTo>
                      <a:pt x="57" y="12"/>
                    </a:lnTo>
                    <a:lnTo>
                      <a:pt x="61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39"/>
                    </a:lnTo>
                    <a:lnTo>
                      <a:pt x="63" y="47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51" y="61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8" y="65"/>
                    </a:lnTo>
                    <a:lnTo>
                      <a:pt x="20" y="63"/>
                    </a:lnTo>
                    <a:lnTo>
                      <a:pt x="16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4" y="45"/>
                    </a:lnTo>
                    <a:lnTo>
                      <a:pt x="2" y="39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4"/>
                    </a:lnTo>
                    <a:lnTo>
                      <a:pt x="12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7" y="4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09" name="Freeform 581"/>
              <p:cNvSpPr>
                <a:spLocks/>
              </p:cNvSpPr>
              <p:nvPr/>
            </p:nvSpPr>
            <p:spPr bwMode="auto">
              <a:xfrm>
                <a:off x="7860296" y="310674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0 w 65"/>
                  <a:gd name="T43" fmla="*/ 2147483647 h 65"/>
                  <a:gd name="T44" fmla="*/ 0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0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5" y="2"/>
                    </a:move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lnTo>
                      <a:pt x="59" y="52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39" y="65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4" y="59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4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0" name="Freeform 582"/>
              <p:cNvSpPr>
                <a:spLocks/>
              </p:cNvSpPr>
              <p:nvPr/>
            </p:nvSpPr>
            <p:spPr bwMode="auto">
              <a:xfrm>
                <a:off x="7860296" y="310674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0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5" y="2"/>
                    </a:move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lnTo>
                      <a:pt x="59" y="52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1"/>
                    </a:lnTo>
                    <a:lnTo>
                      <a:pt x="39" y="65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4" y="59"/>
                    </a:lnTo>
                    <a:lnTo>
                      <a:pt x="10" y="53"/>
                    </a:lnTo>
                    <a:lnTo>
                      <a:pt x="6" y="50"/>
                    </a:lnTo>
                    <a:lnTo>
                      <a:pt x="4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1" name="Freeform 583"/>
              <p:cNvSpPr>
                <a:spLocks/>
              </p:cNvSpPr>
              <p:nvPr/>
            </p:nvSpPr>
            <p:spPr bwMode="auto">
              <a:xfrm>
                <a:off x="7650747" y="2987686"/>
                <a:ext cx="92075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0 h 63"/>
                  <a:gd name="T12" fmla="*/ 2147483647 w 63"/>
                  <a:gd name="T13" fmla="*/ 0 h 63"/>
                  <a:gd name="T14" fmla="*/ 2147483647 w 63"/>
                  <a:gd name="T15" fmla="*/ 0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0 w 63"/>
                  <a:gd name="T59" fmla="*/ 2147483647 h 63"/>
                  <a:gd name="T60" fmla="*/ 0 w 63"/>
                  <a:gd name="T61" fmla="*/ 2147483647 h 63"/>
                  <a:gd name="T62" fmla="*/ 0 w 63"/>
                  <a:gd name="T63" fmla="*/ 2147483647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2" y="18"/>
                    </a:moveTo>
                    <a:lnTo>
                      <a:pt x="4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6"/>
                    </a:lnTo>
                    <a:lnTo>
                      <a:pt x="57" y="52"/>
                    </a:lnTo>
                    <a:lnTo>
                      <a:pt x="53" y="56"/>
                    </a:lnTo>
                    <a:lnTo>
                      <a:pt x="49" y="60"/>
                    </a:lnTo>
                    <a:lnTo>
                      <a:pt x="43" y="62"/>
                    </a:lnTo>
                    <a:lnTo>
                      <a:pt x="37" y="63"/>
                    </a:lnTo>
                    <a:lnTo>
                      <a:pt x="32" y="63"/>
                    </a:lnTo>
                    <a:lnTo>
                      <a:pt x="24" y="63"/>
                    </a:lnTo>
                    <a:lnTo>
                      <a:pt x="18" y="62"/>
                    </a:lnTo>
                    <a:lnTo>
                      <a:pt x="12" y="58"/>
                    </a:lnTo>
                    <a:lnTo>
                      <a:pt x="8" y="54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2" name="Freeform 584"/>
              <p:cNvSpPr>
                <a:spLocks/>
              </p:cNvSpPr>
              <p:nvPr/>
            </p:nvSpPr>
            <p:spPr bwMode="auto">
              <a:xfrm>
                <a:off x="7650747" y="2987686"/>
                <a:ext cx="92075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0 h 63"/>
                  <a:gd name="T14" fmla="*/ 2147483647 w 63"/>
                  <a:gd name="T15" fmla="*/ 0 h 63"/>
                  <a:gd name="T16" fmla="*/ 2147483647 w 63"/>
                  <a:gd name="T17" fmla="*/ 0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0 w 63"/>
                  <a:gd name="T61" fmla="*/ 2147483647 h 63"/>
                  <a:gd name="T62" fmla="*/ 0 w 63"/>
                  <a:gd name="T63" fmla="*/ 2147483647 h 63"/>
                  <a:gd name="T64" fmla="*/ 0 w 63"/>
                  <a:gd name="T65" fmla="*/ 2147483647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2" y="18"/>
                    </a:moveTo>
                    <a:lnTo>
                      <a:pt x="2" y="18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5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6"/>
                    </a:lnTo>
                    <a:lnTo>
                      <a:pt x="57" y="52"/>
                    </a:lnTo>
                    <a:lnTo>
                      <a:pt x="53" y="56"/>
                    </a:lnTo>
                    <a:lnTo>
                      <a:pt x="49" y="60"/>
                    </a:lnTo>
                    <a:lnTo>
                      <a:pt x="43" y="62"/>
                    </a:lnTo>
                    <a:lnTo>
                      <a:pt x="37" y="63"/>
                    </a:lnTo>
                    <a:lnTo>
                      <a:pt x="32" y="63"/>
                    </a:lnTo>
                    <a:lnTo>
                      <a:pt x="24" y="63"/>
                    </a:lnTo>
                    <a:lnTo>
                      <a:pt x="18" y="62"/>
                    </a:lnTo>
                    <a:lnTo>
                      <a:pt x="12" y="58"/>
                    </a:lnTo>
                    <a:lnTo>
                      <a:pt x="8" y="54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3" name="Freeform 585"/>
              <p:cNvSpPr>
                <a:spLocks/>
              </p:cNvSpPr>
              <p:nvPr/>
            </p:nvSpPr>
            <p:spPr bwMode="auto">
              <a:xfrm>
                <a:off x="7685671" y="30146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0 h 65"/>
                  <a:gd name="T12" fmla="*/ 2147483647 w 65"/>
                  <a:gd name="T13" fmla="*/ 0 h 65"/>
                  <a:gd name="T14" fmla="*/ 2147483647 w 65"/>
                  <a:gd name="T15" fmla="*/ 0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0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2" y="20"/>
                    </a:moveTo>
                    <a:lnTo>
                      <a:pt x="6" y="14"/>
                    </a:lnTo>
                    <a:lnTo>
                      <a:pt x="10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38"/>
                    </a:lnTo>
                    <a:lnTo>
                      <a:pt x="61" y="46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4" name="Freeform 586"/>
              <p:cNvSpPr>
                <a:spLocks/>
              </p:cNvSpPr>
              <p:nvPr/>
            </p:nvSpPr>
            <p:spPr bwMode="auto">
              <a:xfrm>
                <a:off x="7685671" y="30146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0 h 65"/>
                  <a:gd name="T14" fmla="*/ 2147483647 w 65"/>
                  <a:gd name="T15" fmla="*/ 0 h 65"/>
                  <a:gd name="T16" fmla="*/ 2147483647 w 65"/>
                  <a:gd name="T17" fmla="*/ 0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0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2" y="20"/>
                    </a:move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38"/>
                    </a:lnTo>
                    <a:lnTo>
                      <a:pt x="61" y="46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5" name="Freeform 587"/>
              <p:cNvSpPr>
                <a:spLocks/>
              </p:cNvSpPr>
              <p:nvPr/>
            </p:nvSpPr>
            <p:spPr bwMode="auto">
              <a:xfrm>
                <a:off x="7785683" y="28114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0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0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" y="20"/>
                    </a:moveTo>
                    <a:lnTo>
                      <a:pt x="7" y="14"/>
                    </a:lnTo>
                    <a:lnTo>
                      <a:pt x="11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7" y="4"/>
                    </a:lnTo>
                    <a:lnTo>
                      <a:pt x="53" y="6"/>
                    </a:lnTo>
                    <a:lnTo>
                      <a:pt x="57" y="12"/>
                    </a:lnTo>
                    <a:lnTo>
                      <a:pt x="61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61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5" y="65"/>
                    </a:lnTo>
                    <a:lnTo>
                      <a:pt x="19" y="63"/>
                    </a:lnTo>
                    <a:lnTo>
                      <a:pt x="13" y="59"/>
                    </a:lnTo>
                    <a:lnTo>
                      <a:pt x="9" y="55"/>
                    </a:lnTo>
                    <a:lnTo>
                      <a:pt x="6" y="51"/>
                    </a:lnTo>
                    <a:lnTo>
                      <a:pt x="4" y="45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6" name="Freeform 588"/>
              <p:cNvSpPr>
                <a:spLocks/>
              </p:cNvSpPr>
              <p:nvPr/>
            </p:nvSpPr>
            <p:spPr bwMode="auto">
              <a:xfrm>
                <a:off x="7785683" y="28114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0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0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" y="20"/>
                    </a:moveTo>
                    <a:lnTo>
                      <a:pt x="4" y="20"/>
                    </a:lnTo>
                    <a:lnTo>
                      <a:pt x="7" y="14"/>
                    </a:lnTo>
                    <a:lnTo>
                      <a:pt x="11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7" y="4"/>
                    </a:lnTo>
                    <a:lnTo>
                      <a:pt x="53" y="6"/>
                    </a:lnTo>
                    <a:lnTo>
                      <a:pt x="57" y="12"/>
                    </a:lnTo>
                    <a:lnTo>
                      <a:pt x="61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61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5" y="65"/>
                    </a:lnTo>
                    <a:lnTo>
                      <a:pt x="19" y="63"/>
                    </a:lnTo>
                    <a:lnTo>
                      <a:pt x="13" y="59"/>
                    </a:lnTo>
                    <a:lnTo>
                      <a:pt x="9" y="55"/>
                    </a:lnTo>
                    <a:lnTo>
                      <a:pt x="6" y="51"/>
                    </a:lnTo>
                    <a:lnTo>
                      <a:pt x="4" y="45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7" name="Freeform 589"/>
              <p:cNvSpPr>
                <a:spLocks/>
              </p:cNvSpPr>
              <p:nvPr/>
            </p:nvSpPr>
            <p:spPr bwMode="auto">
              <a:xfrm>
                <a:off x="7834897" y="2830523"/>
                <a:ext cx="92075" cy="103187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0 w 63"/>
                  <a:gd name="T27" fmla="*/ 2147483647 h 63"/>
                  <a:gd name="T28" fmla="*/ 0 w 63"/>
                  <a:gd name="T29" fmla="*/ 2147483647 h 63"/>
                  <a:gd name="T30" fmla="*/ 0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0 h 63"/>
                  <a:gd name="T44" fmla="*/ 2147483647 w 63"/>
                  <a:gd name="T45" fmla="*/ 0 h 63"/>
                  <a:gd name="T46" fmla="*/ 2147483647 w 63"/>
                  <a:gd name="T47" fmla="*/ 0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61" y="45"/>
                    </a:move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9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8" name="Freeform 590"/>
              <p:cNvSpPr>
                <a:spLocks/>
              </p:cNvSpPr>
              <p:nvPr/>
            </p:nvSpPr>
            <p:spPr bwMode="auto">
              <a:xfrm>
                <a:off x="7834897" y="2830523"/>
                <a:ext cx="92075" cy="103187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0 w 63"/>
                  <a:gd name="T29" fmla="*/ 2147483647 h 63"/>
                  <a:gd name="T30" fmla="*/ 0 w 63"/>
                  <a:gd name="T31" fmla="*/ 2147483647 h 63"/>
                  <a:gd name="T32" fmla="*/ 0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0 h 63"/>
                  <a:gd name="T46" fmla="*/ 2147483647 w 63"/>
                  <a:gd name="T47" fmla="*/ 0 h 63"/>
                  <a:gd name="T48" fmla="*/ 2147483647 w 63"/>
                  <a:gd name="T49" fmla="*/ 0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61" y="45"/>
                    </a:move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9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19" name="Freeform 591"/>
              <p:cNvSpPr>
                <a:spLocks/>
              </p:cNvSpPr>
              <p:nvPr/>
            </p:nvSpPr>
            <p:spPr bwMode="auto">
              <a:xfrm>
                <a:off x="7566608" y="2963873"/>
                <a:ext cx="92075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0 h 65"/>
                  <a:gd name="T12" fmla="*/ 2147483647 w 63"/>
                  <a:gd name="T13" fmla="*/ 0 h 65"/>
                  <a:gd name="T14" fmla="*/ 2147483647 w 63"/>
                  <a:gd name="T15" fmla="*/ 0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0 w 63"/>
                  <a:gd name="T59" fmla="*/ 2147483647 h 65"/>
                  <a:gd name="T60" fmla="*/ 0 w 63"/>
                  <a:gd name="T61" fmla="*/ 2147483647 h 65"/>
                  <a:gd name="T62" fmla="*/ 0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2" y="19"/>
                    </a:moveTo>
                    <a:lnTo>
                      <a:pt x="4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5"/>
                    </a:lnTo>
                    <a:lnTo>
                      <a:pt x="61" y="19"/>
                    </a:lnTo>
                    <a:lnTo>
                      <a:pt x="63" y="27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4" y="63"/>
                    </a:lnTo>
                    <a:lnTo>
                      <a:pt x="18" y="61"/>
                    </a:ln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0" name="Freeform 592"/>
              <p:cNvSpPr>
                <a:spLocks/>
              </p:cNvSpPr>
              <p:nvPr/>
            </p:nvSpPr>
            <p:spPr bwMode="auto">
              <a:xfrm>
                <a:off x="7566608" y="2963873"/>
                <a:ext cx="92075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0 h 65"/>
                  <a:gd name="T14" fmla="*/ 2147483647 w 63"/>
                  <a:gd name="T15" fmla="*/ 0 h 65"/>
                  <a:gd name="T16" fmla="*/ 2147483647 w 63"/>
                  <a:gd name="T17" fmla="*/ 0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0 w 63"/>
                  <a:gd name="T61" fmla="*/ 2147483647 h 65"/>
                  <a:gd name="T62" fmla="*/ 0 w 63"/>
                  <a:gd name="T63" fmla="*/ 2147483647 h 65"/>
                  <a:gd name="T64" fmla="*/ 0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2" y="19"/>
                    </a:moveTo>
                    <a:lnTo>
                      <a:pt x="2" y="19"/>
                    </a:lnTo>
                    <a:lnTo>
                      <a:pt x="4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5"/>
                    </a:lnTo>
                    <a:lnTo>
                      <a:pt x="61" y="19"/>
                    </a:lnTo>
                    <a:lnTo>
                      <a:pt x="63" y="27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4" y="63"/>
                    </a:lnTo>
                    <a:lnTo>
                      <a:pt x="18" y="61"/>
                    </a:ln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1" name="Freeform 593"/>
              <p:cNvSpPr>
                <a:spLocks/>
              </p:cNvSpPr>
              <p:nvPr/>
            </p:nvSpPr>
            <p:spPr bwMode="auto">
              <a:xfrm>
                <a:off x="7780921" y="29083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0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1" y="46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3" y="40"/>
                    </a:lnTo>
                    <a:lnTo>
                      <a:pt x="61" y="4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2" name="Freeform 594"/>
              <p:cNvSpPr>
                <a:spLocks/>
              </p:cNvSpPr>
              <p:nvPr/>
            </p:nvSpPr>
            <p:spPr bwMode="auto">
              <a:xfrm>
                <a:off x="7780921" y="29083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0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1" y="46"/>
                    </a:moveTo>
                    <a:lnTo>
                      <a:pt x="61" y="46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3" y="40"/>
                    </a:lnTo>
                    <a:lnTo>
                      <a:pt x="61" y="46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3" name="Freeform 595"/>
              <p:cNvSpPr>
                <a:spLocks/>
              </p:cNvSpPr>
              <p:nvPr/>
            </p:nvSpPr>
            <p:spPr bwMode="auto">
              <a:xfrm>
                <a:off x="7825371" y="28765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0 h 65"/>
                  <a:gd name="T12" fmla="*/ 2147483647 w 65"/>
                  <a:gd name="T13" fmla="*/ 0 h 65"/>
                  <a:gd name="T14" fmla="*/ 2147483647 w 65"/>
                  <a:gd name="T15" fmla="*/ 0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0 w 65"/>
                  <a:gd name="T59" fmla="*/ 2147483647 h 65"/>
                  <a:gd name="T60" fmla="*/ 0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" y="19"/>
                    </a:moveTo>
                    <a:lnTo>
                      <a:pt x="6" y="13"/>
                    </a:lnTo>
                    <a:lnTo>
                      <a:pt x="10" y="7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7" y="9"/>
                    </a:lnTo>
                    <a:lnTo>
                      <a:pt x="61" y="15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40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4" name="Freeform 596"/>
              <p:cNvSpPr>
                <a:spLocks/>
              </p:cNvSpPr>
              <p:nvPr/>
            </p:nvSpPr>
            <p:spPr bwMode="auto">
              <a:xfrm>
                <a:off x="7825371" y="28765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0 h 65"/>
                  <a:gd name="T14" fmla="*/ 2147483647 w 65"/>
                  <a:gd name="T15" fmla="*/ 0 h 65"/>
                  <a:gd name="T16" fmla="*/ 2147483647 w 65"/>
                  <a:gd name="T17" fmla="*/ 0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" y="19"/>
                    </a:moveTo>
                    <a:lnTo>
                      <a:pt x="4" y="19"/>
                    </a:lnTo>
                    <a:lnTo>
                      <a:pt x="6" y="13"/>
                    </a:lnTo>
                    <a:lnTo>
                      <a:pt x="10" y="7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7" y="9"/>
                    </a:lnTo>
                    <a:lnTo>
                      <a:pt x="61" y="15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40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5" name="Freeform 597"/>
              <p:cNvSpPr>
                <a:spLocks/>
              </p:cNvSpPr>
              <p:nvPr/>
            </p:nvSpPr>
            <p:spPr bwMode="auto">
              <a:xfrm>
                <a:off x="7771396" y="2967049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0 h 63"/>
                  <a:gd name="T12" fmla="*/ 2147483647 w 65"/>
                  <a:gd name="T13" fmla="*/ 0 h 63"/>
                  <a:gd name="T14" fmla="*/ 2147483647 w 65"/>
                  <a:gd name="T15" fmla="*/ 0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0 w 65"/>
                  <a:gd name="T59" fmla="*/ 2147483647 h 63"/>
                  <a:gd name="T60" fmla="*/ 0 w 65"/>
                  <a:gd name="T61" fmla="*/ 2147483647 h 63"/>
                  <a:gd name="T62" fmla="*/ 0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2" y="17"/>
                    </a:move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5" y="37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6" name="Freeform 598"/>
              <p:cNvSpPr>
                <a:spLocks/>
              </p:cNvSpPr>
              <p:nvPr/>
            </p:nvSpPr>
            <p:spPr bwMode="auto">
              <a:xfrm>
                <a:off x="7771396" y="2967049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0 h 63"/>
                  <a:gd name="T14" fmla="*/ 2147483647 w 65"/>
                  <a:gd name="T15" fmla="*/ 0 h 63"/>
                  <a:gd name="T16" fmla="*/ 2147483647 w 65"/>
                  <a:gd name="T17" fmla="*/ 0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0 w 65"/>
                  <a:gd name="T61" fmla="*/ 2147483647 h 63"/>
                  <a:gd name="T62" fmla="*/ 0 w 65"/>
                  <a:gd name="T63" fmla="*/ 2147483647 h 63"/>
                  <a:gd name="T64" fmla="*/ 0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2" y="17"/>
                    </a:moveTo>
                    <a:lnTo>
                      <a:pt x="2" y="17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5" y="37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7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7" name="Freeform 599"/>
              <p:cNvSpPr>
                <a:spLocks/>
              </p:cNvSpPr>
              <p:nvPr/>
            </p:nvSpPr>
            <p:spPr bwMode="auto">
              <a:xfrm>
                <a:off x="7722184" y="2827349"/>
                <a:ext cx="92075" cy="103187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0 h 63"/>
                  <a:gd name="T12" fmla="*/ 2147483647 w 63"/>
                  <a:gd name="T13" fmla="*/ 0 h 63"/>
                  <a:gd name="T14" fmla="*/ 2147483647 w 63"/>
                  <a:gd name="T15" fmla="*/ 0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0 w 63"/>
                  <a:gd name="T59" fmla="*/ 2147483647 h 63"/>
                  <a:gd name="T60" fmla="*/ 0 w 63"/>
                  <a:gd name="T61" fmla="*/ 2147483647 h 63"/>
                  <a:gd name="T62" fmla="*/ 0 w 63"/>
                  <a:gd name="T63" fmla="*/ 2147483647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2" y="18"/>
                    </a:moveTo>
                    <a:lnTo>
                      <a:pt x="6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4" y="63"/>
                    </a:lnTo>
                    <a:lnTo>
                      <a:pt x="18" y="61"/>
                    </a:lnTo>
                    <a:lnTo>
                      <a:pt x="12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8" name="Freeform 600"/>
              <p:cNvSpPr>
                <a:spLocks/>
              </p:cNvSpPr>
              <p:nvPr/>
            </p:nvSpPr>
            <p:spPr bwMode="auto">
              <a:xfrm>
                <a:off x="7722184" y="2827349"/>
                <a:ext cx="92075" cy="103187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0 h 63"/>
                  <a:gd name="T14" fmla="*/ 2147483647 w 63"/>
                  <a:gd name="T15" fmla="*/ 0 h 63"/>
                  <a:gd name="T16" fmla="*/ 2147483647 w 63"/>
                  <a:gd name="T17" fmla="*/ 0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0 w 63"/>
                  <a:gd name="T61" fmla="*/ 2147483647 h 63"/>
                  <a:gd name="T62" fmla="*/ 0 w 63"/>
                  <a:gd name="T63" fmla="*/ 2147483647 h 63"/>
                  <a:gd name="T64" fmla="*/ 0 w 63"/>
                  <a:gd name="T65" fmla="*/ 2147483647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2" y="18"/>
                    </a:moveTo>
                    <a:lnTo>
                      <a:pt x="2" y="18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4" y="63"/>
                    </a:lnTo>
                    <a:lnTo>
                      <a:pt x="18" y="61"/>
                    </a:lnTo>
                    <a:lnTo>
                      <a:pt x="12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29" name="Freeform 601"/>
              <p:cNvSpPr>
                <a:spLocks/>
              </p:cNvSpPr>
              <p:nvPr/>
            </p:nvSpPr>
            <p:spPr bwMode="auto">
              <a:xfrm>
                <a:off x="7753933" y="28575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0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0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1" y="45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1" y="19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0" name="Freeform 602"/>
              <p:cNvSpPr>
                <a:spLocks/>
              </p:cNvSpPr>
              <p:nvPr/>
            </p:nvSpPr>
            <p:spPr bwMode="auto">
              <a:xfrm>
                <a:off x="7753933" y="28575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0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0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1" y="19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1" name="Freeform 603"/>
              <p:cNvSpPr>
                <a:spLocks/>
              </p:cNvSpPr>
              <p:nvPr/>
            </p:nvSpPr>
            <p:spPr bwMode="auto">
              <a:xfrm>
                <a:off x="7611059" y="2905136"/>
                <a:ext cx="93663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0 h 65"/>
                  <a:gd name="T12" fmla="*/ 2147483647 w 63"/>
                  <a:gd name="T13" fmla="*/ 0 h 65"/>
                  <a:gd name="T14" fmla="*/ 2147483647 w 63"/>
                  <a:gd name="T15" fmla="*/ 0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0 w 63"/>
                  <a:gd name="T59" fmla="*/ 2147483647 h 65"/>
                  <a:gd name="T60" fmla="*/ 0 w 63"/>
                  <a:gd name="T61" fmla="*/ 2147483647 h 65"/>
                  <a:gd name="T62" fmla="*/ 0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2" y="20"/>
                    </a:moveTo>
                    <a:lnTo>
                      <a:pt x="6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8" y="51"/>
                    </a:lnTo>
                    <a:lnTo>
                      <a:pt x="54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18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2" name="Freeform 604"/>
              <p:cNvSpPr>
                <a:spLocks/>
              </p:cNvSpPr>
              <p:nvPr/>
            </p:nvSpPr>
            <p:spPr bwMode="auto">
              <a:xfrm>
                <a:off x="7611059" y="2905136"/>
                <a:ext cx="93663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0 h 65"/>
                  <a:gd name="T14" fmla="*/ 2147483647 w 63"/>
                  <a:gd name="T15" fmla="*/ 0 h 65"/>
                  <a:gd name="T16" fmla="*/ 2147483647 w 63"/>
                  <a:gd name="T17" fmla="*/ 0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0 w 63"/>
                  <a:gd name="T61" fmla="*/ 2147483647 h 65"/>
                  <a:gd name="T62" fmla="*/ 0 w 63"/>
                  <a:gd name="T63" fmla="*/ 2147483647 h 65"/>
                  <a:gd name="T64" fmla="*/ 0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2" y="20"/>
                    </a:move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8" y="51"/>
                    </a:lnTo>
                    <a:lnTo>
                      <a:pt x="54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18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3" name="Freeform 605"/>
              <p:cNvSpPr>
                <a:spLocks/>
              </p:cNvSpPr>
              <p:nvPr/>
            </p:nvSpPr>
            <p:spPr bwMode="auto">
              <a:xfrm>
                <a:off x="7665033" y="2854335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0 h 63"/>
                  <a:gd name="T12" fmla="*/ 2147483647 w 65"/>
                  <a:gd name="T13" fmla="*/ 0 h 63"/>
                  <a:gd name="T14" fmla="*/ 2147483647 w 65"/>
                  <a:gd name="T15" fmla="*/ 0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0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4" y="18"/>
                    </a:moveTo>
                    <a:lnTo>
                      <a:pt x="6" y="12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5" y="37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8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4" name="Freeform 606"/>
              <p:cNvSpPr>
                <a:spLocks/>
              </p:cNvSpPr>
              <p:nvPr/>
            </p:nvSpPr>
            <p:spPr bwMode="auto">
              <a:xfrm>
                <a:off x="7665033" y="2854335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0 h 63"/>
                  <a:gd name="T14" fmla="*/ 2147483647 w 65"/>
                  <a:gd name="T15" fmla="*/ 0 h 63"/>
                  <a:gd name="T16" fmla="*/ 2147483647 w 65"/>
                  <a:gd name="T17" fmla="*/ 0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0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4" y="18"/>
                    </a:moveTo>
                    <a:lnTo>
                      <a:pt x="4" y="18"/>
                    </a:lnTo>
                    <a:lnTo>
                      <a:pt x="6" y="12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5" y="37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8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5" name="Freeform 607"/>
              <p:cNvSpPr>
                <a:spLocks/>
              </p:cNvSpPr>
              <p:nvPr/>
            </p:nvSpPr>
            <p:spPr bwMode="auto">
              <a:xfrm>
                <a:off x="7796797" y="2917836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0 h 65"/>
                  <a:gd name="T12" fmla="*/ 2147483647 w 63"/>
                  <a:gd name="T13" fmla="*/ 0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0 w 63"/>
                  <a:gd name="T59" fmla="*/ 2147483647 h 65"/>
                  <a:gd name="T60" fmla="*/ 0 w 63"/>
                  <a:gd name="T61" fmla="*/ 2147483647 h 65"/>
                  <a:gd name="T62" fmla="*/ 0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2" y="20"/>
                    </a:move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4" y="4"/>
                    </a:lnTo>
                    <a:lnTo>
                      <a:pt x="50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2" y="22"/>
                    </a:lnTo>
                    <a:lnTo>
                      <a:pt x="63" y="28"/>
                    </a:lnTo>
                    <a:lnTo>
                      <a:pt x="63" y="34"/>
                    </a:lnTo>
                    <a:lnTo>
                      <a:pt x="63" y="40"/>
                    </a:lnTo>
                    <a:lnTo>
                      <a:pt x="62" y="45"/>
                    </a:lnTo>
                    <a:lnTo>
                      <a:pt x="58" y="51"/>
                    </a:lnTo>
                    <a:lnTo>
                      <a:pt x="54" y="57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18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6" name="Freeform 608"/>
              <p:cNvSpPr>
                <a:spLocks/>
              </p:cNvSpPr>
              <p:nvPr/>
            </p:nvSpPr>
            <p:spPr bwMode="auto">
              <a:xfrm>
                <a:off x="7796797" y="2917836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0 h 65"/>
                  <a:gd name="T14" fmla="*/ 2147483647 w 63"/>
                  <a:gd name="T15" fmla="*/ 0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0 w 63"/>
                  <a:gd name="T61" fmla="*/ 2147483647 h 65"/>
                  <a:gd name="T62" fmla="*/ 0 w 63"/>
                  <a:gd name="T63" fmla="*/ 2147483647 h 65"/>
                  <a:gd name="T64" fmla="*/ 0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2" y="20"/>
                    </a:move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4" y="4"/>
                    </a:lnTo>
                    <a:lnTo>
                      <a:pt x="50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2" y="22"/>
                    </a:lnTo>
                    <a:lnTo>
                      <a:pt x="63" y="28"/>
                    </a:lnTo>
                    <a:lnTo>
                      <a:pt x="63" y="34"/>
                    </a:lnTo>
                    <a:lnTo>
                      <a:pt x="63" y="40"/>
                    </a:lnTo>
                    <a:lnTo>
                      <a:pt x="62" y="45"/>
                    </a:lnTo>
                    <a:lnTo>
                      <a:pt x="58" y="51"/>
                    </a:lnTo>
                    <a:lnTo>
                      <a:pt x="54" y="57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18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7" name="Freeform 609"/>
              <p:cNvSpPr>
                <a:spLocks/>
              </p:cNvSpPr>
              <p:nvPr/>
            </p:nvSpPr>
            <p:spPr bwMode="auto">
              <a:xfrm>
                <a:off x="7709483" y="30146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0 w 65"/>
                  <a:gd name="T27" fmla="*/ 2147483647 h 65"/>
                  <a:gd name="T28" fmla="*/ 0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0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1" y="46"/>
                    </a:moveTo>
                    <a:lnTo>
                      <a:pt x="59" y="49"/>
                    </a:lnTo>
                    <a:lnTo>
                      <a:pt x="56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3" y="38"/>
                    </a:lnTo>
                    <a:lnTo>
                      <a:pt x="61" y="4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8" name="Freeform 610"/>
              <p:cNvSpPr>
                <a:spLocks/>
              </p:cNvSpPr>
              <p:nvPr/>
            </p:nvSpPr>
            <p:spPr bwMode="auto">
              <a:xfrm>
                <a:off x="7709483" y="301467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0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1" y="46"/>
                    </a:moveTo>
                    <a:lnTo>
                      <a:pt x="61" y="46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3" y="38"/>
                    </a:lnTo>
                    <a:lnTo>
                      <a:pt x="61" y="46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39" name="Freeform 611"/>
              <p:cNvSpPr>
                <a:spLocks/>
              </p:cNvSpPr>
              <p:nvPr/>
            </p:nvSpPr>
            <p:spPr bwMode="auto">
              <a:xfrm>
                <a:off x="7712658" y="293053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0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0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" y="20"/>
                    </a:move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6" y="57"/>
                    </a:lnTo>
                    <a:lnTo>
                      <a:pt x="50" y="61"/>
                    </a:lnTo>
                    <a:lnTo>
                      <a:pt x="46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2" y="39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0" name="Freeform 612"/>
              <p:cNvSpPr>
                <a:spLocks/>
              </p:cNvSpPr>
              <p:nvPr/>
            </p:nvSpPr>
            <p:spPr bwMode="auto">
              <a:xfrm>
                <a:off x="7712658" y="293053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0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0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" y="20"/>
                    </a:move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6" y="57"/>
                    </a:lnTo>
                    <a:lnTo>
                      <a:pt x="50" y="61"/>
                    </a:lnTo>
                    <a:lnTo>
                      <a:pt x="46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2" y="39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1" name="Freeform 613"/>
              <p:cNvSpPr>
                <a:spLocks/>
              </p:cNvSpPr>
              <p:nvPr/>
            </p:nvSpPr>
            <p:spPr bwMode="auto">
              <a:xfrm>
                <a:off x="7661858" y="2957524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0 w 65"/>
                  <a:gd name="T27" fmla="*/ 2147483647 h 63"/>
                  <a:gd name="T28" fmla="*/ 0 w 65"/>
                  <a:gd name="T29" fmla="*/ 2147483647 h 63"/>
                  <a:gd name="T30" fmla="*/ 0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0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61" y="45"/>
                    </a:moveTo>
                    <a:lnTo>
                      <a:pt x="59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2" name="Freeform 614"/>
              <p:cNvSpPr>
                <a:spLocks/>
              </p:cNvSpPr>
              <p:nvPr/>
            </p:nvSpPr>
            <p:spPr bwMode="auto">
              <a:xfrm>
                <a:off x="7661858" y="2957524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0 w 65"/>
                  <a:gd name="T29" fmla="*/ 2147483647 h 63"/>
                  <a:gd name="T30" fmla="*/ 0 w 65"/>
                  <a:gd name="T31" fmla="*/ 2147483647 h 63"/>
                  <a:gd name="T32" fmla="*/ 0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0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8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3" name="Freeform 615"/>
              <p:cNvSpPr>
                <a:spLocks/>
              </p:cNvSpPr>
              <p:nvPr/>
            </p:nvSpPr>
            <p:spPr bwMode="auto">
              <a:xfrm>
                <a:off x="7709483" y="301149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0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0 w 65"/>
                  <a:gd name="T59" fmla="*/ 2147483647 h 65"/>
                  <a:gd name="T60" fmla="*/ 0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" y="20"/>
                    </a:move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6"/>
                    </a:lnTo>
                    <a:lnTo>
                      <a:pt x="56" y="12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3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9" y="51"/>
                    </a:lnTo>
                    <a:lnTo>
                      <a:pt x="56" y="57"/>
                    </a:lnTo>
                    <a:lnTo>
                      <a:pt x="50" y="61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4" name="Freeform 616"/>
              <p:cNvSpPr>
                <a:spLocks/>
              </p:cNvSpPr>
              <p:nvPr/>
            </p:nvSpPr>
            <p:spPr bwMode="auto">
              <a:xfrm>
                <a:off x="7709483" y="301149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0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" y="20"/>
                    </a:move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6"/>
                    </a:lnTo>
                    <a:lnTo>
                      <a:pt x="56" y="12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3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9" y="51"/>
                    </a:lnTo>
                    <a:lnTo>
                      <a:pt x="56" y="57"/>
                    </a:lnTo>
                    <a:lnTo>
                      <a:pt x="50" y="61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5" name="Freeform 617"/>
              <p:cNvSpPr>
                <a:spLocks/>
              </p:cNvSpPr>
              <p:nvPr/>
            </p:nvSpPr>
            <p:spPr bwMode="auto">
              <a:xfrm>
                <a:off x="7785683" y="299403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0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0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2" y="20"/>
                    </a:moveTo>
                    <a:lnTo>
                      <a:pt x="6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8"/>
                    </a:lnTo>
                    <a:lnTo>
                      <a:pt x="57" y="12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1" y="46"/>
                    </a:lnTo>
                    <a:lnTo>
                      <a:pt x="59" y="52"/>
                    </a:lnTo>
                    <a:lnTo>
                      <a:pt x="55" y="58"/>
                    </a:lnTo>
                    <a:lnTo>
                      <a:pt x="49" y="61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9" y="63"/>
                    </a:lnTo>
                    <a:lnTo>
                      <a:pt x="13" y="59"/>
                    </a:lnTo>
                    <a:lnTo>
                      <a:pt x="9" y="56"/>
                    </a:lnTo>
                    <a:lnTo>
                      <a:pt x="6" y="50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6" name="Freeform 618"/>
              <p:cNvSpPr>
                <a:spLocks/>
              </p:cNvSpPr>
              <p:nvPr/>
            </p:nvSpPr>
            <p:spPr bwMode="auto">
              <a:xfrm>
                <a:off x="7785683" y="299403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0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0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2" y="20"/>
                    </a:moveTo>
                    <a:lnTo>
                      <a:pt x="2" y="20"/>
                    </a:lnTo>
                    <a:lnTo>
                      <a:pt x="6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8"/>
                    </a:lnTo>
                    <a:lnTo>
                      <a:pt x="57" y="12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1" y="46"/>
                    </a:lnTo>
                    <a:lnTo>
                      <a:pt x="59" y="52"/>
                    </a:lnTo>
                    <a:lnTo>
                      <a:pt x="55" y="58"/>
                    </a:lnTo>
                    <a:lnTo>
                      <a:pt x="49" y="61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9" y="63"/>
                    </a:lnTo>
                    <a:lnTo>
                      <a:pt x="13" y="59"/>
                    </a:lnTo>
                    <a:lnTo>
                      <a:pt x="9" y="56"/>
                    </a:lnTo>
                    <a:lnTo>
                      <a:pt x="6" y="50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7" name="Freeform 619"/>
              <p:cNvSpPr>
                <a:spLocks/>
              </p:cNvSpPr>
              <p:nvPr/>
            </p:nvSpPr>
            <p:spPr bwMode="auto">
              <a:xfrm>
                <a:off x="7638046" y="3014673"/>
                <a:ext cx="92075" cy="103187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0 h 63"/>
                  <a:gd name="T12" fmla="*/ 2147483647 w 63"/>
                  <a:gd name="T13" fmla="*/ 0 h 63"/>
                  <a:gd name="T14" fmla="*/ 2147483647 w 63"/>
                  <a:gd name="T15" fmla="*/ 0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0 w 63"/>
                  <a:gd name="T59" fmla="*/ 2147483647 h 63"/>
                  <a:gd name="T60" fmla="*/ 0 w 63"/>
                  <a:gd name="T61" fmla="*/ 2147483647 h 63"/>
                  <a:gd name="T62" fmla="*/ 0 w 63"/>
                  <a:gd name="T63" fmla="*/ 2147483647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2" y="18"/>
                    </a:moveTo>
                    <a:lnTo>
                      <a:pt x="6" y="12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6"/>
                    </a:lnTo>
                    <a:lnTo>
                      <a:pt x="57" y="49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4" y="63"/>
                    </a:lnTo>
                    <a:lnTo>
                      <a:pt x="18" y="61"/>
                    </a:lnTo>
                    <a:lnTo>
                      <a:pt x="12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8" name="Freeform 620"/>
              <p:cNvSpPr>
                <a:spLocks/>
              </p:cNvSpPr>
              <p:nvPr/>
            </p:nvSpPr>
            <p:spPr bwMode="auto">
              <a:xfrm>
                <a:off x="7638046" y="3014673"/>
                <a:ext cx="92075" cy="103187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0 h 63"/>
                  <a:gd name="T14" fmla="*/ 2147483647 w 63"/>
                  <a:gd name="T15" fmla="*/ 0 h 63"/>
                  <a:gd name="T16" fmla="*/ 2147483647 w 63"/>
                  <a:gd name="T17" fmla="*/ 0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0 w 63"/>
                  <a:gd name="T61" fmla="*/ 2147483647 h 63"/>
                  <a:gd name="T62" fmla="*/ 0 w 63"/>
                  <a:gd name="T63" fmla="*/ 2147483647 h 63"/>
                  <a:gd name="T64" fmla="*/ 0 w 63"/>
                  <a:gd name="T65" fmla="*/ 2147483647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2" y="18"/>
                    </a:move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4" y="4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8" y="0"/>
                    </a:lnTo>
                    <a:lnTo>
                      <a:pt x="43" y="2"/>
                    </a:lnTo>
                    <a:lnTo>
                      <a:pt x="49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1" y="20"/>
                    </a:lnTo>
                    <a:lnTo>
                      <a:pt x="63" y="26"/>
                    </a:lnTo>
                    <a:lnTo>
                      <a:pt x="63" y="32"/>
                    </a:lnTo>
                    <a:lnTo>
                      <a:pt x="63" y="38"/>
                    </a:lnTo>
                    <a:lnTo>
                      <a:pt x="61" y="46"/>
                    </a:lnTo>
                    <a:lnTo>
                      <a:pt x="57" y="49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4" y="63"/>
                    </a:lnTo>
                    <a:lnTo>
                      <a:pt x="18" y="61"/>
                    </a:lnTo>
                    <a:lnTo>
                      <a:pt x="12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4"/>
                    </a:lnTo>
                    <a:lnTo>
                      <a:pt x="2" y="18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49" name="Freeform 621"/>
              <p:cNvSpPr>
                <a:spLocks/>
              </p:cNvSpPr>
              <p:nvPr/>
            </p:nvSpPr>
            <p:spPr bwMode="auto">
              <a:xfrm>
                <a:off x="7669796" y="3236923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0 w 65"/>
                  <a:gd name="T11" fmla="*/ 2147483647 h 63"/>
                  <a:gd name="T12" fmla="*/ 0 w 65"/>
                  <a:gd name="T13" fmla="*/ 2147483647 h 63"/>
                  <a:gd name="T14" fmla="*/ 0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0 h 63"/>
                  <a:gd name="T28" fmla="*/ 2147483647 w 65"/>
                  <a:gd name="T29" fmla="*/ 0 h 63"/>
                  <a:gd name="T30" fmla="*/ 2147483647 w 65"/>
                  <a:gd name="T31" fmla="*/ 0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20" y="61"/>
                    </a:move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38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20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0" name="Freeform 622"/>
              <p:cNvSpPr>
                <a:spLocks/>
              </p:cNvSpPr>
              <p:nvPr/>
            </p:nvSpPr>
            <p:spPr bwMode="auto">
              <a:xfrm>
                <a:off x="7669796" y="3236923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0 w 65"/>
                  <a:gd name="T13" fmla="*/ 2147483647 h 63"/>
                  <a:gd name="T14" fmla="*/ 0 w 65"/>
                  <a:gd name="T15" fmla="*/ 2147483647 h 63"/>
                  <a:gd name="T16" fmla="*/ 0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0 h 63"/>
                  <a:gd name="T30" fmla="*/ 2147483647 w 65"/>
                  <a:gd name="T31" fmla="*/ 0 h 63"/>
                  <a:gd name="T32" fmla="*/ 2147483647 w 65"/>
                  <a:gd name="T33" fmla="*/ 0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20" y="61"/>
                    </a:move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5" y="38"/>
                    </a:lnTo>
                    <a:lnTo>
                      <a:pt x="63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20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1" name="Freeform 623"/>
              <p:cNvSpPr>
                <a:spLocks/>
              </p:cNvSpPr>
              <p:nvPr/>
            </p:nvSpPr>
            <p:spPr bwMode="auto">
              <a:xfrm>
                <a:off x="7693608" y="31940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0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0 h 65"/>
                  <a:gd name="T28" fmla="*/ 2147483647 w 65"/>
                  <a:gd name="T29" fmla="*/ 0 h 65"/>
                  <a:gd name="T30" fmla="*/ 2147483647 w 65"/>
                  <a:gd name="T31" fmla="*/ 0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19" y="62"/>
                    </a:moveTo>
                    <a:lnTo>
                      <a:pt x="13" y="60"/>
                    </a:lnTo>
                    <a:lnTo>
                      <a:pt x="9" y="56"/>
                    </a:lnTo>
                    <a:lnTo>
                      <a:pt x="5" y="50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9" y="52"/>
                    </a:lnTo>
                    <a:lnTo>
                      <a:pt x="55" y="56"/>
                    </a:lnTo>
                    <a:lnTo>
                      <a:pt x="49" y="60"/>
                    </a:lnTo>
                    <a:lnTo>
                      <a:pt x="43" y="64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4"/>
                    </a:lnTo>
                    <a:lnTo>
                      <a:pt x="19" y="6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2" name="Freeform 624"/>
              <p:cNvSpPr>
                <a:spLocks/>
              </p:cNvSpPr>
              <p:nvPr/>
            </p:nvSpPr>
            <p:spPr bwMode="auto">
              <a:xfrm>
                <a:off x="7693608" y="31940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0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0 h 65"/>
                  <a:gd name="T30" fmla="*/ 2147483647 w 65"/>
                  <a:gd name="T31" fmla="*/ 0 h 65"/>
                  <a:gd name="T32" fmla="*/ 2147483647 w 65"/>
                  <a:gd name="T33" fmla="*/ 0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19" y="62"/>
                    </a:moveTo>
                    <a:lnTo>
                      <a:pt x="19" y="62"/>
                    </a:lnTo>
                    <a:lnTo>
                      <a:pt x="13" y="60"/>
                    </a:lnTo>
                    <a:lnTo>
                      <a:pt x="9" y="56"/>
                    </a:lnTo>
                    <a:lnTo>
                      <a:pt x="5" y="50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9" y="52"/>
                    </a:lnTo>
                    <a:lnTo>
                      <a:pt x="55" y="56"/>
                    </a:lnTo>
                    <a:lnTo>
                      <a:pt x="49" y="60"/>
                    </a:lnTo>
                    <a:lnTo>
                      <a:pt x="43" y="64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4"/>
                    </a:lnTo>
                    <a:lnTo>
                      <a:pt x="19" y="6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3" name="Freeform 625"/>
              <p:cNvSpPr>
                <a:spLocks/>
              </p:cNvSpPr>
              <p:nvPr/>
            </p:nvSpPr>
            <p:spPr bwMode="auto">
              <a:xfrm>
                <a:off x="7733296" y="31242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0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0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5" y="2"/>
                    </a:move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40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4" name="Freeform 626"/>
              <p:cNvSpPr>
                <a:spLocks/>
              </p:cNvSpPr>
              <p:nvPr/>
            </p:nvSpPr>
            <p:spPr bwMode="auto">
              <a:xfrm>
                <a:off x="7733296" y="31242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0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0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5" y="2"/>
                    </a:move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40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5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5" name="Freeform 627"/>
              <p:cNvSpPr>
                <a:spLocks/>
              </p:cNvSpPr>
              <p:nvPr/>
            </p:nvSpPr>
            <p:spPr bwMode="auto">
              <a:xfrm>
                <a:off x="7515809" y="3082935"/>
                <a:ext cx="92075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0 w 63"/>
                  <a:gd name="T11" fmla="*/ 2147483647 h 63"/>
                  <a:gd name="T12" fmla="*/ 0 w 63"/>
                  <a:gd name="T13" fmla="*/ 2147483647 h 63"/>
                  <a:gd name="T14" fmla="*/ 0 w 63"/>
                  <a:gd name="T15" fmla="*/ 2147483647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0 h 63"/>
                  <a:gd name="T28" fmla="*/ 2147483647 w 63"/>
                  <a:gd name="T29" fmla="*/ 0 h 63"/>
                  <a:gd name="T30" fmla="*/ 2147483647 w 63"/>
                  <a:gd name="T31" fmla="*/ 0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17" y="61"/>
                    </a:moveTo>
                    <a:lnTo>
                      <a:pt x="13" y="57"/>
                    </a:lnTo>
                    <a:lnTo>
                      <a:pt x="7" y="53"/>
                    </a:lnTo>
                    <a:lnTo>
                      <a:pt x="3" y="49"/>
                    </a:lnTo>
                    <a:lnTo>
                      <a:pt x="1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1" y="17"/>
                    </a:lnTo>
                    <a:lnTo>
                      <a:pt x="5" y="13"/>
                    </a:lnTo>
                    <a:lnTo>
                      <a:pt x="9" y="7"/>
                    </a:lnTo>
                    <a:lnTo>
                      <a:pt x="13" y="4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37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1" y="19"/>
                    </a:lnTo>
                    <a:lnTo>
                      <a:pt x="63" y="25"/>
                    </a:lnTo>
                    <a:lnTo>
                      <a:pt x="63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7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6" name="Freeform 628"/>
              <p:cNvSpPr>
                <a:spLocks/>
              </p:cNvSpPr>
              <p:nvPr/>
            </p:nvSpPr>
            <p:spPr bwMode="auto">
              <a:xfrm>
                <a:off x="7515809" y="3082935"/>
                <a:ext cx="92075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0 w 63"/>
                  <a:gd name="T13" fmla="*/ 2147483647 h 63"/>
                  <a:gd name="T14" fmla="*/ 0 w 63"/>
                  <a:gd name="T15" fmla="*/ 2147483647 h 63"/>
                  <a:gd name="T16" fmla="*/ 0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0 h 63"/>
                  <a:gd name="T30" fmla="*/ 2147483647 w 63"/>
                  <a:gd name="T31" fmla="*/ 0 h 63"/>
                  <a:gd name="T32" fmla="*/ 2147483647 w 63"/>
                  <a:gd name="T33" fmla="*/ 0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2147483647 w 63"/>
                  <a:gd name="T45" fmla="*/ 2147483647 h 63"/>
                  <a:gd name="T46" fmla="*/ 2147483647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2147483647 h 63"/>
                  <a:gd name="T62" fmla="*/ 2147483647 w 63"/>
                  <a:gd name="T63" fmla="*/ 2147483647 h 63"/>
                  <a:gd name="T64" fmla="*/ 2147483647 w 63"/>
                  <a:gd name="T65" fmla="*/ 2147483647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17" y="61"/>
                    </a:moveTo>
                    <a:lnTo>
                      <a:pt x="17" y="61"/>
                    </a:lnTo>
                    <a:lnTo>
                      <a:pt x="13" y="57"/>
                    </a:lnTo>
                    <a:lnTo>
                      <a:pt x="7" y="53"/>
                    </a:lnTo>
                    <a:lnTo>
                      <a:pt x="3" y="49"/>
                    </a:lnTo>
                    <a:lnTo>
                      <a:pt x="1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1" y="17"/>
                    </a:lnTo>
                    <a:lnTo>
                      <a:pt x="5" y="13"/>
                    </a:lnTo>
                    <a:lnTo>
                      <a:pt x="9" y="7"/>
                    </a:lnTo>
                    <a:lnTo>
                      <a:pt x="13" y="4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3" y="0"/>
                    </a:lnTo>
                    <a:lnTo>
                      <a:pt x="37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1" y="19"/>
                    </a:lnTo>
                    <a:lnTo>
                      <a:pt x="63" y="25"/>
                    </a:lnTo>
                    <a:lnTo>
                      <a:pt x="63" y="31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7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7" name="Freeform 629"/>
              <p:cNvSpPr>
                <a:spLocks/>
              </p:cNvSpPr>
              <p:nvPr/>
            </p:nvSpPr>
            <p:spPr bwMode="auto">
              <a:xfrm>
                <a:off x="7528508" y="3030548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0 w 65"/>
                  <a:gd name="T43" fmla="*/ 2147483647 h 63"/>
                  <a:gd name="T44" fmla="*/ 0 w 65"/>
                  <a:gd name="T45" fmla="*/ 2147483647 h 63"/>
                  <a:gd name="T46" fmla="*/ 0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0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46" y="2"/>
                    </a:moveTo>
                    <a:lnTo>
                      <a:pt x="52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3" y="26"/>
                    </a:lnTo>
                    <a:lnTo>
                      <a:pt x="65" y="32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4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8" name="Freeform 630"/>
              <p:cNvSpPr>
                <a:spLocks/>
              </p:cNvSpPr>
              <p:nvPr/>
            </p:nvSpPr>
            <p:spPr bwMode="auto">
              <a:xfrm>
                <a:off x="7528508" y="3030548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0 w 65"/>
                  <a:gd name="T45" fmla="*/ 2147483647 h 63"/>
                  <a:gd name="T46" fmla="*/ 0 w 65"/>
                  <a:gd name="T47" fmla="*/ 2147483647 h 63"/>
                  <a:gd name="T48" fmla="*/ 0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0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46" y="2"/>
                    </a:moveTo>
                    <a:lnTo>
                      <a:pt x="46" y="2"/>
                    </a:lnTo>
                    <a:lnTo>
                      <a:pt x="52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3" y="26"/>
                    </a:lnTo>
                    <a:lnTo>
                      <a:pt x="65" y="32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4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59" name="Freeform 631"/>
              <p:cNvSpPr>
                <a:spLocks/>
              </p:cNvSpPr>
              <p:nvPr/>
            </p:nvSpPr>
            <p:spPr bwMode="auto">
              <a:xfrm>
                <a:off x="7644396" y="3333761"/>
                <a:ext cx="95250" cy="104775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0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0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20" y="63"/>
                    </a:move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2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8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0" name="Freeform 632"/>
              <p:cNvSpPr>
                <a:spLocks/>
              </p:cNvSpPr>
              <p:nvPr/>
            </p:nvSpPr>
            <p:spPr bwMode="auto">
              <a:xfrm>
                <a:off x="7644396" y="3333761"/>
                <a:ext cx="95250" cy="104775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0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0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20" y="63"/>
                    </a:moveTo>
                    <a:lnTo>
                      <a:pt x="20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2" y="40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2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4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8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1" name="Freeform 633"/>
              <p:cNvSpPr>
                <a:spLocks/>
              </p:cNvSpPr>
              <p:nvPr/>
            </p:nvSpPr>
            <p:spPr bwMode="auto">
              <a:xfrm>
                <a:off x="7598358" y="3089285"/>
                <a:ext cx="95250" cy="104775"/>
              </a:xfrm>
              <a:custGeom>
                <a:avLst/>
                <a:gdLst>
                  <a:gd name="T0" fmla="*/ 2147483647 w 65"/>
                  <a:gd name="T1" fmla="*/ 2147483647 h 64"/>
                  <a:gd name="T2" fmla="*/ 2147483647 w 65"/>
                  <a:gd name="T3" fmla="*/ 2147483647 h 64"/>
                  <a:gd name="T4" fmla="*/ 2147483647 w 65"/>
                  <a:gd name="T5" fmla="*/ 2147483647 h 64"/>
                  <a:gd name="T6" fmla="*/ 2147483647 w 65"/>
                  <a:gd name="T7" fmla="*/ 2147483647 h 64"/>
                  <a:gd name="T8" fmla="*/ 2147483647 w 65"/>
                  <a:gd name="T9" fmla="*/ 2147483647 h 64"/>
                  <a:gd name="T10" fmla="*/ 2147483647 w 65"/>
                  <a:gd name="T11" fmla="*/ 2147483647 h 64"/>
                  <a:gd name="T12" fmla="*/ 2147483647 w 65"/>
                  <a:gd name="T13" fmla="*/ 2147483647 h 64"/>
                  <a:gd name="T14" fmla="*/ 2147483647 w 65"/>
                  <a:gd name="T15" fmla="*/ 2147483647 h 64"/>
                  <a:gd name="T16" fmla="*/ 2147483647 w 65"/>
                  <a:gd name="T17" fmla="*/ 2147483647 h 64"/>
                  <a:gd name="T18" fmla="*/ 2147483647 w 65"/>
                  <a:gd name="T19" fmla="*/ 2147483647 h 64"/>
                  <a:gd name="T20" fmla="*/ 2147483647 w 65"/>
                  <a:gd name="T21" fmla="*/ 2147483647 h 64"/>
                  <a:gd name="T22" fmla="*/ 2147483647 w 65"/>
                  <a:gd name="T23" fmla="*/ 2147483647 h 64"/>
                  <a:gd name="T24" fmla="*/ 2147483647 w 65"/>
                  <a:gd name="T25" fmla="*/ 2147483647 h 64"/>
                  <a:gd name="T26" fmla="*/ 2147483647 w 65"/>
                  <a:gd name="T27" fmla="*/ 2147483647 h 64"/>
                  <a:gd name="T28" fmla="*/ 2147483647 w 65"/>
                  <a:gd name="T29" fmla="*/ 2147483647 h 64"/>
                  <a:gd name="T30" fmla="*/ 2147483647 w 65"/>
                  <a:gd name="T31" fmla="*/ 2147483647 h 64"/>
                  <a:gd name="T32" fmla="*/ 2147483647 w 65"/>
                  <a:gd name="T33" fmla="*/ 2147483647 h 64"/>
                  <a:gd name="T34" fmla="*/ 2147483647 w 65"/>
                  <a:gd name="T35" fmla="*/ 2147483647 h 64"/>
                  <a:gd name="T36" fmla="*/ 2147483647 w 65"/>
                  <a:gd name="T37" fmla="*/ 2147483647 h 64"/>
                  <a:gd name="T38" fmla="*/ 2147483647 w 65"/>
                  <a:gd name="T39" fmla="*/ 2147483647 h 64"/>
                  <a:gd name="T40" fmla="*/ 2147483647 w 65"/>
                  <a:gd name="T41" fmla="*/ 2147483647 h 64"/>
                  <a:gd name="T42" fmla="*/ 0 w 65"/>
                  <a:gd name="T43" fmla="*/ 2147483647 h 64"/>
                  <a:gd name="T44" fmla="*/ 0 w 65"/>
                  <a:gd name="T45" fmla="*/ 2147483647 h 64"/>
                  <a:gd name="T46" fmla="*/ 2147483647 w 65"/>
                  <a:gd name="T47" fmla="*/ 2147483647 h 64"/>
                  <a:gd name="T48" fmla="*/ 2147483647 w 65"/>
                  <a:gd name="T49" fmla="*/ 2147483647 h 64"/>
                  <a:gd name="T50" fmla="*/ 2147483647 w 65"/>
                  <a:gd name="T51" fmla="*/ 2147483647 h 64"/>
                  <a:gd name="T52" fmla="*/ 2147483647 w 65"/>
                  <a:gd name="T53" fmla="*/ 2147483647 h 64"/>
                  <a:gd name="T54" fmla="*/ 2147483647 w 65"/>
                  <a:gd name="T55" fmla="*/ 2147483647 h 64"/>
                  <a:gd name="T56" fmla="*/ 2147483647 w 65"/>
                  <a:gd name="T57" fmla="*/ 2147483647 h 64"/>
                  <a:gd name="T58" fmla="*/ 2147483647 w 65"/>
                  <a:gd name="T59" fmla="*/ 0 h 64"/>
                  <a:gd name="T60" fmla="*/ 2147483647 w 65"/>
                  <a:gd name="T61" fmla="*/ 0 h 64"/>
                  <a:gd name="T62" fmla="*/ 2147483647 w 65"/>
                  <a:gd name="T63" fmla="*/ 2147483647 h 64"/>
                  <a:gd name="T64" fmla="*/ 2147483647 w 65"/>
                  <a:gd name="T65" fmla="*/ 2147483647 h 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4"/>
                  <a:gd name="T101" fmla="*/ 65 w 65"/>
                  <a:gd name="T102" fmla="*/ 64 h 6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4">
                    <a:moveTo>
                      <a:pt x="45" y="3"/>
                    </a:moveTo>
                    <a:lnTo>
                      <a:pt x="51" y="5"/>
                    </a:lnTo>
                    <a:lnTo>
                      <a:pt x="57" y="9"/>
                    </a:lnTo>
                    <a:lnTo>
                      <a:pt x="59" y="15"/>
                    </a:lnTo>
                    <a:lnTo>
                      <a:pt x="63" y="21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3"/>
                    </a:lnTo>
                    <a:lnTo>
                      <a:pt x="37" y="63"/>
                    </a:lnTo>
                    <a:lnTo>
                      <a:pt x="31" y="64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9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15" y="5"/>
                    </a:lnTo>
                    <a:lnTo>
                      <a:pt x="21" y="1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2" name="Freeform 634"/>
              <p:cNvSpPr>
                <a:spLocks/>
              </p:cNvSpPr>
              <p:nvPr/>
            </p:nvSpPr>
            <p:spPr bwMode="auto">
              <a:xfrm>
                <a:off x="7598358" y="3089285"/>
                <a:ext cx="95250" cy="104775"/>
              </a:xfrm>
              <a:custGeom>
                <a:avLst/>
                <a:gdLst>
                  <a:gd name="T0" fmla="*/ 2147483647 w 65"/>
                  <a:gd name="T1" fmla="*/ 2147483647 h 64"/>
                  <a:gd name="T2" fmla="*/ 2147483647 w 65"/>
                  <a:gd name="T3" fmla="*/ 2147483647 h 64"/>
                  <a:gd name="T4" fmla="*/ 2147483647 w 65"/>
                  <a:gd name="T5" fmla="*/ 2147483647 h 64"/>
                  <a:gd name="T6" fmla="*/ 2147483647 w 65"/>
                  <a:gd name="T7" fmla="*/ 2147483647 h 64"/>
                  <a:gd name="T8" fmla="*/ 2147483647 w 65"/>
                  <a:gd name="T9" fmla="*/ 2147483647 h 64"/>
                  <a:gd name="T10" fmla="*/ 2147483647 w 65"/>
                  <a:gd name="T11" fmla="*/ 2147483647 h 64"/>
                  <a:gd name="T12" fmla="*/ 2147483647 w 65"/>
                  <a:gd name="T13" fmla="*/ 2147483647 h 64"/>
                  <a:gd name="T14" fmla="*/ 2147483647 w 65"/>
                  <a:gd name="T15" fmla="*/ 2147483647 h 64"/>
                  <a:gd name="T16" fmla="*/ 2147483647 w 65"/>
                  <a:gd name="T17" fmla="*/ 2147483647 h 64"/>
                  <a:gd name="T18" fmla="*/ 2147483647 w 65"/>
                  <a:gd name="T19" fmla="*/ 2147483647 h 64"/>
                  <a:gd name="T20" fmla="*/ 2147483647 w 65"/>
                  <a:gd name="T21" fmla="*/ 2147483647 h 64"/>
                  <a:gd name="T22" fmla="*/ 2147483647 w 65"/>
                  <a:gd name="T23" fmla="*/ 2147483647 h 64"/>
                  <a:gd name="T24" fmla="*/ 2147483647 w 65"/>
                  <a:gd name="T25" fmla="*/ 2147483647 h 64"/>
                  <a:gd name="T26" fmla="*/ 2147483647 w 65"/>
                  <a:gd name="T27" fmla="*/ 2147483647 h 64"/>
                  <a:gd name="T28" fmla="*/ 2147483647 w 65"/>
                  <a:gd name="T29" fmla="*/ 2147483647 h 64"/>
                  <a:gd name="T30" fmla="*/ 2147483647 w 65"/>
                  <a:gd name="T31" fmla="*/ 2147483647 h 64"/>
                  <a:gd name="T32" fmla="*/ 2147483647 w 65"/>
                  <a:gd name="T33" fmla="*/ 2147483647 h 64"/>
                  <a:gd name="T34" fmla="*/ 2147483647 w 65"/>
                  <a:gd name="T35" fmla="*/ 2147483647 h 64"/>
                  <a:gd name="T36" fmla="*/ 2147483647 w 65"/>
                  <a:gd name="T37" fmla="*/ 2147483647 h 64"/>
                  <a:gd name="T38" fmla="*/ 2147483647 w 65"/>
                  <a:gd name="T39" fmla="*/ 2147483647 h 64"/>
                  <a:gd name="T40" fmla="*/ 2147483647 w 65"/>
                  <a:gd name="T41" fmla="*/ 2147483647 h 64"/>
                  <a:gd name="T42" fmla="*/ 2147483647 w 65"/>
                  <a:gd name="T43" fmla="*/ 2147483647 h 64"/>
                  <a:gd name="T44" fmla="*/ 0 w 65"/>
                  <a:gd name="T45" fmla="*/ 2147483647 h 64"/>
                  <a:gd name="T46" fmla="*/ 0 w 65"/>
                  <a:gd name="T47" fmla="*/ 2147483647 h 64"/>
                  <a:gd name="T48" fmla="*/ 2147483647 w 65"/>
                  <a:gd name="T49" fmla="*/ 2147483647 h 64"/>
                  <a:gd name="T50" fmla="*/ 2147483647 w 65"/>
                  <a:gd name="T51" fmla="*/ 2147483647 h 64"/>
                  <a:gd name="T52" fmla="*/ 2147483647 w 65"/>
                  <a:gd name="T53" fmla="*/ 2147483647 h 64"/>
                  <a:gd name="T54" fmla="*/ 2147483647 w 65"/>
                  <a:gd name="T55" fmla="*/ 2147483647 h 64"/>
                  <a:gd name="T56" fmla="*/ 2147483647 w 65"/>
                  <a:gd name="T57" fmla="*/ 2147483647 h 64"/>
                  <a:gd name="T58" fmla="*/ 2147483647 w 65"/>
                  <a:gd name="T59" fmla="*/ 2147483647 h 64"/>
                  <a:gd name="T60" fmla="*/ 2147483647 w 65"/>
                  <a:gd name="T61" fmla="*/ 0 h 64"/>
                  <a:gd name="T62" fmla="*/ 2147483647 w 65"/>
                  <a:gd name="T63" fmla="*/ 0 h 64"/>
                  <a:gd name="T64" fmla="*/ 2147483647 w 65"/>
                  <a:gd name="T65" fmla="*/ 2147483647 h 64"/>
                  <a:gd name="T66" fmla="*/ 2147483647 w 65"/>
                  <a:gd name="T67" fmla="*/ 2147483647 h 6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4"/>
                  <a:gd name="T104" fmla="*/ 65 w 65"/>
                  <a:gd name="T105" fmla="*/ 64 h 6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4">
                    <a:moveTo>
                      <a:pt x="45" y="3"/>
                    </a:moveTo>
                    <a:lnTo>
                      <a:pt x="45" y="3"/>
                    </a:lnTo>
                    <a:lnTo>
                      <a:pt x="51" y="5"/>
                    </a:lnTo>
                    <a:lnTo>
                      <a:pt x="57" y="9"/>
                    </a:lnTo>
                    <a:lnTo>
                      <a:pt x="59" y="15"/>
                    </a:lnTo>
                    <a:lnTo>
                      <a:pt x="63" y="21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3"/>
                    </a:lnTo>
                    <a:lnTo>
                      <a:pt x="37" y="63"/>
                    </a:lnTo>
                    <a:lnTo>
                      <a:pt x="31" y="64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9" y="55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lnTo>
                      <a:pt x="6" y="13"/>
                    </a:lnTo>
                    <a:lnTo>
                      <a:pt x="9" y="9"/>
                    </a:lnTo>
                    <a:lnTo>
                      <a:pt x="15" y="5"/>
                    </a:lnTo>
                    <a:lnTo>
                      <a:pt x="21" y="1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3" name="Freeform 635"/>
              <p:cNvSpPr>
                <a:spLocks/>
              </p:cNvSpPr>
              <p:nvPr/>
            </p:nvSpPr>
            <p:spPr bwMode="auto">
              <a:xfrm>
                <a:off x="7560258" y="3049599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0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0 h 63"/>
                  <a:gd name="T28" fmla="*/ 2147483647 w 65"/>
                  <a:gd name="T29" fmla="*/ 0 h 63"/>
                  <a:gd name="T30" fmla="*/ 2147483647 w 65"/>
                  <a:gd name="T31" fmla="*/ 0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20" y="61"/>
                    </a:move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7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9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4" name="Freeform 636"/>
              <p:cNvSpPr>
                <a:spLocks/>
              </p:cNvSpPr>
              <p:nvPr/>
            </p:nvSpPr>
            <p:spPr bwMode="auto">
              <a:xfrm>
                <a:off x="7560258" y="3049599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0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0 h 63"/>
                  <a:gd name="T30" fmla="*/ 2147483647 w 65"/>
                  <a:gd name="T31" fmla="*/ 0 h 63"/>
                  <a:gd name="T32" fmla="*/ 2147483647 w 65"/>
                  <a:gd name="T33" fmla="*/ 0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20" y="61"/>
                    </a:move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12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7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9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5" name="Freeform 637"/>
              <p:cNvSpPr>
                <a:spLocks/>
              </p:cNvSpPr>
              <p:nvPr/>
            </p:nvSpPr>
            <p:spPr bwMode="auto">
              <a:xfrm>
                <a:off x="7650746" y="309722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0 w 65"/>
                  <a:gd name="T11" fmla="*/ 2147483647 h 65"/>
                  <a:gd name="T12" fmla="*/ 0 w 65"/>
                  <a:gd name="T13" fmla="*/ 2147483647 h 65"/>
                  <a:gd name="T14" fmla="*/ 0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0 h 65"/>
                  <a:gd name="T28" fmla="*/ 2147483647 w 65"/>
                  <a:gd name="T29" fmla="*/ 0 h 65"/>
                  <a:gd name="T30" fmla="*/ 2147483647 w 65"/>
                  <a:gd name="T31" fmla="*/ 0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20" y="61"/>
                    </a:moveTo>
                    <a:lnTo>
                      <a:pt x="14" y="59"/>
                    </a:lnTo>
                    <a:lnTo>
                      <a:pt x="10" y="56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3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9" y="52"/>
                    </a:lnTo>
                    <a:lnTo>
                      <a:pt x="55" y="56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6" name="Freeform 638"/>
              <p:cNvSpPr>
                <a:spLocks/>
              </p:cNvSpPr>
              <p:nvPr/>
            </p:nvSpPr>
            <p:spPr bwMode="auto">
              <a:xfrm>
                <a:off x="7650746" y="3097223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0 w 65"/>
                  <a:gd name="T13" fmla="*/ 2147483647 h 65"/>
                  <a:gd name="T14" fmla="*/ 0 w 65"/>
                  <a:gd name="T15" fmla="*/ 2147483647 h 65"/>
                  <a:gd name="T16" fmla="*/ 0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0 h 65"/>
                  <a:gd name="T30" fmla="*/ 2147483647 w 65"/>
                  <a:gd name="T31" fmla="*/ 0 h 65"/>
                  <a:gd name="T32" fmla="*/ 2147483647 w 65"/>
                  <a:gd name="T33" fmla="*/ 0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20" y="61"/>
                    </a:moveTo>
                    <a:lnTo>
                      <a:pt x="20" y="61"/>
                    </a:lnTo>
                    <a:lnTo>
                      <a:pt x="14" y="59"/>
                    </a:lnTo>
                    <a:lnTo>
                      <a:pt x="10" y="56"/>
                    </a:lnTo>
                    <a:lnTo>
                      <a:pt x="4" y="50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3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9" y="52"/>
                    </a:lnTo>
                    <a:lnTo>
                      <a:pt x="55" y="56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7" name="Freeform 639"/>
              <p:cNvSpPr>
                <a:spLocks/>
              </p:cNvSpPr>
              <p:nvPr/>
            </p:nvSpPr>
            <p:spPr bwMode="auto">
              <a:xfrm>
                <a:off x="7595184" y="3292486"/>
                <a:ext cx="93663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0 w 63"/>
                  <a:gd name="T43" fmla="*/ 2147483647 h 63"/>
                  <a:gd name="T44" fmla="*/ 0 w 63"/>
                  <a:gd name="T45" fmla="*/ 2147483647 h 63"/>
                  <a:gd name="T46" fmla="*/ 0 w 63"/>
                  <a:gd name="T47" fmla="*/ 2147483647 h 63"/>
                  <a:gd name="T48" fmla="*/ 2147483647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0 h 63"/>
                  <a:gd name="T60" fmla="*/ 2147483647 w 63"/>
                  <a:gd name="T61" fmla="*/ 0 h 63"/>
                  <a:gd name="T62" fmla="*/ 2147483647 w 63"/>
                  <a:gd name="T63" fmla="*/ 0 h 63"/>
                  <a:gd name="T64" fmla="*/ 2147483647 w 63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3"/>
                  <a:gd name="T101" fmla="*/ 63 w 63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3">
                    <a:moveTo>
                      <a:pt x="45" y="2"/>
                    </a:moveTo>
                    <a:lnTo>
                      <a:pt x="49" y="5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1" y="19"/>
                    </a:lnTo>
                    <a:lnTo>
                      <a:pt x="63" y="25"/>
                    </a:lnTo>
                    <a:lnTo>
                      <a:pt x="63" y="31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7" y="49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3" y="63"/>
                    </a:lnTo>
                    <a:lnTo>
                      <a:pt x="17" y="61"/>
                    </a:lnTo>
                    <a:lnTo>
                      <a:pt x="11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2" y="17"/>
                    </a:lnTo>
                    <a:lnTo>
                      <a:pt x="4" y="13"/>
                    </a:lnTo>
                    <a:lnTo>
                      <a:pt x="9" y="7"/>
                    </a:lnTo>
                    <a:lnTo>
                      <a:pt x="13" y="4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8" name="Freeform 640"/>
              <p:cNvSpPr>
                <a:spLocks/>
              </p:cNvSpPr>
              <p:nvPr/>
            </p:nvSpPr>
            <p:spPr bwMode="auto">
              <a:xfrm>
                <a:off x="7595184" y="3292486"/>
                <a:ext cx="93663" cy="103188"/>
              </a:xfrm>
              <a:custGeom>
                <a:avLst/>
                <a:gdLst>
                  <a:gd name="T0" fmla="*/ 2147483647 w 63"/>
                  <a:gd name="T1" fmla="*/ 2147483647 h 63"/>
                  <a:gd name="T2" fmla="*/ 2147483647 w 63"/>
                  <a:gd name="T3" fmla="*/ 2147483647 h 63"/>
                  <a:gd name="T4" fmla="*/ 2147483647 w 63"/>
                  <a:gd name="T5" fmla="*/ 2147483647 h 63"/>
                  <a:gd name="T6" fmla="*/ 2147483647 w 63"/>
                  <a:gd name="T7" fmla="*/ 2147483647 h 63"/>
                  <a:gd name="T8" fmla="*/ 2147483647 w 63"/>
                  <a:gd name="T9" fmla="*/ 2147483647 h 63"/>
                  <a:gd name="T10" fmla="*/ 2147483647 w 63"/>
                  <a:gd name="T11" fmla="*/ 2147483647 h 63"/>
                  <a:gd name="T12" fmla="*/ 2147483647 w 63"/>
                  <a:gd name="T13" fmla="*/ 2147483647 h 63"/>
                  <a:gd name="T14" fmla="*/ 2147483647 w 63"/>
                  <a:gd name="T15" fmla="*/ 2147483647 h 63"/>
                  <a:gd name="T16" fmla="*/ 2147483647 w 63"/>
                  <a:gd name="T17" fmla="*/ 2147483647 h 63"/>
                  <a:gd name="T18" fmla="*/ 2147483647 w 63"/>
                  <a:gd name="T19" fmla="*/ 2147483647 h 63"/>
                  <a:gd name="T20" fmla="*/ 2147483647 w 63"/>
                  <a:gd name="T21" fmla="*/ 2147483647 h 63"/>
                  <a:gd name="T22" fmla="*/ 2147483647 w 63"/>
                  <a:gd name="T23" fmla="*/ 2147483647 h 63"/>
                  <a:gd name="T24" fmla="*/ 2147483647 w 63"/>
                  <a:gd name="T25" fmla="*/ 2147483647 h 63"/>
                  <a:gd name="T26" fmla="*/ 2147483647 w 63"/>
                  <a:gd name="T27" fmla="*/ 2147483647 h 63"/>
                  <a:gd name="T28" fmla="*/ 2147483647 w 63"/>
                  <a:gd name="T29" fmla="*/ 2147483647 h 63"/>
                  <a:gd name="T30" fmla="*/ 2147483647 w 63"/>
                  <a:gd name="T31" fmla="*/ 2147483647 h 63"/>
                  <a:gd name="T32" fmla="*/ 2147483647 w 63"/>
                  <a:gd name="T33" fmla="*/ 2147483647 h 63"/>
                  <a:gd name="T34" fmla="*/ 2147483647 w 63"/>
                  <a:gd name="T35" fmla="*/ 2147483647 h 63"/>
                  <a:gd name="T36" fmla="*/ 2147483647 w 63"/>
                  <a:gd name="T37" fmla="*/ 2147483647 h 63"/>
                  <a:gd name="T38" fmla="*/ 2147483647 w 63"/>
                  <a:gd name="T39" fmla="*/ 2147483647 h 63"/>
                  <a:gd name="T40" fmla="*/ 2147483647 w 63"/>
                  <a:gd name="T41" fmla="*/ 2147483647 h 63"/>
                  <a:gd name="T42" fmla="*/ 2147483647 w 63"/>
                  <a:gd name="T43" fmla="*/ 2147483647 h 63"/>
                  <a:gd name="T44" fmla="*/ 0 w 63"/>
                  <a:gd name="T45" fmla="*/ 2147483647 h 63"/>
                  <a:gd name="T46" fmla="*/ 0 w 63"/>
                  <a:gd name="T47" fmla="*/ 2147483647 h 63"/>
                  <a:gd name="T48" fmla="*/ 0 w 63"/>
                  <a:gd name="T49" fmla="*/ 2147483647 h 63"/>
                  <a:gd name="T50" fmla="*/ 2147483647 w 63"/>
                  <a:gd name="T51" fmla="*/ 2147483647 h 63"/>
                  <a:gd name="T52" fmla="*/ 2147483647 w 63"/>
                  <a:gd name="T53" fmla="*/ 2147483647 h 63"/>
                  <a:gd name="T54" fmla="*/ 2147483647 w 63"/>
                  <a:gd name="T55" fmla="*/ 2147483647 h 63"/>
                  <a:gd name="T56" fmla="*/ 2147483647 w 63"/>
                  <a:gd name="T57" fmla="*/ 2147483647 h 63"/>
                  <a:gd name="T58" fmla="*/ 2147483647 w 63"/>
                  <a:gd name="T59" fmla="*/ 2147483647 h 63"/>
                  <a:gd name="T60" fmla="*/ 2147483647 w 63"/>
                  <a:gd name="T61" fmla="*/ 0 h 63"/>
                  <a:gd name="T62" fmla="*/ 2147483647 w 63"/>
                  <a:gd name="T63" fmla="*/ 0 h 63"/>
                  <a:gd name="T64" fmla="*/ 2147483647 w 63"/>
                  <a:gd name="T65" fmla="*/ 0 h 63"/>
                  <a:gd name="T66" fmla="*/ 2147483647 w 63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3"/>
                  <a:gd name="T104" fmla="*/ 63 w 63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3">
                    <a:moveTo>
                      <a:pt x="45" y="2"/>
                    </a:moveTo>
                    <a:lnTo>
                      <a:pt x="45" y="2"/>
                    </a:lnTo>
                    <a:lnTo>
                      <a:pt x="49" y="5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1" y="19"/>
                    </a:lnTo>
                    <a:lnTo>
                      <a:pt x="63" y="25"/>
                    </a:lnTo>
                    <a:lnTo>
                      <a:pt x="63" y="31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7" y="49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3" y="63"/>
                    </a:lnTo>
                    <a:lnTo>
                      <a:pt x="17" y="61"/>
                    </a:lnTo>
                    <a:lnTo>
                      <a:pt x="11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2" y="17"/>
                    </a:lnTo>
                    <a:lnTo>
                      <a:pt x="4" y="13"/>
                    </a:lnTo>
                    <a:lnTo>
                      <a:pt x="9" y="7"/>
                    </a:lnTo>
                    <a:lnTo>
                      <a:pt x="13" y="4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69" name="Freeform 641"/>
              <p:cNvSpPr>
                <a:spLocks/>
              </p:cNvSpPr>
              <p:nvPr/>
            </p:nvSpPr>
            <p:spPr bwMode="auto">
              <a:xfrm>
                <a:off x="7525333" y="3155961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0 w 65"/>
                  <a:gd name="T11" fmla="*/ 2147483647 h 63"/>
                  <a:gd name="T12" fmla="*/ 0 w 65"/>
                  <a:gd name="T13" fmla="*/ 2147483647 h 63"/>
                  <a:gd name="T14" fmla="*/ 0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0 h 63"/>
                  <a:gd name="T28" fmla="*/ 2147483647 w 65"/>
                  <a:gd name="T29" fmla="*/ 0 h 63"/>
                  <a:gd name="T30" fmla="*/ 2147483647 w 65"/>
                  <a:gd name="T31" fmla="*/ 0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20" y="61"/>
                    </a:move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1" y="43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0" name="Freeform 642"/>
              <p:cNvSpPr>
                <a:spLocks/>
              </p:cNvSpPr>
              <p:nvPr/>
            </p:nvSpPr>
            <p:spPr bwMode="auto">
              <a:xfrm>
                <a:off x="7525333" y="3155961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0 w 65"/>
                  <a:gd name="T13" fmla="*/ 2147483647 h 63"/>
                  <a:gd name="T14" fmla="*/ 0 w 65"/>
                  <a:gd name="T15" fmla="*/ 2147483647 h 63"/>
                  <a:gd name="T16" fmla="*/ 0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0 h 63"/>
                  <a:gd name="T30" fmla="*/ 2147483647 w 65"/>
                  <a:gd name="T31" fmla="*/ 0 h 63"/>
                  <a:gd name="T32" fmla="*/ 2147483647 w 65"/>
                  <a:gd name="T33" fmla="*/ 0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20" y="61"/>
                    </a:move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6" y="12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59" y="14"/>
                    </a:lnTo>
                    <a:lnTo>
                      <a:pt x="63" y="20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1" y="43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1" name="Freeform 643"/>
              <p:cNvSpPr>
                <a:spLocks/>
              </p:cNvSpPr>
              <p:nvPr/>
            </p:nvSpPr>
            <p:spPr bwMode="auto">
              <a:xfrm>
                <a:off x="7569783" y="313373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0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0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5" y="4"/>
                    </a:moveTo>
                    <a:lnTo>
                      <a:pt x="51" y="6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61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6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2" name="Freeform 644"/>
              <p:cNvSpPr>
                <a:spLocks/>
              </p:cNvSpPr>
              <p:nvPr/>
            </p:nvSpPr>
            <p:spPr bwMode="auto">
              <a:xfrm>
                <a:off x="7569783" y="313373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0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0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5" y="4"/>
                    </a:moveTo>
                    <a:lnTo>
                      <a:pt x="45" y="4"/>
                    </a:lnTo>
                    <a:lnTo>
                      <a:pt x="51" y="6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61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6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3" name="Freeform 645"/>
              <p:cNvSpPr>
                <a:spLocks/>
              </p:cNvSpPr>
              <p:nvPr/>
            </p:nvSpPr>
            <p:spPr bwMode="auto">
              <a:xfrm>
                <a:off x="7552322" y="3227398"/>
                <a:ext cx="92075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0 w 63"/>
                  <a:gd name="T11" fmla="*/ 2147483647 h 65"/>
                  <a:gd name="T12" fmla="*/ 0 w 63"/>
                  <a:gd name="T13" fmla="*/ 2147483647 h 65"/>
                  <a:gd name="T14" fmla="*/ 0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0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18" y="63"/>
                    </a:move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5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3" y="4"/>
                    </a:lnTo>
                    <a:lnTo>
                      <a:pt x="49" y="6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1" y="22"/>
                    </a:lnTo>
                    <a:lnTo>
                      <a:pt x="63" y="28"/>
                    </a:lnTo>
                    <a:lnTo>
                      <a:pt x="63" y="34"/>
                    </a:lnTo>
                    <a:lnTo>
                      <a:pt x="63" y="40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4" y="65"/>
                    </a:lnTo>
                    <a:lnTo>
                      <a:pt x="18" y="63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4" name="Freeform 646"/>
              <p:cNvSpPr>
                <a:spLocks/>
              </p:cNvSpPr>
              <p:nvPr/>
            </p:nvSpPr>
            <p:spPr bwMode="auto">
              <a:xfrm>
                <a:off x="7552322" y="3227398"/>
                <a:ext cx="92075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0 w 63"/>
                  <a:gd name="T13" fmla="*/ 2147483647 h 65"/>
                  <a:gd name="T14" fmla="*/ 0 w 63"/>
                  <a:gd name="T15" fmla="*/ 2147483647 h 65"/>
                  <a:gd name="T16" fmla="*/ 0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0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18" y="63"/>
                    </a:moveTo>
                    <a:lnTo>
                      <a:pt x="18" y="63"/>
                    </a:lnTo>
                    <a:lnTo>
                      <a:pt x="12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5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4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4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3" y="4"/>
                    </a:lnTo>
                    <a:lnTo>
                      <a:pt x="49" y="6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1" y="22"/>
                    </a:lnTo>
                    <a:lnTo>
                      <a:pt x="63" y="28"/>
                    </a:lnTo>
                    <a:lnTo>
                      <a:pt x="63" y="34"/>
                    </a:lnTo>
                    <a:lnTo>
                      <a:pt x="63" y="40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4" y="65"/>
                    </a:lnTo>
                    <a:lnTo>
                      <a:pt x="18" y="6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5" name="Freeform 647"/>
              <p:cNvSpPr>
                <a:spLocks/>
              </p:cNvSpPr>
              <p:nvPr/>
            </p:nvSpPr>
            <p:spPr bwMode="auto">
              <a:xfrm>
                <a:off x="7631696" y="3073411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0 w 65"/>
                  <a:gd name="T11" fmla="*/ 2147483647 h 63"/>
                  <a:gd name="T12" fmla="*/ 0 w 65"/>
                  <a:gd name="T13" fmla="*/ 2147483647 h 63"/>
                  <a:gd name="T14" fmla="*/ 0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0 h 63"/>
                  <a:gd name="T28" fmla="*/ 2147483647 w 65"/>
                  <a:gd name="T29" fmla="*/ 0 h 63"/>
                  <a:gd name="T30" fmla="*/ 2147483647 w 65"/>
                  <a:gd name="T31" fmla="*/ 0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20" y="61"/>
                    </a:moveTo>
                    <a:lnTo>
                      <a:pt x="14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6" y="11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6" name="Freeform 648"/>
              <p:cNvSpPr>
                <a:spLocks/>
              </p:cNvSpPr>
              <p:nvPr/>
            </p:nvSpPr>
            <p:spPr bwMode="auto">
              <a:xfrm>
                <a:off x="7631696" y="3073411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0 w 65"/>
                  <a:gd name="T13" fmla="*/ 2147483647 h 63"/>
                  <a:gd name="T14" fmla="*/ 0 w 65"/>
                  <a:gd name="T15" fmla="*/ 2147483647 h 63"/>
                  <a:gd name="T16" fmla="*/ 0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0 h 63"/>
                  <a:gd name="T30" fmla="*/ 2147483647 w 65"/>
                  <a:gd name="T31" fmla="*/ 0 h 63"/>
                  <a:gd name="T32" fmla="*/ 2147483647 w 65"/>
                  <a:gd name="T33" fmla="*/ 0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20" y="61"/>
                    </a:move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2" y="17"/>
                    </a:lnTo>
                    <a:lnTo>
                      <a:pt x="6" y="11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3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1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7" name="Freeform 649"/>
              <p:cNvSpPr>
                <a:spLocks/>
              </p:cNvSpPr>
              <p:nvPr/>
            </p:nvSpPr>
            <p:spPr bwMode="auto">
              <a:xfrm>
                <a:off x="7693608" y="31654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0 w 65"/>
                  <a:gd name="T43" fmla="*/ 2147483647 h 65"/>
                  <a:gd name="T44" fmla="*/ 0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0 h 65"/>
                  <a:gd name="T60" fmla="*/ 2147483647 w 65"/>
                  <a:gd name="T61" fmla="*/ 0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5" y="4"/>
                    </a:move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1"/>
                    </a:lnTo>
                    <a:lnTo>
                      <a:pt x="63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7" y="55"/>
                    </a:lnTo>
                    <a:lnTo>
                      <a:pt x="5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8" name="Freeform 650"/>
              <p:cNvSpPr>
                <a:spLocks/>
              </p:cNvSpPr>
              <p:nvPr/>
            </p:nvSpPr>
            <p:spPr bwMode="auto">
              <a:xfrm>
                <a:off x="7693608" y="31654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0 w 65"/>
                  <a:gd name="T45" fmla="*/ 2147483647 h 65"/>
                  <a:gd name="T46" fmla="*/ 0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0 h 65"/>
                  <a:gd name="T62" fmla="*/ 2147483647 w 65"/>
                  <a:gd name="T63" fmla="*/ 0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5" y="4"/>
                    </a:move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1"/>
                    </a:lnTo>
                    <a:lnTo>
                      <a:pt x="63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7" y="55"/>
                    </a:lnTo>
                    <a:lnTo>
                      <a:pt x="5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79" name="Freeform 651"/>
              <p:cNvSpPr>
                <a:spLocks/>
              </p:cNvSpPr>
              <p:nvPr/>
            </p:nvSpPr>
            <p:spPr bwMode="auto">
              <a:xfrm>
                <a:off x="7644396" y="31623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0 w 65"/>
                  <a:gd name="T11" fmla="*/ 2147483647 h 65"/>
                  <a:gd name="T12" fmla="*/ 0 w 65"/>
                  <a:gd name="T13" fmla="*/ 2147483647 h 65"/>
                  <a:gd name="T14" fmla="*/ 0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0 h 65"/>
                  <a:gd name="T28" fmla="*/ 2147483647 w 65"/>
                  <a:gd name="T29" fmla="*/ 0 h 65"/>
                  <a:gd name="T30" fmla="*/ 2147483647 w 65"/>
                  <a:gd name="T31" fmla="*/ 0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18" y="61"/>
                    </a:move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1" y="21"/>
                    </a:lnTo>
                    <a:lnTo>
                      <a:pt x="63" y="25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18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0" name="Freeform 652"/>
              <p:cNvSpPr>
                <a:spLocks/>
              </p:cNvSpPr>
              <p:nvPr/>
            </p:nvSpPr>
            <p:spPr bwMode="auto">
              <a:xfrm>
                <a:off x="7644396" y="31623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0 w 65"/>
                  <a:gd name="T13" fmla="*/ 2147483647 h 65"/>
                  <a:gd name="T14" fmla="*/ 0 w 65"/>
                  <a:gd name="T15" fmla="*/ 2147483647 h 65"/>
                  <a:gd name="T16" fmla="*/ 0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0 h 65"/>
                  <a:gd name="T30" fmla="*/ 2147483647 w 65"/>
                  <a:gd name="T31" fmla="*/ 0 h 65"/>
                  <a:gd name="T32" fmla="*/ 2147483647 w 65"/>
                  <a:gd name="T33" fmla="*/ 0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18" y="61"/>
                    </a:moveTo>
                    <a:lnTo>
                      <a:pt x="18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1" y="21"/>
                    </a:lnTo>
                    <a:lnTo>
                      <a:pt x="63" y="25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9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18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1" name="Freeform 653"/>
              <p:cNvSpPr>
                <a:spLocks/>
              </p:cNvSpPr>
              <p:nvPr/>
            </p:nvSpPr>
            <p:spPr bwMode="auto">
              <a:xfrm>
                <a:off x="7704721" y="318929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0 w 65"/>
                  <a:gd name="T11" fmla="*/ 2147483647 h 65"/>
                  <a:gd name="T12" fmla="*/ 0 w 65"/>
                  <a:gd name="T13" fmla="*/ 2147483647 h 65"/>
                  <a:gd name="T14" fmla="*/ 0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0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20" y="63"/>
                    </a:move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3"/>
                    </a:lnTo>
                    <a:lnTo>
                      <a:pt x="52" y="5"/>
                    </a:lnTo>
                    <a:lnTo>
                      <a:pt x="56" y="9"/>
                    </a:lnTo>
                    <a:lnTo>
                      <a:pt x="60" y="15"/>
                    </a:lnTo>
                    <a:lnTo>
                      <a:pt x="63" y="21"/>
                    </a:lnTo>
                    <a:lnTo>
                      <a:pt x="63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2" y="45"/>
                    </a:lnTo>
                    <a:lnTo>
                      <a:pt x="60" y="51"/>
                    </a:lnTo>
                    <a:lnTo>
                      <a:pt x="54" y="57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2" name="Freeform 654"/>
              <p:cNvSpPr>
                <a:spLocks/>
              </p:cNvSpPr>
              <p:nvPr/>
            </p:nvSpPr>
            <p:spPr bwMode="auto">
              <a:xfrm>
                <a:off x="7704721" y="318929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0 w 65"/>
                  <a:gd name="T13" fmla="*/ 2147483647 h 65"/>
                  <a:gd name="T14" fmla="*/ 0 w 65"/>
                  <a:gd name="T15" fmla="*/ 2147483647 h 65"/>
                  <a:gd name="T16" fmla="*/ 0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0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20" y="63"/>
                    </a:moveTo>
                    <a:lnTo>
                      <a:pt x="20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9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3"/>
                    </a:lnTo>
                    <a:lnTo>
                      <a:pt x="52" y="5"/>
                    </a:lnTo>
                    <a:lnTo>
                      <a:pt x="56" y="9"/>
                    </a:lnTo>
                    <a:lnTo>
                      <a:pt x="60" y="15"/>
                    </a:lnTo>
                    <a:lnTo>
                      <a:pt x="63" y="21"/>
                    </a:lnTo>
                    <a:lnTo>
                      <a:pt x="63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2" y="45"/>
                    </a:lnTo>
                    <a:lnTo>
                      <a:pt x="60" y="51"/>
                    </a:lnTo>
                    <a:lnTo>
                      <a:pt x="54" y="57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3" name="Freeform 655"/>
              <p:cNvSpPr>
                <a:spLocks/>
              </p:cNvSpPr>
              <p:nvPr/>
            </p:nvSpPr>
            <p:spPr bwMode="auto">
              <a:xfrm>
                <a:off x="7611058" y="3206761"/>
                <a:ext cx="96838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0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0 h 65"/>
                  <a:gd name="T44" fmla="*/ 2147483647 w 65"/>
                  <a:gd name="T45" fmla="*/ 0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1" y="46"/>
                    </a:moveTo>
                    <a:lnTo>
                      <a:pt x="60" y="52"/>
                    </a:lnTo>
                    <a:lnTo>
                      <a:pt x="56" y="57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8" y="56"/>
                    </a:lnTo>
                    <a:lnTo>
                      <a:pt x="6" y="50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3" y="22"/>
                    </a:lnTo>
                    <a:lnTo>
                      <a:pt x="63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6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4" name="Freeform 656"/>
              <p:cNvSpPr>
                <a:spLocks/>
              </p:cNvSpPr>
              <p:nvPr/>
            </p:nvSpPr>
            <p:spPr bwMode="auto">
              <a:xfrm>
                <a:off x="7611058" y="3206761"/>
                <a:ext cx="96838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0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1" y="46"/>
                    </a:moveTo>
                    <a:lnTo>
                      <a:pt x="61" y="46"/>
                    </a:lnTo>
                    <a:lnTo>
                      <a:pt x="60" y="52"/>
                    </a:lnTo>
                    <a:lnTo>
                      <a:pt x="56" y="57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8" y="56"/>
                    </a:lnTo>
                    <a:lnTo>
                      <a:pt x="6" y="50"/>
                    </a:lnTo>
                    <a:lnTo>
                      <a:pt x="2" y="46"/>
                    </a:lnTo>
                    <a:lnTo>
                      <a:pt x="0" y="40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2"/>
                    </a:lnTo>
                    <a:lnTo>
                      <a:pt x="46" y="4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3" y="22"/>
                    </a:lnTo>
                    <a:lnTo>
                      <a:pt x="63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6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5" name="Freeform 657"/>
              <p:cNvSpPr>
                <a:spLocks/>
              </p:cNvSpPr>
              <p:nvPr/>
            </p:nvSpPr>
            <p:spPr bwMode="auto">
              <a:xfrm>
                <a:off x="7699958" y="309404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0 w 65"/>
                  <a:gd name="T11" fmla="*/ 2147483647 h 65"/>
                  <a:gd name="T12" fmla="*/ 0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0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19" y="63"/>
                    </a:moveTo>
                    <a:lnTo>
                      <a:pt x="13" y="60"/>
                    </a:lnTo>
                    <a:lnTo>
                      <a:pt x="9" y="56"/>
                    </a:lnTo>
                    <a:lnTo>
                      <a:pt x="5" y="50"/>
                    </a:lnTo>
                    <a:lnTo>
                      <a:pt x="1" y="46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1" y="46"/>
                    </a:lnTo>
                    <a:lnTo>
                      <a:pt x="59" y="52"/>
                    </a:lnTo>
                    <a:lnTo>
                      <a:pt x="55" y="58"/>
                    </a:lnTo>
                    <a:lnTo>
                      <a:pt x="49" y="60"/>
                    </a:lnTo>
                    <a:lnTo>
                      <a:pt x="45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9" y="63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6" name="Freeform 658"/>
              <p:cNvSpPr>
                <a:spLocks/>
              </p:cNvSpPr>
              <p:nvPr/>
            </p:nvSpPr>
            <p:spPr bwMode="auto">
              <a:xfrm>
                <a:off x="7699958" y="309404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0 w 65"/>
                  <a:gd name="T13" fmla="*/ 2147483647 h 65"/>
                  <a:gd name="T14" fmla="*/ 0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0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19" y="63"/>
                    </a:moveTo>
                    <a:lnTo>
                      <a:pt x="19" y="63"/>
                    </a:lnTo>
                    <a:lnTo>
                      <a:pt x="13" y="60"/>
                    </a:lnTo>
                    <a:lnTo>
                      <a:pt x="9" y="56"/>
                    </a:lnTo>
                    <a:lnTo>
                      <a:pt x="5" y="50"/>
                    </a:lnTo>
                    <a:lnTo>
                      <a:pt x="1" y="46"/>
                    </a:lnTo>
                    <a:lnTo>
                      <a:pt x="0" y="40"/>
                    </a:lnTo>
                    <a:lnTo>
                      <a:pt x="0" y="34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5" y="6"/>
                    </a:lnTo>
                    <a:lnTo>
                      <a:pt x="21" y="4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1" y="46"/>
                    </a:lnTo>
                    <a:lnTo>
                      <a:pt x="59" y="52"/>
                    </a:lnTo>
                    <a:lnTo>
                      <a:pt x="55" y="58"/>
                    </a:lnTo>
                    <a:lnTo>
                      <a:pt x="49" y="60"/>
                    </a:lnTo>
                    <a:lnTo>
                      <a:pt x="45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9" y="63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7" name="Freeform 659"/>
              <p:cNvSpPr>
                <a:spLocks/>
              </p:cNvSpPr>
              <p:nvPr/>
            </p:nvSpPr>
            <p:spPr bwMode="auto">
              <a:xfrm>
                <a:off x="7665033" y="3276611"/>
                <a:ext cx="95250" cy="101600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0 w 65"/>
                  <a:gd name="T27" fmla="*/ 2147483647 h 63"/>
                  <a:gd name="T28" fmla="*/ 0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0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61" y="45"/>
                    </a:move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2" y="25"/>
                    </a:lnTo>
                    <a:lnTo>
                      <a:pt x="4" y="17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8" name="Freeform 660"/>
              <p:cNvSpPr>
                <a:spLocks/>
              </p:cNvSpPr>
              <p:nvPr/>
            </p:nvSpPr>
            <p:spPr bwMode="auto">
              <a:xfrm>
                <a:off x="7665033" y="3276611"/>
                <a:ext cx="95250" cy="101600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0 w 65"/>
                  <a:gd name="T29" fmla="*/ 2147483647 h 63"/>
                  <a:gd name="T30" fmla="*/ 0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0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49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29"/>
                    </a:lnTo>
                    <a:lnTo>
                      <a:pt x="2" y="25"/>
                    </a:lnTo>
                    <a:lnTo>
                      <a:pt x="4" y="17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3" y="37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89" name="Freeform 661"/>
              <p:cNvSpPr>
                <a:spLocks/>
              </p:cNvSpPr>
              <p:nvPr/>
            </p:nvSpPr>
            <p:spPr bwMode="auto">
              <a:xfrm>
                <a:off x="7909508" y="32067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0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3" y="46"/>
                    </a:moveTo>
                    <a:lnTo>
                      <a:pt x="59" y="52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4" y="63"/>
                    </a:lnTo>
                    <a:lnTo>
                      <a:pt x="40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6"/>
                    </a:lnTo>
                    <a:lnTo>
                      <a:pt x="6" y="50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0" name="Freeform 662"/>
              <p:cNvSpPr>
                <a:spLocks/>
              </p:cNvSpPr>
              <p:nvPr/>
            </p:nvSpPr>
            <p:spPr bwMode="auto">
              <a:xfrm>
                <a:off x="7909508" y="32067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0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3" y="46"/>
                    </a:moveTo>
                    <a:lnTo>
                      <a:pt x="63" y="46"/>
                    </a:lnTo>
                    <a:lnTo>
                      <a:pt x="59" y="52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4" y="63"/>
                    </a:lnTo>
                    <a:lnTo>
                      <a:pt x="40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6"/>
                    </a:lnTo>
                    <a:lnTo>
                      <a:pt x="6" y="50"/>
                    </a:lnTo>
                    <a:lnTo>
                      <a:pt x="2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1" name="Freeform 663"/>
              <p:cNvSpPr>
                <a:spLocks/>
              </p:cNvSpPr>
              <p:nvPr/>
            </p:nvSpPr>
            <p:spPr bwMode="auto">
              <a:xfrm>
                <a:off x="7690433" y="3197235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0 w 65"/>
                  <a:gd name="T45" fmla="*/ 2147483647 h 63"/>
                  <a:gd name="T46" fmla="*/ 2147483647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0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45" y="2"/>
                    </a:moveTo>
                    <a:lnTo>
                      <a:pt x="51" y="6"/>
                    </a:lnTo>
                    <a:lnTo>
                      <a:pt x="57" y="10"/>
                    </a:lnTo>
                    <a:lnTo>
                      <a:pt x="61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lnTo>
                      <a:pt x="59" y="52"/>
                    </a:lnTo>
                    <a:lnTo>
                      <a:pt x="55" y="56"/>
                    </a:lnTo>
                    <a:lnTo>
                      <a:pt x="51" y="60"/>
                    </a:lnTo>
                    <a:lnTo>
                      <a:pt x="45" y="62"/>
                    </a:lnTo>
                    <a:lnTo>
                      <a:pt x="39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2"/>
                    </a:lnTo>
                    <a:lnTo>
                      <a:pt x="13" y="58"/>
                    </a:lnTo>
                    <a:lnTo>
                      <a:pt x="9" y="54"/>
                    </a:lnTo>
                    <a:lnTo>
                      <a:pt x="6" y="50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11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2" name="Freeform 664"/>
              <p:cNvSpPr>
                <a:spLocks/>
              </p:cNvSpPr>
              <p:nvPr/>
            </p:nvSpPr>
            <p:spPr bwMode="auto">
              <a:xfrm>
                <a:off x="7690433" y="3197235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2147483647 h 63"/>
                  <a:gd name="T46" fmla="*/ 0 w 65"/>
                  <a:gd name="T47" fmla="*/ 2147483647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0 h 63"/>
                  <a:gd name="T62" fmla="*/ 2147483647 w 65"/>
                  <a:gd name="T63" fmla="*/ 0 h 63"/>
                  <a:gd name="T64" fmla="*/ 2147483647 w 65"/>
                  <a:gd name="T65" fmla="*/ 0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45" y="2"/>
                    </a:move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4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6"/>
                    </a:lnTo>
                    <a:lnTo>
                      <a:pt x="59" y="52"/>
                    </a:lnTo>
                    <a:lnTo>
                      <a:pt x="55" y="56"/>
                    </a:lnTo>
                    <a:lnTo>
                      <a:pt x="51" y="60"/>
                    </a:lnTo>
                    <a:lnTo>
                      <a:pt x="45" y="62"/>
                    </a:lnTo>
                    <a:lnTo>
                      <a:pt x="39" y="63"/>
                    </a:lnTo>
                    <a:lnTo>
                      <a:pt x="31" y="63"/>
                    </a:lnTo>
                    <a:lnTo>
                      <a:pt x="25" y="63"/>
                    </a:lnTo>
                    <a:lnTo>
                      <a:pt x="19" y="62"/>
                    </a:lnTo>
                    <a:lnTo>
                      <a:pt x="13" y="58"/>
                    </a:lnTo>
                    <a:lnTo>
                      <a:pt x="9" y="54"/>
                    </a:lnTo>
                    <a:lnTo>
                      <a:pt x="6" y="50"/>
                    </a:lnTo>
                    <a:lnTo>
                      <a:pt x="4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18"/>
                    </a:lnTo>
                    <a:lnTo>
                      <a:pt x="6" y="14"/>
                    </a:lnTo>
                    <a:lnTo>
                      <a:pt x="11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3" name="Freeform 665"/>
              <p:cNvSpPr>
                <a:spLocks/>
              </p:cNvSpPr>
              <p:nvPr/>
            </p:nvSpPr>
            <p:spPr bwMode="auto">
              <a:xfrm>
                <a:off x="7753933" y="3386149"/>
                <a:ext cx="95250" cy="104775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0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1" y="45"/>
                    </a:move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5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4" name="Freeform 666"/>
              <p:cNvSpPr>
                <a:spLocks/>
              </p:cNvSpPr>
              <p:nvPr/>
            </p:nvSpPr>
            <p:spPr bwMode="auto">
              <a:xfrm>
                <a:off x="7753933" y="3386149"/>
                <a:ext cx="95250" cy="104775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0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3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8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5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5" name="Freeform 667"/>
              <p:cNvSpPr>
                <a:spLocks/>
              </p:cNvSpPr>
              <p:nvPr/>
            </p:nvSpPr>
            <p:spPr bwMode="auto">
              <a:xfrm>
                <a:off x="7707896" y="33686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0 h 65"/>
                  <a:gd name="T12" fmla="*/ 2147483647 w 65"/>
                  <a:gd name="T13" fmla="*/ 0 h 65"/>
                  <a:gd name="T14" fmla="*/ 2147483647 w 65"/>
                  <a:gd name="T15" fmla="*/ 0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0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2" y="20"/>
                    </a:moveTo>
                    <a:lnTo>
                      <a:pt x="6" y="14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3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60" y="51"/>
                    </a:lnTo>
                    <a:lnTo>
                      <a:pt x="54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6" name="Freeform 668"/>
              <p:cNvSpPr>
                <a:spLocks/>
              </p:cNvSpPr>
              <p:nvPr/>
            </p:nvSpPr>
            <p:spPr bwMode="auto">
              <a:xfrm>
                <a:off x="7707896" y="33686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0 h 65"/>
                  <a:gd name="T14" fmla="*/ 2147483647 w 65"/>
                  <a:gd name="T15" fmla="*/ 0 h 65"/>
                  <a:gd name="T16" fmla="*/ 2147483647 w 65"/>
                  <a:gd name="T17" fmla="*/ 0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0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2" y="20"/>
                    </a:move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6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3" y="21"/>
                    </a:lnTo>
                    <a:lnTo>
                      <a:pt x="63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60" y="51"/>
                    </a:lnTo>
                    <a:lnTo>
                      <a:pt x="54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7" name="Freeform 669"/>
              <p:cNvSpPr>
                <a:spLocks/>
              </p:cNvSpPr>
              <p:nvPr/>
            </p:nvSpPr>
            <p:spPr bwMode="auto">
              <a:xfrm>
                <a:off x="7980946" y="3240098"/>
                <a:ext cx="92075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0 w 63"/>
                  <a:gd name="T27" fmla="*/ 2147483647 h 65"/>
                  <a:gd name="T28" fmla="*/ 0 w 63"/>
                  <a:gd name="T29" fmla="*/ 2147483647 h 65"/>
                  <a:gd name="T30" fmla="*/ 0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0 h 65"/>
                  <a:gd name="T44" fmla="*/ 2147483647 w 63"/>
                  <a:gd name="T45" fmla="*/ 0 h 65"/>
                  <a:gd name="T46" fmla="*/ 2147483647 w 63"/>
                  <a:gd name="T47" fmla="*/ 0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62" y="45"/>
                    </a:moveTo>
                    <a:lnTo>
                      <a:pt x="60" y="51"/>
                    </a:lnTo>
                    <a:lnTo>
                      <a:pt x="54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2" y="22"/>
                    </a:lnTo>
                    <a:lnTo>
                      <a:pt x="63" y="28"/>
                    </a:lnTo>
                    <a:lnTo>
                      <a:pt x="63" y="34"/>
                    </a:lnTo>
                    <a:lnTo>
                      <a:pt x="63" y="39"/>
                    </a:lnTo>
                    <a:lnTo>
                      <a:pt x="62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8" name="Freeform 670"/>
              <p:cNvSpPr>
                <a:spLocks/>
              </p:cNvSpPr>
              <p:nvPr/>
            </p:nvSpPr>
            <p:spPr bwMode="auto">
              <a:xfrm>
                <a:off x="7980946" y="3240098"/>
                <a:ext cx="92075" cy="106362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0 w 63"/>
                  <a:gd name="T29" fmla="*/ 2147483647 h 65"/>
                  <a:gd name="T30" fmla="*/ 0 w 63"/>
                  <a:gd name="T31" fmla="*/ 2147483647 h 65"/>
                  <a:gd name="T32" fmla="*/ 0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0 h 65"/>
                  <a:gd name="T46" fmla="*/ 2147483647 w 63"/>
                  <a:gd name="T47" fmla="*/ 0 h 65"/>
                  <a:gd name="T48" fmla="*/ 2147483647 w 63"/>
                  <a:gd name="T49" fmla="*/ 0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2147483647 w 63"/>
                  <a:gd name="T61" fmla="*/ 2147483647 h 65"/>
                  <a:gd name="T62" fmla="*/ 2147483647 w 63"/>
                  <a:gd name="T63" fmla="*/ 2147483647 h 65"/>
                  <a:gd name="T64" fmla="*/ 2147483647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62" y="45"/>
                    </a:moveTo>
                    <a:lnTo>
                      <a:pt x="62" y="45"/>
                    </a:lnTo>
                    <a:lnTo>
                      <a:pt x="60" y="51"/>
                    </a:lnTo>
                    <a:lnTo>
                      <a:pt x="54" y="55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6"/>
                    </a:lnTo>
                    <a:lnTo>
                      <a:pt x="62" y="22"/>
                    </a:lnTo>
                    <a:lnTo>
                      <a:pt x="63" y="28"/>
                    </a:lnTo>
                    <a:lnTo>
                      <a:pt x="63" y="34"/>
                    </a:lnTo>
                    <a:lnTo>
                      <a:pt x="63" y="39"/>
                    </a:lnTo>
                    <a:lnTo>
                      <a:pt x="62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599" name="Freeform 671"/>
              <p:cNvSpPr>
                <a:spLocks/>
              </p:cNvSpPr>
              <p:nvPr/>
            </p:nvSpPr>
            <p:spPr bwMode="auto">
              <a:xfrm>
                <a:off x="7760283" y="32924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0 h 65"/>
                  <a:gd name="T12" fmla="*/ 2147483647 w 65"/>
                  <a:gd name="T13" fmla="*/ 0 h 65"/>
                  <a:gd name="T14" fmla="*/ 2147483647 w 65"/>
                  <a:gd name="T15" fmla="*/ 0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0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4" y="17"/>
                    </a:moveTo>
                    <a:lnTo>
                      <a:pt x="6" y="13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7" y="9"/>
                    </a:lnTo>
                    <a:lnTo>
                      <a:pt x="61" y="15"/>
                    </a:lnTo>
                    <a:lnTo>
                      <a:pt x="63" y="21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3"/>
                    </a:lnTo>
                    <a:lnTo>
                      <a:pt x="33" y="65"/>
                    </a:lnTo>
                    <a:lnTo>
                      <a:pt x="25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4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0" name="Freeform 672"/>
              <p:cNvSpPr>
                <a:spLocks/>
              </p:cNvSpPr>
              <p:nvPr/>
            </p:nvSpPr>
            <p:spPr bwMode="auto">
              <a:xfrm>
                <a:off x="7760283" y="32924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0 h 65"/>
                  <a:gd name="T14" fmla="*/ 2147483647 w 65"/>
                  <a:gd name="T15" fmla="*/ 0 h 65"/>
                  <a:gd name="T16" fmla="*/ 2147483647 w 65"/>
                  <a:gd name="T17" fmla="*/ 0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0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4" y="17"/>
                    </a:moveTo>
                    <a:lnTo>
                      <a:pt x="4" y="17"/>
                    </a:lnTo>
                    <a:lnTo>
                      <a:pt x="6" y="13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7" y="9"/>
                    </a:lnTo>
                    <a:lnTo>
                      <a:pt x="61" y="15"/>
                    </a:lnTo>
                    <a:lnTo>
                      <a:pt x="63" y="21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51" y="59"/>
                    </a:lnTo>
                    <a:lnTo>
                      <a:pt x="45" y="63"/>
                    </a:lnTo>
                    <a:lnTo>
                      <a:pt x="39" y="63"/>
                    </a:lnTo>
                    <a:lnTo>
                      <a:pt x="33" y="65"/>
                    </a:lnTo>
                    <a:lnTo>
                      <a:pt x="25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4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7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1" name="Freeform 673"/>
              <p:cNvSpPr>
                <a:spLocks/>
              </p:cNvSpPr>
              <p:nvPr/>
            </p:nvSpPr>
            <p:spPr bwMode="auto">
              <a:xfrm>
                <a:off x="7725358" y="3333761"/>
                <a:ext cx="95250" cy="104775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0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0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1" y="45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3" y="40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2" name="Freeform 674"/>
              <p:cNvSpPr>
                <a:spLocks/>
              </p:cNvSpPr>
              <p:nvPr/>
            </p:nvSpPr>
            <p:spPr bwMode="auto">
              <a:xfrm>
                <a:off x="7725358" y="3333761"/>
                <a:ext cx="95250" cy="104775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0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0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4" y="61"/>
                    </a:lnTo>
                    <a:lnTo>
                      <a:pt x="38" y="63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4" y="20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5" y="26"/>
                    </a:lnTo>
                    <a:lnTo>
                      <a:pt x="65" y="32"/>
                    </a:lnTo>
                    <a:lnTo>
                      <a:pt x="63" y="40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3" name="Freeform 675"/>
              <p:cNvSpPr>
                <a:spLocks/>
              </p:cNvSpPr>
              <p:nvPr/>
            </p:nvSpPr>
            <p:spPr bwMode="auto">
              <a:xfrm>
                <a:off x="7938084" y="3298836"/>
                <a:ext cx="93663" cy="104775"/>
              </a:xfrm>
              <a:custGeom>
                <a:avLst/>
                <a:gdLst>
                  <a:gd name="T0" fmla="*/ 2147483647 w 63"/>
                  <a:gd name="T1" fmla="*/ 2147483647 h 64"/>
                  <a:gd name="T2" fmla="*/ 2147483647 w 63"/>
                  <a:gd name="T3" fmla="*/ 2147483647 h 64"/>
                  <a:gd name="T4" fmla="*/ 2147483647 w 63"/>
                  <a:gd name="T5" fmla="*/ 2147483647 h 64"/>
                  <a:gd name="T6" fmla="*/ 2147483647 w 63"/>
                  <a:gd name="T7" fmla="*/ 2147483647 h 64"/>
                  <a:gd name="T8" fmla="*/ 2147483647 w 63"/>
                  <a:gd name="T9" fmla="*/ 2147483647 h 64"/>
                  <a:gd name="T10" fmla="*/ 2147483647 w 63"/>
                  <a:gd name="T11" fmla="*/ 0 h 64"/>
                  <a:gd name="T12" fmla="*/ 2147483647 w 63"/>
                  <a:gd name="T13" fmla="*/ 0 h 64"/>
                  <a:gd name="T14" fmla="*/ 2147483647 w 63"/>
                  <a:gd name="T15" fmla="*/ 0 h 64"/>
                  <a:gd name="T16" fmla="*/ 2147483647 w 63"/>
                  <a:gd name="T17" fmla="*/ 2147483647 h 64"/>
                  <a:gd name="T18" fmla="*/ 2147483647 w 63"/>
                  <a:gd name="T19" fmla="*/ 2147483647 h 64"/>
                  <a:gd name="T20" fmla="*/ 2147483647 w 63"/>
                  <a:gd name="T21" fmla="*/ 2147483647 h 64"/>
                  <a:gd name="T22" fmla="*/ 2147483647 w 63"/>
                  <a:gd name="T23" fmla="*/ 2147483647 h 64"/>
                  <a:gd name="T24" fmla="*/ 2147483647 w 63"/>
                  <a:gd name="T25" fmla="*/ 2147483647 h 64"/>
                  <a:gd name="T26" fmla="*/ 2147483647 w 63"/>
                  <a:gd name="T27" fmla="*/ 2147483647 h 64"/>
                  <a:gd name="T28" fmla="*/ 2147483647 w 63"/>
                  <a:gd name="T29" fmla="*/ 2147483647 h 64"/>
                  <a:gd name="T30" fmla="*/ 2147483647 w 63"/>
                  <a:gd name="T31" fmla="*/ 2147483647 h 64"/>
                  <a:gd name="T32" fmla="*/ 2147483647 w 63"/>
                  <a:gd name="T33" fmla="*/ 2147483647 h 64"/>
                  <a:gd name="T34" fmla="*/ 2147483647 w 63"/>
                  <a:gd name="T35" fmla="*/ 2147483647 h 64"/>
                  <a:gd name="T36" fmla="*/ 2147483647 w 63"/>
                  <a:gd name="T37" fmla="*/ 2147483647 h 64"/>
                  <a:gd name="T38" fmla="*/ 2147483647 w 63"/>
                  <a:gd name="T39" fmla="*/ 2147483647 h 64"/>
                  <a:gd name="T40" fmla="*/ 2147483647 w 63"/>
                  <a:gd name="T41" fmla="*/ 2147483647 h 64"/>
                  <a:gd name="T42" fmla="*/ 2147483647 w 63"/>
                  <a:gd name="T43" fmla="*/ 2147483647 h 64"/>
                  <a:gd name="T44" fmla="*/ 2147483647 w 63"/>
                  <a:gd name="T45" fmla="*/ 2147483647 h 64"/>
                  <a:gd name="T46" fmla="*/ 2147483647 w 63"/>
                  <a:gd name="T47" fmla="*/ 2147483647 h 64"/>
                  <a:gd name="T48" fmla="*/ 2147483647 w 63"/>
                  <a:gd name="T49" fmla="*/ 2147483647 h 64"/>
                  <a:gd name="T50" fmla="*/ 2147483647 w 63"/>
                  <a:gd name="T51" fmla="*/ 2147483647 h 64"/>
                  <a:gd name="T52" fmla="*/ 2147483647 w 63"/>
                  <a:gd name="T53" fmla="*/ 2147483647 h 64"/>
                  <a:gd name="T54" fmla="*/ 2147483647 w 63"/>
                  <a:gd name="T55" fmla="*/ 2147483647 h 64"/>
                  <a:gd name="T56" fmla="*/ 2147483647 w 63"/>
                  <a:gd name="T57" fmla="*/ 2147483647 h 64"/>
                  <a:gd name="T58" fmla="*/ 0 w 63"/>
                  <a:gd name="T59" fmla="*/ 2147483647 h 64"/>
                  <a:gd name="T60" fmla="*/ 0 w 63"/>
                  <a:gd name="T61" fmla="*/ 2147483647 h 64"/>
                  <a:gd name="T62" fmla="*/ 0 w 63"/>
                  <a:gd name="T63" fmla="*/ 2147483647 h 64"/>
                  <a:gd name="T64" fmla="*/ 2147483647 w 63"/>
                  <a:gd name="T65" fmla="*/ 2147483647 h 6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4"/>
                  <a:gd name="T101" fmla="*/ 63 w 63"/>
                  <a:gd name="T102" fmla="*/ 64 h 6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4">
                    <a:moveTo>
                      <a:pt x="2" y="19"/>
                    </a:moveTo>
                    <a:lnTo>
                      <a:pt x="6" y="13"/>
                    </a:lnTo>
                    <a:lnTo>
                      <a:pt x="10" y="7"/>
                    </a:lnTo>
                    <a:lnTo>
                      <a:pt x="14" y="3"/>
                    </a:lnTo>
                    <a:lnTo>
                      <a:pt x="20" y="1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1"/>
                    </a:lnTo>
                    <a:lnTo>
                      <a:pt x="49" y="5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1" y="19"/>
                    </a:lnTo>
                    <a:lnTo>
                      <a:pt x="63" y="25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4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4" name="Freeform 676"/>
              <p:cNvSpPr>
                <a:spLocks/>
              </p:cNvSpPr>
              <p:nvPr/>
            </p:nvSpPr>
            <p:spPr bwMode="auto">
              <a:xfrm>
                <a:off x="7938084" y="3298836"/>
                <a:ext cx="93663" cy="104775"/>
              </a:xfrm>
              <a:custGeom>
                <a:avLst/>
                <a:gdLst>
                  <a:gd name="T0" fmla="*/ 2147483647 w 63"/>
                  <a:gd name="T1" fmla="*/ 2147483647 h 64"/>
                  <a:gd name="T2" fmla="*/ 2147483647 w 63"/>
                  <a:gd name="T3" fmla="*/ 2147483647 h 64"/>
                  <a:gd name="T4" fmla="*/ 2147483647 w 63"/>
                  <a:gd name="T5" fmla="*/ 2147483647 h 64"/>
                  <a:gd name="T6" fmla="*/ 2147483647 w 63"/>
                  <a:gd name="T7" fmla="*/ 2147483647 h 64"/>
                  <a:gd name="T8" fmla="*/ 2147483647 w 63"/>
                  <a:gd name="T9" fmla="*/ 2147483647 h 64"/>
                  <a:gd name="T10" fmla="*/ 2147483647 w 63"/>
                  <a:gd name="T11" fmla="*/ 2147483647 h 64"/>
                  <a:gd name="T12" fmla="*/ 2147483647 w 63"/>
                  <a:gd name="T13" fmla="*/ 0 h 64"/>
                  <a:gd name="T14" fmla="*/ 2147483647 w 63"/>
                  <a:gd name="T15" fmla="*/ 0 h 64"/>
                  <a:gd name="T16" fmla="*/ 2147483647 w 63"/>
                  <a:gd name="T17" fmla="*/ 0 h 64"/>
                  <a:gd name="T18" fmla="*/ 2147483647 w 63"/>
                  <a:gd name="T19" fmla="*/ 2147483647 h 64"/>
                  <a:gd name="T20" fmla="*/ 2147483647 w 63"/>
                  <a:gd name="T21" fmla="*/ 2147483647 h 64"/>
                  <a:gd name="T22" fmla="*/ 2147483647 w 63"/>
                  <a:gd name="T23" fmla="*/ 2147483647 h 64"/>
                  <a:gd name="T24" fmla="*/ 2147483647 w 63"/>
                  <a:gd name="T25" fmla="*/ 2147483647 h 64"/>
                  <a:gd name="T26" fmla="*/ 2147483647 w 63"/>
                  <a:gd name="T27" fmla="*/ 2147483647 h 64"/>
                  <a:gd name="T28" fmla="*/ 2147483647 w 63"/>
                  <a:gd name="T29" fmla="*/ 2147483647 h 64"/>
                  <a:gd name="T30" fmla="*/ 2147483647 w 63"/>
                  <a:gd name="T31" fmla="*/ 2147483647 h 64"/>
                  <a:gd name="T32" fmla="*/ 2147483647 w 63"/>
                  <a:gd name="T33" fmla="*/ 2147483647 h 64"/>
                  <a:gd name="T34" fmla="*/ 2147483647 w 63"/>
                  <a:gd name="T35" fmla="*/ 2147483647 h 64"/>
                  <a:gd name="T36" fmla="*/ 2147483647 w 63"/>
                  <a:gd name="T37" fmla="*/ 2147483647 h 64"/>
                  <a:gd name="T38" fmla="*/ 2147483647 w 63"/>
                  <a:gd name="T39" fmla="*/ 2147483647 h 64"/>
                  <a:gd name="T40" fmla="*/ 2147483647 w 63"/>
                  <a:gd name="T41" fmla="*/ 2147483647 h 64"/>
                  <a:gd name="T42" fmla="*/ 2147483647 w 63"/>
                  <a:gd name="T43" fmla="*/ 2147483647 h 64"/>
                  <a:gd name="T44" fmla="*/ 2147483647 w 63"/>
                  <a:gd name="T45" fmla="*/ 2147483647 h 64"/>
                  <a:gd name="T46" fmla="*/ 2147483647 w 63"/>
                  <a:gd name="T47" fmla="*/ 2147483647 h 64"/>
                  <a:gd name="T48" fmla="*/ 2147483647 w 63"/>
                  <a:gd name="T49" fmla="*/ 2147483647 h 64"/>
                  <a:gd name="T50" fmla="*/ 2147483647 w 63"/>
                  <a:gd name="T51" fmla="*/ 2147483647 h 64"/>
                  <a:gd name="T52" fmla="*/ 2147483647 w 63"/>
                  <a:gd name="T53" fmla="*/ 2147483647 h 64"/>
                  <a:gd name="T54" fmla="*/ 2147483647 w 63"/>
                  <a:gd name="T55" fmla="*/ 2147483647 h 64"/>
                  <a:gd name="T56" fmla="*/ 2147483647 w 63"/>
                  <a:gd name="T57" fmla="*/ 2147483647 h 64"/>
                  <a:gd name="T58" fmla="*/ 2147483647 w 63"/>
                  <a:gd name="T59" fmla="*/ 2147483647 h 64"/>
                  <a:gd name="T60" fmla="*/ 0 w 63"/>
                  <a:gd name="T61" fmla="*/ 2147483647 h 64"/>
                  <a:gd name="T62" fmla="*/ 0 w 63"/>
                  <a:gd name="T63" fmla="*/ 2147483647 h 64"/>
                  <a:gd name="T64" fmla="*/ 0 w 63"/>
                  <a:gd name="T65" fmla="*/ 2147483647 h 64"/>
                  <a:gd name="T66" fmla="*/ 2147483647 w 63"/>
                  <a:gd name="T67" fmla="*/ 2147483647 h 6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4"/>
                  <a:gd name="T104" fmla="*/ 63 w 63"/>
                  <a:gd name="T105" fmla="*/ 64 h 6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4">
                    <a:moveTo>
                      <a:pt x="2" y="19"/>
                    </a:moveTo>
                    <a:lnTo>
                      <a:pt x="2" y="19"/>
                    </a:lnTo>
                    <a:lnTo>
                      <a:pt x="6" y="13"/>
                    </a:lnTo>
                    <a:lnTo>
                      <a:pt x="10" y="7"/>
                    </a:lnTo>
                    <a:lnTo>
                      <a:pt x="14" y="3"/>
                    </a:lnTo>
                    <a:lnTo>
                      <a:pt x="20" y="1"/>
                    </a:lnTo>
                    <a:lnTo>
                      <a:pt x="26" y="0"/>
                    </a:lnTo>
                    <a:lnTo>
                      <a:pt x="31" y="0"/>
                    </a:lnTo>
                    <a:lnTo>
                      <a:pt x="37" y="0"/>
                    </a:lnTo>
                    <a:lnTo>
                      <a:pt x="45" y="1"/>
                    </a:lnTo>
                    <a:lnTo>
                      <a:pt x="49" y="5"/>
                    </a:lnTo>
                    <a:lnTo>
                      <a:pt x="55" y="9"/>
                    </a:lnTo>
                    <a:lnTo>
                      <a:pt x="59" y="13"/>
                    </a:lnTo>
                    <a:lnTo>
                      <a:pt x="61" y="19"/>
                    </a:lnTo>
                    <a:lnTo>
                      <a:pt x="63" y="25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1" y="64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3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5" name="Freeform 677"/>
              <p:cNvSpPr>
                <a:spLocks/>
              </p:cNvSpPr>
              <p:nvPr/>
            </p:nvSpPr>
            <p:spPr bwMode="auto">
              <a:xfrm>
                <a:off x="7820608" y="33718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0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0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1" y="45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6" name="Freeform 678"/>
              <p:cNvSpPr>
                <a:spLocks/>
              </p:cNvSpPr>
              <p:nvPr/>
            </p:nvSpPr>
            <p:spPr bwMode="auto">
              <a:xfrm>
                <a:off x="7820608" y="337186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0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0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2" y="19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6" y="0"/>
                    </a:lnTo>
                    <a:lnTo>
                      <a:pt x="34" y="0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7" name="Freeform 679"/>
              <p:cNvSpPr>
                <a:spLocks/>
              </p:cNvSpPr>
              <p:nvPr/>
            </p:nvSpPr>
            <p:spPr bwMode="auto">
              <a:xfrm>
                <a:off x="7788858" y="33401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0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0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2" y="20"/>
                    </a:move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4"/>
                    </a:lnTo>
                    <a:lnTo>
                      <a:pt x="25" y="2"/>
                    </a:lnTo>
                    <a:lnTo>
                      <a:pt x="33" y="0"/>
                    </a:lnTo>
                    <a:lnTo>
                      <a:pt x="37" y="2"/>
                    </a:lnTo>
                    <a:lnTo>
                      <a:pt x="45" y="4"/>
                    </a:lnTo>
                    <a:lnTo>
                      <a:pt x="51" y="8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1" y="22"/>
                    </a:lnTo>
                    <a:lnTo>
                      <a:pt x="63" y="28"/>
                    </a:lnTo>
                    <a:lnTo>
                      <a:pt x="65" y="34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7"/>
                    </a:lnTo>
                    <a:lnTo>
                      <a:pt x="49" y="61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7" y="63"/>
                    </a:lnTo>
                    <a:lnTo>
                      <a:pt x="13" y="59"/>
                    </a:lnTo>
                    <a:lnTo>
                      <a:pt x="7" y="55"/>
                    </a:lnTo>
                    <a:lnTo>
                      <a:pt x="4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8" name="Freeform 680"/>
              <p:cNvSpPr>
                <a:spLocks/>
              </p:cNvSpPr>
              <p:nvPr/>
            </p:nvSpPr>
            <p:spPr bwMode="auto">
              <a:xfrm>
                <a:off x="7788858" y="3340111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0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0 w 65"/>
                  <a:gd name="T61" fmla="*/ 2147483647 h 65"/>
                  <a:gd name="T62" fmla="*/ 0 w 65"/>
                  <a:gd name="T63" fmla="*/ 2147483647 h 65"/>
                  <a:gd name="T64" fmla="*/ 0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2" y="20"/>
                    </a:moveTo>
                    <a:lnTo>
                      <a:pt x="2" y="20"/>
                    </a:lnTo>
                    <a:lnTo>
                      <a:pt x="5" y="14"/>
                    </a:lnTo>
                    <a:lnTo>
                      <a:pt x="9" y="10"/>
                    </a:lnTo>
                    <a:lnTo>
                      <a:pt x="13" y="6"/>
                    </a:lnTo>
                    <a:lnTo>
                      <a:pt x="19" y="4"/>
                    </a:lnTo>
                    <a:lnTo>
                      <a:pt x="25" y="2"/>
                    </a:lnTo>
                    <a:lnTo>
                      <a:pt x="33" y="0"/>
                    </a:lnTo>
                    <a:lnTo>
                      <a:pt x="37" y="2"/>
                    </a:lnTo>
                    <a:lnTo>
                      <a:pt x="45" y="4"/>
                    </a:lnTo>
                    <a:lnTo>
                      <a:pt x="51" y="8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1" y="22"/>
                    </a:lnTo>
                    <a:lnTo>
                      <a:pt x="63" y="28"/>
                    </a:lnTo>
                    <a:lnTo>
                      <a:pt x="65" y="34"/>
                    </a:lnTo>
                    <a:lnTo>
                      <a:pt x="63" y="39"/>
                    </a:lnTo>
                    <a:lnTo>
                      <a:pt x="61" y="45"/>
                    </a:lnTo>
                    <a:lnTo>
                      <a:pt x="57" y="51"/>
                    </a:lnTo>
                    <a:lnTo>
                      <a:pt x="53" y="57"/>
                    </a:lnTo>
                    <a:lnTo>
                      <a:pt x="49" y="61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17" y="63"/>
                    </a:lnTo>
                    <a:lnTo>
                      <a:pt x="13" y="59"/>
                    </a:lnTo>
                    <a:lnTo>
                      <a:pt x="7" y="55"/>
                    </a:lnTo>
                    <a:lnTo>
                      <a:pt x="4" y="51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09" name="Freeform 681"/>
              <p:cNvSpPr>
                <a:spLocks/>
              </p:cNvSpPr>
              <p:nvPr/>
            </p:nvSpPr>
            <p:spPr bwMode="auto">
              <a:xfrm>
                <a:off x="7887283" y="3340111"/>
                <a:ext cx="93663" cy="106363"/>
              </a:xfrm>
              <a:custGeom>
                <a:avLst/>
                <a:gdLst>
                  <a:gd name="T0" fmla="*/ 2147483647 w 64"/>
                  <a:gd name="T1" fmla="*/ 2147483647 h 65"/>
                  <a:gd name="T2" fmla="*/ 2147483647 w 64"/>
                  <a:gd name="T3" fmla="*/ 2147483647 h 65"/>
                  <a:gd name="T4" fmla="*/ 2147483647 w 64"/>
                  <a:gd name="T5" fmla="*/ 2147483647 h 65"/>
                  <a:gd name="T6" fmla="*/ 2147483647 w 64"/>
                  <a:gd name="T7" fmla="*/ 2147483647 h 65"/>
                  <a:gd name="T8" fmla="*/ 2147483647 w 64"/>
                  <a:gd name="T9" fmla="*/ 2147483647 h 65"/>
                  <a:gd name="T10" fmla="*/ 2147483647 w 64"/>
                  <a:gd name="T11" fmla="*/ 2147483647 h 65"/>
                  <a:gd name="T12" fmla="*/ 2147483647 w 64"/>
                  <a:gd name="T13" fmla="*/ 2147483647 h 65"/>
                  <a:gd name="T14" fmla="*/ 2147483647 w 64"/>
                  <a:gd name="T15" fmla="*/ 2147483647 h 65"/>
                  <a:gd name="T16" fmla="*/ 2147483647 w 64"/>
                  <a:gd name="T17" fmla="*/ 2147483647 h 65"/>
                  <a:gd name="T18" fmla="*/ 2147483647 w 64"/>
                  <a:gd name="T19" fmla="*/ 2147483647 h 65"/>
                  <a:gd name="T20" fmla="*/ 2147483647 w 64"/>
                  <a:gd name="T21" fmla="*/ 2147483647 h 65"/>
                  <a:gd name="T22" fmla="*/ 2147483647 w 64"/>
                  <a:gd name="T23" fmla="*/ 2147483647 h 65"/>
                  <a:gd name="T24" fmla="*/ 2147483647 w 64"/>
                  <a:gd name="T25" fmla="*/ 2147483647 h 65"/>
                  <a:gd name="T26" fmla="*/ 0 w 64"/>
                  <a:gd name="T27" fmla="*/ 2147483647 h 65"/>
                  <a:gd name="T28" fmla="*/ 0 w 64"/>
                  <a:gd name="T29" fmla="*/ 2147483647 h 65"/>
                  <a:gd name="T30" fmla="*/ 2147483647 w 64"/>
                  <a:gd name="T31" fmla="*/ 2147483647 h 65"/>
                  <a:gd name="T32" fmla="*/ 2147483647 w 64"/>
                  <a:gd name="T33" fmla="*/ 2147483647 h 65"/>
                  <a:gd name="T34" fmla="*/ 2147483647 w 64"/>
                  <a:gd name="T35" fmla="*/ 2147483647 h 65"/>
                  <a:gd name="T36" fmla="*/ 2147483647 w 64"/>
                  <a:gd name="T37" fmla="*/ 2147483647 h 65"/>
                  <a:gd name="T38" fmla="*/ 2147483647 w 64"/>
                  <a:gd name="T39" fmla="*/ 2147483647 h 65"/>
                  <a:gd name="T40" fmla="*/ 2147483647 w 64"/>
                  <a:gd name="T41" fmla="*/ 2147483647 h 65"/>
                  <a:gd name="T42" fmla="*/ 2147483647 w 64"/>
                  <a:gd name="T43" fmla="*/ 0 h 65"/>
                  <a:gd name="T44" fmla="*/ 2147483647 w 64"/>
                  <a:gd name="T45" fmla="*/ 0 h 65"/>
                  <a:gd name="T46" fmla="*/ 2147483647 w 64"/>
                  <a:gd name="T47" fmla="*/ 0 h 65"/>
                  <a:gd name="T48" fmla="*/ 2147483647 w 64"/>
                  <a:gd name="T49" fmla="*/ 2147483647 h 65"/>
                  <a:gd name="T50" fmla="*/ 2147483647 w 64"/>
                  <a:gd name="T51" fmla="*/ 2147483647 h 65"/>
                  <a:gd name="T52" fmla="*/ 2147483647 w 64"/>
                  <a:gd name="T53" fmla="*/ 2147483647 h 65"/>
                  <a:gd name="T54" fmla="*/ 2147483647 w 64"/>
                  <a:gd name="T55" fmla="*/ 2147483647 h 65"/>
                  <a:gd name="T56" fmla="*/ 2147483647 w 64"/>
                  <a:gd name="T57" fmla="*/ 2147483647 h 65"/>
                  <a:gd name="T58" fmla="*/ 2147483647 w 64"/>
                  <a:gd name="T59" fmla="*/ 2147483647 h 65"/>
                  <a:gd name="T60" fmla="*/ 2147483647 w 64"/>
                  <a:gd name="T61" fmla="*/ 2147483647 h 65"/>
                  <a:gd name="T62" fmla="*/ 2147483647 w 64"/>
                  <a:gd name="T63" fmla="*/ 2147483647 h 65"/>
                  <a:gd name="T64" fmla="*/ 2147483647 w 64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4"/>
                  <a:gd name="T100" fmla="*/ 0 h 65"/>
                  <a:gd name="T101" fmla="*/ 64 w 64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4" h="65">
                    <a:moveTo>
                      <a:pt x="61" y="45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3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7"/>
                    </a:lnTo>
                    <a:lnTo>
                      <a:pt x="9" y="53"/>
                    </a:lnTo>
                    <a:lnTo>
                      <a:pt x="5" y="49"/>
                    </a:lnTo>
                    <a:lnTo>
                      <a:pt x="1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4" y="39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0" name="Freeform 682"/>
              <p:cNvSpPr>
                <a:spLocks/>
              </p:cNvSpPr>
              <p:nvPr/>
            </p:nvSpPr>
            <p:spPr bwMode="auto">
              <a:xfrm>
                <a:off x="7887283" y="3340111"/>
                <a:ext cx="93663" cy="106363"/>
              </a:xfrm>
              <a:custGeom>
                <a:avLst/>
                <a:gdLst>
                  <a:gd name="T0" fmla="*/ 2147483647 w 64"/>
                  <a:gd name="T1" fmla="*/ 2147483647 h 65"/>
                  <a:gd name="T2" fmla="*/ 2147483647 w 64"/>
                  <a:gd name="T3" fmla="*/ 2147483647 h 65"/>
                  <a:gd name="T4" fmla="*/ 2147483647 w 64"/>
                  <a:gd name="T5" fmla="*/ 2147483647 h 65"/>
                  <a:gd name="T6" fmla="*/ 2147483647 w 64"/>
                  <a:gd name="T7" fmla="*/ 2147483647 h 65"/>
                  <a:gd name="T8" fmla="*/ 2147483647 w 64"/>
                  <a:gd name="T9" fmla="*/ 2147483647 h 65"/>
                  <a:gd name="T10" fmla="*/ 2147483647 w 64"/>
                  <a:gd name="T11" fmla="*/ 2147483647 h 65"/>
                  <a:gd name="T12" fmla="*/ 2147483647 w 64"/>
                  <a:gd name="T13" fmla="*/ 2147483647 h 65"/>
                  <a:gd name="T14" fmla="*/ 2147483647 w 64"/>
                  <a:gd name="T15" fmla="*/ 2147483647 h 65"/>
                  <a:gd name="T16" fmla="*/ 2147483647 w 64"/>
                  <a:gd name="T17" fmla="*/ 2147483647 h 65"/>
                  <a:gd name="T18" fmla="*/ 2147483647 w 64"/>
                  <a:gd name="T19" fmla="*/ 2147483647 h 65"/>
                  <a:gd name="T20" fmla="*/ 2147483647 w 64"/>
                  <a:gd name="T21" fmla="*/ 2147483647 h 65"/>
                  <a:gd name="T22" fmla="*/ 2147483647 w 64"/>
                  <a:gd name="T23" fmla="*/ 2147483647 h 65"/>
                  <a:gd name="T24" fmla="*/ 2147483647 w 64"/>
                  <a:gd name="T25" fmla="*/ 2147483647 h 65"/>
                  <a:gd name="T26" fmla="*/ 2147483647 w 64"/>
                  <a:gd name="T27" fmla="*/ 2147483647 h 65"/>
                  <a:gd name="T28" fmla="*/ 0 w 64"/>
                  <a:gd name="T29" fmla="*/ 2147483647 h 65"/>
                  <a:gd name="T30" fmla="*/ 0 w 64"/>
                  <a:gd name="T31" fmla="*/ 2147483647 h 65"/>
                  <a:gd name="T32" fmla="*/ 2147483647 w 64"/>
                  <a:gd name="T33" fmla="*/ 2147483647 h 65"/>
                  <a:gd name="T34" fmla="*/ 2147483647 w 64"/>
                  <a:gd name="T35" fmla="*/ 2147483647 h 65"/>
                  <a:gd name="T36" fmla="*/ 2147483647 w 64"/>
                  <a:gd name="T37" fmla="*/ 2147483647 h 65"/>
                  <a:gd name="T38" fmla="*/ 2147483647 w 64"/>
                  <a:gd name="T39" fmla="*/ 2147483647 h 65"/>
                  <a:gd name="T40" fmla="*/ 2147483647 w 64"/>
                  <a:gd name="T41" fmla="*/ 2147483647 h 65"/>
                  <a:gd name="T42" fmla="*/ 2147483647 w 64"/>
                  <a:gd name="T43" fmla="*/ 2147483647 h 65"/>
                  <a:gd name="T44" fmla="*/ 2147483647 w 64"/>
                  <a:gd name="T45" fmla="*/ 0 h 65"/>
                  <a:gd name="T46" fmla="*/ 2147483647 w 64"/>
                  <a:gd name="T47" fmla="*/ 0 h 65"/>
                  <a:gd name="T48" fmla="*/ 2147483647 w 64"/>
                  <a:gd name="T49" fmla="*/ 0 h 65"/>
                  <a:gd name="T50" fmla="*/ 2147483647 w 64"/>
                  <a:gd name="T51" fmla="*/ 2147483647 h 65"/>
                  <a:gd name="T52" fmla="*/ 2147483647 w 64"/>
                  <a:gd name="T53" fmla="*/ 2147483647 h 65"/>
                  <a:gd name="T54" fmla="*/ 2147483647 w 64"/>
                  <a:gd name="T55" fmla="*/ 2147483647 h 65"/>
                  <a:gd name="T56" fmla="*/ 2147483647 w 64"/>
                  <a:gd name="T57" fmla="*/ 2147483647 h 65"/>
                  <a:gd name="T58" fmla="*/ 2147483647 w 64"/>
                  <a:gd name="T59" fmla="*/ 2147483647 h 65"/>
                  <a:gd name="T60" fmla="*/ 2147483647 w 64"/>
                  <a:gd name="T61" fmla="*/ 2147483647 h 65"/>
                  <a:gd name="T62" fmla="*/ 2147483647 w 64"/>
                  <a:gd name="T63" fmla="*/ 2147483647 h 65"/>
                  <a:gd name="T64" fmla="*/ 2147483647 w 64"/>
                  <a:gd name="T65" fmla="*/ 2147483647 h 65"/>
                  <a:gd name="T66" fmla="*/ 2147483647 w 64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4"/>
                  <a:gd name="T103" fmla="*/ 0 h 65"/>
                  <a:gd name="T104" fmla="*/ 64 w 64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4" h="65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3"/>
                    </a:lnTo>
                    <a:lnTo>
                      <a:pt x="37" y="63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7"/>
                    </a:lnTo>
                    <a:lnTo>
                      <a:pt x="9" y="53"/>
                    </a:lnTo>
                    <a:lnTo>
                      <a:pt x="5" y="49"/>
                    </a:lnTo>
                    <a:lnTo>
                      <a:pt x="1" y="43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5" y="4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4" y="26"/>
                    </a:lnTo>
                    <a:lnTo>
                      <a:pt x="64" y="34"/>
                    </a:lnTo>
                    <a:lnTo>
                      <a:pt x="64" y="39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1" name="Freeform 683"/>
              <p:cNvSpPr>
                <a:spLocks/>
              </p:cNvSpPr>
              <p:nvPr/>
            </p:nvSpPr>
            <p:spPr bwMode="auto">
              <a:xfrm>
                <a:off x="7745996" y="3282960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0 w 65"/>
                  <a:gd name="T27" fmla="*/ 2147483647 h 63"/>
                  <a:gd name="T28" fmla="*/ 0 w 65"/>
                  <a:gd name="T29" fmla="*/ 2147483647 h 63"/>
                  <a:gd name="T30" fmla="*/ 0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0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61" y="45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7"/>
                    </a:lnTo>
                    <a:lnTo>
                      <a:pt x="6" y="11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2" name="Freeform 684"/>
              <p:cNvSpPr>
                <a:spLocks/>
              </p:cNvSpPr>
              <p:nvPr/>
            </p:nvSpPr>
            <p:spPr bwMode="auto">
              <a:xfrm>
                <a:off x="7745996" y="3282960"/>
                <a:ext cx="95250" cy="103188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0 w 65"/>
                  <a:gd name="T29" fmla="*/ 2147483647 h 63"/>
                  <a:gd name="T30" fmla="*/ 0 w 65"/>
                  <a:gd name="T31" fmla="*/ 2147483647 h 63"/>
                  <a:gd name="T32" fmla="*/ 0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0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1"/>
                    </a:lnTo>
                    <a:lnTo>
                      <a:pt x="37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8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3"/>
                    </a:lnTo>
                    <a:lnTo>
                      <a:pt x="4" y="17"/>
                    </a:lnTo>
                    <a:lnTo>
                      <a:pt x="6" y="11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0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3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1"/>
                    </a:lnTo>
                    <a:lnTo>
                      <a:pt x="63" y="39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3" name="Freeform 685"/>
              <p:cNvSpPr>
                <a:spLocks/>
              </p:cNvSpPr>
              <p:nvPr/>
            </p:nvSpPr>
            <p:spPr bwMode="auto">
              <a:xfrm>
                <a:off x="7888872" y="3146436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0 h 65"/>
                  <a:gd name="T14" fmla="*/ 2147483647 w 63"/>
                  <a:gd name="T15" fmla="*/ 2147483647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0 w 63"/>
                  <a:gd name="T59" fmla="*/ 2147483647 h 65"/>
                  <a:gd name="T60" fmla="*/ 0 w 63"/>
                  <a:gd name="T61" fmla="*/ 2147483647 h 65"/>
                  <a:gd name="T62" fmla="*/ 0 w 63"/>
                  <a:gd name="T63" fmla="*/ 2147483647 h 65"/>
                  <a:gd name="T64" fmla="*/ 2147483647 w 63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3"/>
                  <a:gd name="T100" fmla="*/ 0 h 65"/>
                  <a:gd name="T101" fmla="*/ 63 w 63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3" h="65">
                    <a:moveTo>
                      <a:pt x="2" y="20"/>
                    </a:move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6" y="4"/>
                    </a:lnTo>
                    <a:lnTo>
                      <a:pt x="50" y="6"/>
                    </a:lnTo>
                    <a:lnTo>
                      <a:pt x="56" y="12"/>
                    </a:lnTo>
                    <a:lnTo>
                      <a:pt x="60" y="16"/>
                    </a:lnTo>
                    <a:lnTo>
                      <a:pt x="62" y="22"/>
                    </a:lnTo>
                    <a:lnTo>
                      <a:pt x="63" y="28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2" y="45"/>
                    </a:lnTo>
                    <a:lnTo>
                      <a:pt x="58" y="51"/>
                    </a:lnTo>
                    <a:lnTo>
                      <a:pt x="54" y="57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18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5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4" name="Freeform 686"/>
              <p:cNvSpPr>
                <a:spLocks/>
              </p:cNvSpPr>
              <p:nvPr/>
            </p:nvSpPr>
            <p:spPr bwMode="auto">
              <a:xfrm>
                <a:off x="7888872" y="3146436"/>
                <a:ext cx="92075" cy="106363"/>
              </a:xfrm>
              <a:custGeom>
                <a:avLst/>
                <a:gdLst>
                  <a:gd name="T0" fmla="*/ 2147483647 w 63"/>
                  <a:gd name="T1" fmla="*/ 2147483647 h 65"/>
                  <a:gd name="T2" fmla="*/ 2147483647 w 63"/>
                  <a:gd name="T3" fmla="*/ 2147483647 h 65"/>
                  <a:gd name="T4" fmla="*/ 2147483647 w 63"/>
                  <a:gd name="T5" fmla="*/ 2147483647 h 65"/>
                  <a:gd name="T6" fmla="*/ 2147483647 w 63"/>
                  <a:gd name="T7" fmla="*/ 2147483647 h 65"/>
                  <a:gd name="T8" fmla="*/ 2147483647 w 63"/>
                  <a:gd name="T9" fmla="*/ 2147483647 h 65"/>
                  <a:gd name="T10" fmla="*/ 2147483647 w 63"/>
                  <a:gd name="T11" fmla="*/ 2147483647 h 65"/>
                  <a:gd name="T12" fmla="*/ 2147483647 w 63"/>
                  <a:gd name="T13" fmla="*/ 2147483647 h 65"/>
                  <a:gd name="T14" fmla="*/ 2147483647 w 63"/>
                  <a:gd name="T15" fmla="*/ 0 h 65"/>
                  <a:gd name="T16" fmla="*/ 2147483647 w 63"/>
                  <a:gd name="T17" fmla="*/ 2147483647 h 65"/>
                  <a:gd name="T18" fmla="*/ 2147483647 w 63"/>
                  <a:gd name="T19" fmla="*/ 2147483647 h 65"/>
                  <a:gd name="T20" fmla="*/ 2147483647 w 63"/>
                  <a:gd name="T21" fmla="*/ 2147483647 h 65"/>
                  <a:gd name="T22" fmla="*/ 2147483647 w 63"/>
                  <a:gd name="T23" fmla="*/ 2147483647 h 65"/>
                  <a:gd name="T24" fmla="*/ 2147483647 w 63"/>
                  <a:gd name="T25" fmla="*/ 2147483647 h 65"/>
                  <a:gd name="T26" fmla="*/ 2147483647 w 63"/>
                  <a:gd name="T27" fmla="*/ 2147483647 h 65"/>
                  <a:gd name="T28" fmla="*/ 2147483647 w 63"/>
                  <a:gd name="T29" fmla="*/ 2147483647 h 65"/>
                  <a:gd name="T30" fmla="*/ 2147483647 w 63"/>
                  <a:gd name="T31" fmla="*/ 2147483647 h 65"/>
                  <a:gd name="T32" fmla="*/ 2147483647 w 63"/>
                  <a:gd name="T33" fmla="*/ 2147483647 h 65"/>
                  <a:gd name="T34" fmla="*/ 2147483647 w 63"/>
                  <a:gd name="T35" fmla="*/ 2147483647 h 65"/>
                  <a:gd name="T36" fmla="*/ 2147483647 w 63"/>
                  <a:gd name="T37" fmla="*/ 2147483647 h 65"/>
                  <a:gd name="T38" fmla="*/ 2147483647 w 63"/>
                  <a:gd name="T39" fmla="*/ 2147483647 h 65"/>
                  <a:gd name="T40" fmla="*/ 2147483647 w 63"/>
                  <a:gd name="T41" fmla="*/ 2147483647 h 65"/>
                  <a:gd name="T42" fmla="*/ 2147483647 w 63"/>
                  <a:gd name="T43" fmla="*/ 2147483647 h 65"/>
                  <a:gd name="T44" fmla="*/ 2147483647 w 63"/>
                  <a:gd name="T45" fmla="*/ 2147483647 h 65"/>
                  <a:gd name="T46" fmla="*/ 2147483647 w 63"/>
                  <a:gd name="T47" fmla="*/ 2147483647 h 65"/>
                  <a:gd name="T48" fmla="*/ 2147483647 w 63"/>
                  <a:gd name="T49" fmla="*/ 2147483647 h 65"/>
                  <a:gd name="T50" fmla="*/ 2147483647 w 63"/>
                  <a:gd name="T51" fmla="*/ 2147483647 h 65"/>
                  <a:gd name="T52" fmla="*/ 2147483647 w 63"/>
                  <a:gd name="T53" fmla="*/ 2147483647 h 65"/>
                  <a:gd name="T54" fmla="*/ 2147483647 w 63"/>
                  <a:gd name="T55" fmla="*/ 2147483647 h 65"/>
                  <a:gd name="T56" fmla="*/ 2147483647 w 63"/>
                  <a:gd name="T57" fmla="*/ 2147483647 h 65"/>
                  <a:gd name="T58" fmla="*/ 2147483647 w 63"/>
                  <a:gd name="T59" fmla="*/ 2147483647 h 65"/>
                  <a:gd name="T60" fmla="*/ 0 w 63"/>
                  <a:gd name="T61" fmla="*/ 2147483647 h 65"/>
                  <a:gd name="T62" fmla="*/ 0 w 63"/>
                  <a:gd name="T63" fmla="*/ 2147483647 h 65"/>
                  <a:gd name="T64" fmla="*/ 0 w 63"/>
                  <a:gd name="T65" fmla="*/ 2147483647 h 65"/>
                  <a:gd name="T66" fmla="*/ 2147483647 w 63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3"/>
                  <a:gd name="T103" fmla="*/ 0 h 65"/>
                  <a:gd name="T104" fmla="*/ 63 w 63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3" h="65">
                    <a:moveTo>
                      <a:pt x="2" y="20"/>
                    </a:move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6" y="4"/>
                    </a:lnTo>
                    <a:lnTo>
                      <a:pt x="50" y="6"/>
                    </a:lnTo>
                    <a:lnTo>
                      <a:pt x="56" y="12"/>
                    </a:lnTo>
                    <a:lnTo>
                      <a:pt x="60" y="16"/>
                    </a:lnTo>
                    <a:lnTo>
                      <a:pt x="62" y="22"/>
                    </a:lnTo>
                    <a:lnTo>
                      <a:pt x="63" y="28"/>
                    </a:lnTo>
                    <a:lnTo>
                      <a:pt x="63" y="33"/>
                    </a:lnTo>
                    <a:lnTo>
                      <a:pt x="63" y="39"/>
                    </a:lnTo>
                    <a:lnTo>
                      <a:pt x="62" y="45"/>
                    </a:lnTo>
                    <a:lnTo>
                      <a:pt x="58" y="51"/>
                    </a:lnTo>
                    <a:lnTo>
                      <a:pt x="54" y="57"/>
                    </a:lnTo>
                    <a:lnTo>
                      <a:pt x="50" y="59"/>
                    </a:lnTo>
                    <a:lnTo>
                      <a:pt x="44" y="63"/>
                    </a:lnTo>
                    <a:lnTo>
                      <a:pt x="38" y="65"/>
                    </a:lnTo>
                    <a:lnTo>
                      <a:pt x="32" y="65"/>
                    </a:lnTo>
                    <a:lnTo>
                      <a:pt x="26" y="65"/>
                    </a:lnTo>
                    <a:lnTo>
                      <a:pt x="18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4" y="49"/>
                    </a:lnTo>
                    <a:lnTo>
                      <a:pt x="2" y="45"/>
                    </a:lnTo>
                    <a:lnTo>
                      <a:pt x="0" y="37"/>
                    </a:lnTo>
                    <a:lnTo>
                      <a:pt x="0" y="31"/>
                    </a:lnTo>
                    <a:lnTo>
                      <a:pt x="0" y="26"/>
                    </a:lnTo>
                    <a:lnTo>
                      <a:pt x="2" y="20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5" name="Freeform 687"/>
              <p:cNvSpPr>
                <a:spLocks/>
              </p:cNvSpPr>
              <p:nvPr/>
            </p:nvSpPr>
            <p:spPr bwMode="auto">
              <a:xfrm>
                <a:off x="7768221" y="323374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0 h 65"/>
                  <a:gd name="T44" fmla="*/ 2147483647 w 65"/>
                  <a:gd name="T45" fmla="*/ 0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3" y="45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4" y="43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4"/>
                    </a:lnTo>
                    <a:lnTo>
                      <a:pt x="12" y="10"/>
                    </a:lnTo>
                    <a:lnTo>
                      <a:pt x="16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7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6" name="Freeform 688"/>
              <p:cNvSpPr>
                <a:spLocks/>
              </p:cNvSpPr>
              <p:nvPr/>
            </p:nvSpPr>
            <p:spPr bwMode="auto">
              <a:xfrm>
                <a:off x="7768221" y="323374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3" y="45"/>
                    </a:move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3"/>
                    </a:lnTo>
                    <a:lnTo>
                      <a:pt x="39" y="65"/>
                    </a:lnTo>
                    <a:lnTo>
                      <a:pt x="33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4" y="43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4" y="20"/>
                    </a:lnTo>
                    <a:lnTo>
                      <a:pt x="8" y="14"/>
                    </a:lnTo>
                    <a:lnTo>
                      <a:pt x="12" y="10"/>
                    </a:lnTo>
                    <a:lnTo>
                      <a:pt x="16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7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61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5" y="40"/>
                    </a:lnTo>
                    <a:lnTo>
                      <a:pt x="63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7" name="Freeform 689"/>
              <p:cNvSpPr>
                <a:spLocks/>
              </p:cNvSpPr>
              <p:nvPr/>
            </p:nvSpPr>
            <p:spPr bwMode="auto">
              <a:xfrm>
                <a:off x="7884108" y="322739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0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0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1" y="45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7" y="55"/>
                    </a:lnTo>
                    <a:lnTo>
                      <a:pt x="5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8" name="Freeform 690"/>
              <p:cNvSpPr>
                <a:spLocks/>
              </p:cNvSpPr>
              <p:nvPr/>
            </p:nvSpPr>
            <p:spPr bwMode="auto">
              <a:xfrm>
                <a:off x="7884108" y="3227398"/>
                <a:ext cx="95250" cy="106362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0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0 h 65"/>
                  <a:gd name="T48" fmla="*/ 2147483647 w 65"/>
                  <a:gd name="T49" fmla="*/ 0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lnTo>
                      <a:pt x="13" y="59"/>
                    </a:lnTo>
                    <a:lnTo>
                      <a:pt x="7" y="55"/>
                    </a:lnTo>
                    <a:lnTo>
                      <a:pt x="5" y="49"/>
                    </a:lnTo>
                    <a:lnTo>
                      <a:pt x="2" y="44"/>
                    </a:lnTo>
                    <a:lnTo>
                      <a:pt x="0" y="38"/>
                    </a:lnTo>
                    <a:lnTo>
                      <a:pt x="0" y="32"/>
                    </a:lnTo>
                    <a:lnTo>
                      <a:pt x="0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2"/>
                    </a:lnTo>
                    <a:lnTo>
                      <a:pt x="65" y="28"/>
                    </a:lnTo>
                    <a:lnTo>
                      <a:pt x="65" y="34"/>
                    </a:lnTo>
                    <a:lnTo>
                      <a:pt x="63" y="40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19" name="Freeform 691"/>
              <p:cNvSpPr>
                <a:spLocks/>
              </p:cNvSpPr>
              <p:nvPr/>
            </p:nvSpPr>
            <p:spPr bwMode="auto">
              <a:xfrm>
                <a:off x="7838071" y="3276611"/>
                <a:ext cx="95250" cy="101600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0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0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61" y="45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7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0" name="Freeform 692"/>
              <p:cNvSpPr>
                <a:spLocks/>
              </p:cNvSpPr>
              <p:nvPr/>
            </p:nvSpPr>
            <p:spPr bwMode="auto">
              <a:xfrm>
                <a:off x="7838071" y="3276611"/>
                <a:ext cx="95250" cy="101600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0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0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61" y="45"/>
                    </a:moveTo>
                    <a:lnTo>
                      <a:pt x="61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7"/>
                    </a:lnTo>
                    <a:lnTo>
                      <a:pt x="6" y="14"/>
                    </a:lnTo>
                    <a:lnTo>
                      <a:pt x="10" y="8"/>
                    </a:lnTo>
                    <a:lnTo>
                      <a:pt x="16" y="4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4"/>
                    </a:lnTo>
                    <a:lnTo>
                      <a:pt x="63" y="19"/>
                    </a:lnTo>
                    <a:lnTo>
                      <a:pt x="65" y="25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1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1" name="Freeform 693"/>
              <p:cNvSpPr>
                <a:spLocks/>
              </p:cNvSpPr>
              <p:nvPr/>
            </p:nvSpPr>
            <p:spPr bwMode="auto">
              <a:xfrm>
                <a:off x="7831721" y="3189298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0 w 65"/>
                  <a:gd name="T29" fmla="*/ 2147483647 h 63"/>
                  <a:gd name="T30" fmla="*/ 2147483647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0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2147483647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3"/>
                  <a:gd name="T101" fmla="*/ 65 w 65"/>
                  <a:gd name="T102" fmla="*/ 63 h 63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3">
                    <a:moveTo>
                      <a:pt x="63" y="45"/>
                    </a:move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lnTo>
                      <a:pt x="6" y="13"/>
                    </a:lnTo>
                    <a:lnTo>
                      <a:pt x="12" y="7"/>
                    </a:lnTo>
                    <a:lnTo>
                      <a:pt x="16" y="5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7" y="9"/>
                    </a:lnTo>
                    <a:lnTo>
                      <a:pt x="59" y="15"/>
                    </a:lnTo>
                    <a:lnTo>
                      <a:pt x="63" y="19"/>
                    </a:lnTo>
                    <a:lnTo>
                      <a:pt x="65" y="27"/>
                    </a:lnTo>
                    <a:lnTo>
                      <a:pt x="65" y="31"/>
                    </a:lnTo>
                    <a:lnTo>
                      <a:pt x="65" y="39"/>
                    </a:lnTo>
                    <a:lnTo>
                      <a:pt x="63" y="45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2" name="Freeform 694"/>
              <p:cNvSpPr>
                <a:spLocks/>
              </p:cNvSpPr>
              <p:nvPr/>
            </p:nvSpPr>
            <p:spPr bwMode="auto">
              <a:xfrm>
                <a:off x="7831721" y="3189298"/>
                <a:ext cx="95250" cy="103187"/>
              </a:xfrm>
              <a:custGeom>
                <a:avLst/>
                <a:gdLst>
                  <a:gd name="T0" fmla="*/ 2147483647 w 65"/>
                  <a:gd name="T1" fmla="*/ 2147483647 h 63"/>
                  <a:gd name="T2" fmla="*/ 2147483647 w 65"/>
                  <a:gd name="T3" fmla="*/ 2147483647 h 63"/>
                  <a:gd name="T4" fmla="*/ 2147483647 w 65"/>
                  <a:gd name="T5" fmla="*/ 2147483647 h 63"/>
                  <a:gd name="T6" fmla="*/ 2147483647 w 65"/>
                  <a:gd name="T7" fmla="*/ 2147483647 h 63"/>
                  <a:gd name="T8" fmla="*/ 2147483647 w 65"/>
                  <a:gd name="T9" fmla="*/ 2147483647 h 63"/>
                  <a:gd name="T10" fmla="*/ 2147483647 w 65"/>
                  <a:gd name="T11" fmla="*/ 2147483647 h 63"/>
                  <a:gd name="T12" fmla="*/ 2147483647 w 65"/>
                  <a:gd name="T13" fmla="*/ 2147483647 h 63"/>
                  <a:gd name="T14" fmla="*/ 2147483647 w 65"/>
                  <a:gd name="T15" fmla="*/ 2147483647 h 63"/>
                  <a:gd name="T16" fmla="*/ 2147483647 w 65"/>
                  <a:gd name="T17" fmla="*/ 2147483647 h 63"/>
                  <a:gd name="T18" fmla="*/ 2147483647 w 65"/>
                  <a:gd name="T19" fmla="*/ 2147483647 h 63"/>
                  <a:gd name="T20" fmla="*/ 2147483647 w 65"/>
                  <a:gd name="T21" fmla="*/ 2147483647 h 63"/>
                  <a:gd name="T22" fmla="*/ 2147483647 w 65"/>
                  <a:gd name="T23" fmla="*/ 2147483647 h 63"/>
                  <a:gd name="T24" fmla="*/ 2147483647 w 65"/>
                  <a:gd name="T25" fmla="*/ 2147483647 h 63"/>
                  <a:gd name="T26" fmla="*/ 2147483647 w 65"/>
                  <a:gd name="T27" fmla="*/ 2147483647 h 63"/>
                  <a:gd name="T28" fmla="*/ 2147483647 w 65"/>
                  <a:gd name="T29" fmla="*/ 2147483647 h 63"/>
                  <a:gd name="T30" fmla="*/ 0 w 65"/>
                  <a:gd name="T31" fmla="*/ 2147483647 h 63"/>
                  <a:gd name="T32" fmla="*/ 2147483647 w 65"/>
                  <a:gd name="T33" fmla="*/ 2147483647 h 63"/>
                  <a:gd name="T34" fmla="*/ 2147483647 w 65"/>
                  <a:gd name="T35" fmla="*/ 2147483647 h 63"/>
                  <a:gd name="T36" fmla="*/ 2147483647 w 65"/>
                  <a:gd name="T37" fmla="*/ 2147483647 h 63"/>
                  <a:gd name="T38" fmla="*/ 2147483647 w 65"/>
                  <a:gd name="T39" fmla="*/ 2147483647 h 63"/>
                  <a:gd name="T40" fmla="*/ 2147483647 w 65"/>
                  <a:gd name="T41" fmla="*/ 2147483647 h 63"/>
                  <a:gd name="T42" fmla="*/ 2147483647 w 65"/>
                  <a:gd name="T43" fmla="*/ 2147483647 h 63"/>
                  <a:gd name="T44" fmla="*/ 2147483647 w 65"/>
                  <a:gd name="T45" fmla="*/ 0 h 63"/>
                  <a:gd name="T46" fmla="*/ 2147483647 w 65"/>
                  <a:gd name="T47" fmla="*/ 0 h 63"/>
                  <a:gd name="T48" fmla="*/ 2147483647 w 65"/>
                  <a:gd name="T49" fmla="*/ 0 h 63"/>
                  <a:gd name="T50" fmla="*/ 2147483647 w 65"/>
                  <a:gd name="T51" fmla="*/ 2147483647 h 63"/>
                  <a:gd name="T52" fmla="*/ 2147483647 w 65"/>
                  <a:gd name="T53" fmla="*/ 2147483647 h 63"/>
                  <a:gd name="T54" fmla="*/ 2147483647 w 65"/>
                  <a:gd name="T55" fmla="*/ 2147483647 h 63"/>
                  <a:gd name="T56" fmla="*/ 2147483647 w 65"/>
                  <a:gd name="T57" fmla="*/ 2147483647 h 63"/>
                  <a:gd name="T58" fmla="*/ 2147483647 w 65"/>
                  <a:gd name="T59" fmla="*/ 2147483647 h 63"/>
                  <a:gd name="T60" fmla="*/ 2147483647 w 65"/>
                  <a:gd name="T61" fmla="*/ 2147483647 h 63"/>
                  <a:gd name="T62" fmla="*/ 2147483647 w 65"/>
                  <a:gd name="T63" fmla="*/ 2147483647 h 63"/>
                  <a:gd name="T64" fmla="*/ 2147483647 w 65"/>
                  <a:gd name="T65" fmla="*/ 2147483647 h 63"/>
                  <a:gd name="T66" fmla="*/ 2147483647 w 65"/>
                  <a:gd name="T67" fmla="*/ 2147483647 h 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3"/>
                  <a:gd name="T104" fmla="*/ 65 w 65"/>
                  <a:gd name="T105" fmla="*/ 63 h 6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3">
                    <a:moveTo>
                      <a:pt x="63" y="45"/>
                    </a:moveTo>
                    <a:lnTo>
                      <a:pt x="63" y="45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5" y="61"/>
                    </a:lnTo>
                    <a:lnTo>
                      <a:pt x="38" y="63"/>
                    </a:lnTo>
                    <a:lnTo>
                      <a:pt x="32" y="63"/>
                    </a:lnTo>
                    <a:lnTo>
                      <a:pt x="26" y="63"/>
                    </a:lnTo>
                    <a:lnTo>
                      <a:pt x="20" y="61"/>
                    </a:lnTo>
                    <a:lnTo>
                      <a:pt x="14" y="57"/>
                    </a:lnTo>
                    <a:lnTo>
                      <a:pt x="10" y="53"/>
                    </a:lnTo>
                    <a:lnTo>
                      <a:pt x="6" y="49"/>
                    </a:lnTo>
                    <a:lnTo>
                      <a:pt x="2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lnTo>
                      <a:pt x="6" y="13"/>
                    </a:lnTo>
                    <a:lnTo>
                      <a:pt x="12" y="7"/>
                    </a:lnTo>
                    <a:lnTo>
                      <a:pt x="16" y="5"/>
                    </a:lnTo>
                    <a:lnTo>
                      <a:pt x="22" y="2"/>
                    </a:lnTo>
                    <a:lnTo>
                      <a:pt x="28" y="0"/>
                    </a:lnTo>
                    <a:lnTo>
                      <a:pt x="34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1" y="5"/>
                    </a:lnTo>
                    <a:lnTo>
                      <a:pt x="57" y="9"/>
                    </a:lnTo>
                    <a:lnTo>
                      <a:pt x="59" y="15"/>
                    </a:lnTo>
                    <a:lnTo>
                      <a:pt x="63" y="19"/>
                    </a:lnTo>
                    <a:lnTo>
                      <a:pt x="65" y="27"/>
                    </a:lnTo>
                    <a:lnTo>
                      <a:pt x="65" y="31"/>
                    </a:lnTo>
                    <a:lnTo>
                      <a:pt x="65" y="39"/>
                    </a:lnTo>
                    <a:lnTo>
                      <a:pt x="63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3" name="Freeform 695"/>
              <p:cNvSpPr>
                <a:spLocks/>
              </p:cNvSpPr>
              <p:nvPr/>
            </p:nvSpPr>
            <p:spPr bwMode="auto">
              <a:xfrm>
                <a:off x="7757108" y="315913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0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1" y="47"/>
                    </a:moveTo>
                    <a:lnTo>
                      <a:pt x="59" y="51"/>
                    </a:lnTo>
                    <a:lnTo>
                      <a:pt x="55" y="57"/>
                    </a:lnTo>
                    <a:lnTo>
                      <a:pt x="49" y="61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3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7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4" name="Freeform 696"/>
              <p:cNvSpPr>
                <a:spLocks/>
              </p:cNvSpPr>
              <p:nvPr/>
            </p:nvSpPr>
            <p:spPr bwMode="auto">
              <a:xfrm>
                <a:off x="7757108" y="315913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0 w 65"/>
                  <a:gd name="T31" fmla="*/ 2147483647 h 65"/>
                  <a:gd name="T32" fmla="*/ 0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1" y="47"/>
                    </a:moveTo>
                    <a:lnTo>
                      <a:pt x="61" y="47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61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6" y="65"/>
                    </a:lnTo>
                    <a:lnTo>
                      <a:pt x="20" y="63"/>
                    </a:lnTo>
                    <a:lnTo>
                      <a:pt x="14" y="59"/>
                    </a:lnTo>
                    <a:lnTo>
                      <a:pt x="8" y="55"/>
                    </a:lnTo>
                    <a:lnTo>
                      <a:pt x="6" y="49"/>
                    </a:lnTo>
                    <a:lnTo>
                      <a:pt x="2" y="45"/>
                    </a:lnTo>
                    <a:lnTo>
                      <a:pt x="0" y="39"/>
                    </a:lnTo>
                    <a:lnTo>
                      <a:pt x="0" y="33"/>
                    </a:lnTo>
                    <a:lnTo>
                      <a:pt x="0" y="25"/>
                    </a:lnTo>
                    <a:lnTo>
                      <a:pt x="2" y="20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0" y="4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2"/>
                    </a:lnTo>
                    <a:lnTo>
                      <a:pt x="59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3" y="39"/>
                    </a:lnTo>
                    <a:lnTo>
                      <a:pt x="61" y="47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5" name="Freeform 697"/>
              <p:cNvSpPr>
                <a:spLocks/>
              </p:cNvSpPr>
              <p:nvPr/>
            </p:nvSpPr>
            <p:spPr bwMode="auto">
              <a:xfrm>
                <a:off x="7795208" y="3114686"/>
                <a:ext cx="93663" cy="104775"/>
              </a:xfrm>
              <a:custGeom>
                <a:avLst/>
                <a:gdLst>
                  <a:gd name="T0" fmla="*/ 2147483647 w 64"/>
                  <a:gd name="T1" fmla="*/ 2147483647 h 65"/>
                  <a:gd name="T2" fmla="*/ 2147483647 w 64"/>
                  <a:gd name="T3" fmla="*/ 2147483647 h 65"/>
                  <a:gd name="T4" fmla="*/ 2147483647 w 64"/>
                  <a:gd name="T5" fmla="*/ 2147483647 h 65"/>
                  <a:gd name="T6" fmla="*/ 2147483647 w 64"/>
                  <a:gd name="T7" fmla="*/ 2147483647 h 65"/>
                  <a:gd name="T8" fmla="*/ 2147483647 w 64"/>
                  <a:gd name="T9" fmla="*/ 2147483647 h 65"/>
                  <a:gd name="T10" fmla="*/ 2147483647 w 64"/>
                  <a:gd name="T11" fmla="*/ 2147483647 h 65"/>
                  <a:gd name="T12" fmla="*/ 0 w 64"/>
                  <a:gd name="T13" fmla="*/ 2147483647 h 65"/>
                  <a:gd name="T14" fmla="*/ 2147483647 w 64"/>
                  <a:gd name="T15" fmla="*/ 2147483647 h 65"/>
                  <a:gd name="T16" fmla="*/ 2147483647 w 64"/>
                  <a:gd name="T17" fmla="*/ 2147483647 h 65"/>
                  <a:gd name="T18" fmla="*/ 2147483647 w 64"/>
                  <a:gd name="T19" fmla="*/ 2147483647 h 65"/>
                  <a:gd name="T20" fmla="*/ 2147483647 w 64"/>
                  <a:gd name="T21" fmla="*/ 2147483647 h 65"/>
                  <a:gd name="T22" fmla="*/ 2147483647 w 64"/>
                  <a:gd name="T23" fmla="*/ 2147483647 h 65"/>
                  <a:gd name="T24" fmla="*/ 2147483647 w 64"/>
                  <a:gd name="T25" fmla="*/ 2147483647 h 65"/>
                  <a:gd name="T26" fmla="*/ 2147483647 w 64"/>
                  <a:gd name="T27" fmla="*/ 0 h 65"/>
                  <a:gd name="T28" fmla="*/ 2147483647 w 64"/>
                  <a:gd name="T29" fmla="*/ 0 h 65"/>
                  <a:gd name="T30" fmla="*/ 2147483647 w 64"/>
                  <a:gd name="T31" fmla="*/ 0 h 65"/>
                  <a:gd name="T32" fmla="*/ 2147483647 w 64"/>
                  <a:gd name="T33" fmla="*/ 2147483647 h 65"/>
                  <a:gd name="T34" fmla="*/ 2147483647 w 64"/>
                  <a:gd name="T35" fmla="*/ 2147483647 h 65"/>
                  <a:gd name="T36" fmla="*/ 2147483647 w 64"/>
                  <a:gd name="T37" fmla="*/ 2147483647 h 65"/>
                  <a:gd name="T38" fmla="*/ 2147483647 w 64"/>
                  <a:gd name="T39" fmla="*/ 2147483647 h 65"/>
                  <a:gd name="T40" fmla="*/ 2147483647 w 64"/>
                  <a:gd name="T41" fmla="*/ 2147483647 h 65"/>
                  <a:gd name="T42" fmla="*/ 2147483647 w 64"/>
                  <a:gd name="T43" fmla="*/ 2147483647 h 65"/>
                  <a:gd name="T44" fmla="*/ 2147483647 w 64"/>
                  <a:gd name="T45" fmla="*/ 2147483647 h 65"/>
                  <a:gd name="T46" fmla="*/ 2147483647 w 64"/>
                  <a:gd name="T47" fmla="*/ 2147483647 h 65"/>
                  <a:gd name="T48" fmla="*/ 2147483647 w 64"/>
                  <a:gd name="T49" fmla="*/ 2147483647 h 65"/>
                  <a:gd name="T50" fmla="*/ 2147483647 w 64"/>
                  <a:gd name="T51" fmla="*/ 2147483647 h 65"/>
                  <a:gd name="T52" fmla="*/ 2147483647 w 64"/>
                  <a:gd name="T53" fmla="*/ 2147483647 h 65"/>
                  <a:gd name="T54" fmla="*/ 2147483647 w 64"/>
                  <a:gd name="T55" fmla="*/ 2147483647 h 65"/>
                  <a:gd name="T56" fmla="*/ 2147483647 w 64"/>
                  <a:gd name="T57" fmla="*/ 2147483647 h 65"/>
                  <a:gd name="T58" fmla="*/ 2147483647 w 64"/>
                  <a:gd name="T59" fmla="*/ 2147483647 h 65"/>
                  <a:gd name="T60" fmla="*/ 2147483647 w 64"/>
                  <a:gd name="T61" fmla="*/ 2147483647 h 65"/>
                  <a:gd name="T62" fmla="*/ 2147483647 w 64"/>
                  <a:gd name="T63" fmla="*/ 2147483647 h 65"/>
                  <a:gd name="T64" fmla="*/ 2147483647 w 64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4"/>
                  <a:gd name="T100" fmla="*/ 0 h 65"/>
                  <a:gd name="T101" fmla="*/ 64 w 64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4" h="65">
                    <a:moveTo>
                      <a:pt x="19" y="61"/>
                    </a:moveTo>
                    <a:lnTo>
                      <a:pt x="13" y="59"/>
                    </a:lnTo>
                    <a:lnTo>
                      <a:pt x="9" y="55"/>
                    </a:lnTo>
                    <a:lnTo>
                      <a:pt x="5" y="49"/>
                    </a:lnTo>
                    <a:lnTo>
                      <a:pt x="1" y="44"/>
                    </a:lnTo>
                    <a:lnTo>
                      <a:pt x="1" y="38"/>
                    </a:lnTo>
                    <a:lnTo>
                      <a:pt x="0" y="32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4" y="28"/>
                    </a:lnTo>
                    <a:lnTo>
                      <a:pt x="64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6" name="Freeform 698"/>
              <p:cNvSpPr>
                <a:spLocks/>
              </p:cNvSpPr>
              <p:nvPr/>
            </p:nvSpPr>
            <p:spPr bwMode="auto">
              <a:xfrm>
                <a:off x="7795208" y="3114686"/>
                <a:ext cx="93663" cy="104775"/>
              </a:xfrm>
              <a:custGeom>
                <a:avLst/>
                <a:gdLst>
                  <a:gd name="T0" fmla="*/ 2147483647 w 64"/>
                  <a:gd name="T1" fmla="*/ 2147483647 h 65"/>
                  <a:gd name="T2" fmla="*/ 2147483647 w 64"/>
                  <a:gd name="T3" fmla="*/ 2147483647 h 65"/>
                  <a:gd name="T4" fmla="*/ 2147483647 w 64"/>
                  <a:gd name="T5" fmla="*/ 2147483647 h 65"/>
                  <a:gd name="T6" fmla="*/ 2147483647 w 64"/>
                  <a:gd name="T7" fmla="*/ 2147483647 h 65"/>
                  <a:gd name="T8" fmla="*/ 2147483647 w 64"/>
                  <a:gd name="T9" fmla="*/ 2147483647 h 65"/>
                  <a:gd name="T10" fmla="*/ 2147483647 w 64"/>
                  <a:gd name="T11" fmla="*/ 2147483647 h 65"/>
                  <a:gd name="T12" fmla="*/ 2147483647 w 64"/>
                  <a:gd name="T13" fmla="*/ 2147483647 h 65"/>
                  <a:gd name="T14" fmla="*/ 0 w 64"/>
                  <a:gd name="T15" fmla="*/ 2147483647 h 65"/>
                  <a:gd name="T16" fmla="*/ 2147483647 w 64"/>
                  <a:gd name="T17" fmla="*/ 2147483647 h 65"/>
                  <a:gd name="T18" fmla="*/ 2147483647 w 64"/>
                  <a:gd name="T19" fmla="*/ 2147483647 h 65"/>
                  <a:gd name="T20" fmla="*/ 2147483647 w 64"/>
                  <a:gd name="T21" fmla="*/ 2147483647 h 65"/>
                  <a:gd name="T22" fmla="*/ 2147483647 w 64"/>
                  <a:gd name="T23" fmla="*/ 2147483647 h 65"/>
                  <a:gd name="T24" fmla="*/ 2147483647 w 64"/>
                  <a:gd name="T25" fmla="*/ 2147483647 h 65"/>
                  <a:gd name="T26" fmla="*/ 2147483647 w 64"/>
                  <a:gd name="T27" fmla="*/ 2147483647 h 65"/>
                  <a:gd name="T28" fmla="*/ 2147483647 w 64"/>
                  <a:gd name="T29" fmla="*/ 0 h 65"/>
                  <a:gd name="T30" fmla="*/ 2147483647 w 64"/>
                  <a:gd name="T31" fmla="*/ 0 h 65"/>
                  <a:gd name="T32" fmla="*/ 2147483647 w 64"/>
                  <a:gd name="T33" fmla="*/ 0 h 65"/>
                  <a:gd name="T34" fmla="*/ 2147483647 w 64"/>
                  <a:gd name="T35" fmla="*/ 2147483647 h 65"/>
                  <a:gd name="T36" fmla="*/ 2147483647 w 64"/>
                  <a:gd name="T37" fmla="*/ 2147483647 h 65"/>
                  <a:gd name="T38" fmla="*/ 2147483647 w 64"/>
                  <a:gd name="T39" fmla="*/ 2147483647 h 65"/>
                  <a:gd name="T40" fmla="*/ 2147483647 w 64"/>
                  <a:gd name="T41" fmla="*/ 2147483647 h 65"/>
                  <a:gd name="T42" fmla="*/ 2147483647 w 64"/>
                  <a:gd name="T43" fmla="*/ 2147483647 h 65"/>
                  <a:gd name="T44" fmla="*/ 2147483647 w 64"/>
                  <a:gd name="T45" fmla="*/ 2147483647 h 65"/>
                  <a:gd name="T46" fmla="*/ 2147483647 w 64"/>
                  <a:gd name="T47" fmla="*/ 2147483647 h 65"/>
                  <a:gd name="T48" fmla="*/ 2147483647 w 64"/>
                  <a:gd name="T49" fmla="*/ 2147483647 h 65"/>
                  <a:gd name="T50" fmla="*/ 2147483647 w 64"/>
                  <a:gd name="T51" fmla="*/ 2147483647 h 65"/>
                  <a:gd name="T52" fmla="*/ 2147483647 w 64"/>
                  <a:gd name="T53" fmla="*/ 2147483647 h 65"/>
                  <a:gd name="T54" fmla="*/ 2147483647 w 64"/>
                  <a:gd name="T55" fmla="*/ 2147483647 h 65"/>
                  <a:gd name="T56" fmla="*/ 2147483647 w 64"/>
                  <a:gd name="T57" fmla="*/ 2147483647 h 65"/>
                  <a:gd name="T58" fmla="*/ 2147483647 w 64"/>
                  <a:gd name="T59" fmla="*/ 2147483647 h 65"/>
                  <a:gd name="T60" fmla="*/ 2147483647 w 64"/>
                  <a:gd name="T61" fmla="*/ 2147483647 h 65"/>
                  <a:gd name="T62" fmla="*/ 2147483647 w 64"/>
                  <a:gd name="T63" fmla="*/ 2147483647 h 65"/>
                  <a:gd name="T64" fmla="*/ 2147483647 w 64"/>
                  <a:gd name="T65" fmla="*/ 2147483647 h 65"/>
                  <a:gd name="T66" fmla="*/ 2147483647 w 64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4"/>
                  <a:gd name="T103" fmla="*/ 0 h 65"/>
                  <a:gd name="T104" fmla="*/ 64 w 64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4" h="65">
                    <a:moveTo>
                      <a:pt x="19" y="61"/>
                    </a:moveTo>
                    <a:lnTo>
                      <a:pt x="19" y="61"/>
                    </a:lnTo>
                    <a:lnTo>
                      <a:pt x="13" y="59"/>
                    </a:lnTo>
                    <a:lnTo>
                      <a:pt x="9" y="55"/>
                    </a:lnTo>
                    <a:lnTo>
                      <a:pt x="5" y="49"/>
                    </a:lnTo>
                    <a:lnTo>
                      <a:pt x="1" y="44"/>
                    </a:lnTo>
                    <a:lnTo>
                      <a:pt x="1" y="38"/>
                    </a:lnTo>
                    <a:lnTo>
                      <a:pt x="0" y="32"/>
                    </a:lnTo>
                    <a:lnTo>
                      <a:pt x="1" y="26"/>
                    </a:lnTo>
                    <a:lnTo>
                      <a:pt x="3" y="20"/>
                    </a:lnTo>
                    <a:lnTo>
                      <a:pt x="5" y="14"/>
                    </a:lnTo>
                    <a:lnTo>
                      <a:pt x="9" y="8"/>
                    </a:lnTo>
                    <a:lnTo>
                      <a:pt x="15" y="6"/>
                    </a:lnTo>
                    <a:lnTo>
                      <a:pt x="21" y="2"/>
                    </a:lnTo>
                    <a:lnTo>
                      <a:pt x="27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5" y="10"/>
                    </a:lnTo>
                    <a:lnTo>
                      <a:pt x="59" y="16"/>
                    </a:lnTo>
                    <a:lnTo>
                      <a:pt x="63" y="20"/>
                    </a:lnTo>
                    <a:lnTo>
                      <a:pt x="64" y="28"/>
                    </a:lnTo>
                    <a:lnTo>
                      <a:pt x="64" y="34"/>
                    </a:lnTo>
                    <a:lnTo>
                      <a:pt x="63" y="40"/>
                    </a:lnTo>
                    <a:lnTo>
                      <a:pt x="61" y="46"/>
                    </a:lnTo>
                    <a:lnTo>
                      <a:pt x="59" y="51"/>
                    </a:lnTo>
                    <a:lnTo>
                      <a:pt x="55" y="55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3"/>
                    </a:lnTo>
                    <a:lnTo>
                      <a:pt x="19" y="61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7" name="Freeform 699"/>
              <p:cNvSpPr>
                <a:spLocks/>
              </p:cNvSpPr>
              <p:nvPr/>
            </p:nvSpPr>
            <p:spPr bwMode="auto">
              <a:xfrm>
                <a:off x="7760283" y="30638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0 w 65"/>
                  <a:gd name="T29" fmla="*/ 2147483647 h 65"/>
                  <a:gd name="T30" fmla="*/ 2147483647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0 h 65"/>
                  <a:gd name="T46" fmla="*/ 2147483647 w 65"/>
                  <a:gd name="T47" fmla="*/ 2147483647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5"/>
                  <a:gd name="T100" fmla="*/ 0 h 65"/>
                  <a:gd name="T101" fmla="*/ 65 w 65"/>
                  <a:gd name="T102" fmla="*/ 65 h 65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5" h="65">
                    <a:moveTo>
                      <a:pt x="63" y="45"/>
                    </a:move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4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close/>
                  </a:path>
                </a:pathLst>
              </a:custGeom>
              <a:solidFill>
                <a:srgbClr val="33CC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8" name="Freeform 700"/>
              <p:cNvSpPr>
                <a:spLocks/>
              </p:cNvSpPr>
              <p:nvPr/>
            </p:nvSpPr>
            <p:spPr bwMode="auto">
              <a:xfrm>
                <a:off x="7760283" y="3063886"/>
                <a:ext cx="95250" cy="106363"/>
              </a:xfrm>
              <a:custGeom>
                <a:avLst/>
                <a:gdLst>
                  <a:gd name="T0" fmla="*/ 2147483647 w 65"/>
                  <a:gd name="T1" fmla="*/ 2147483647 h 65"/>
                  <a:gd name="T2" fmla="*/ 2147483647 w 65"/>
                  <a:gd name="T3" fmla="*/ 2147483647 h 65"/>
                  <a:gd name="T4" fmla="*/ 2147483647 w 65"/>
                  <a:gd name="T5" fmla="*/ 2147483647 h 65"/>
                  <a:gd name="T6" fmla="*/ 2147483647 w 65"/>
                  <a:gd name="T7" fmla="*/ 2147483647 h 65"/>
                  <a:gd name="T8" fmla="*/ 2147483647 w 65"/>
                  <a:gd name="T9" fmla="*/ 2147483647 h 65"/>
                  <a:gd name="T10" fmla="*/ 2147483647 w 65"/>
                  <a:gd name="T11" fmla="*/ 2147483647 h 65"/>
                  <a:gd name="T12" fmla="*/ 2147483647 w 65"/>
                  <a:gd name="T13" fmla="*/ 2147483647 h 65"/>
                  <a:gd name="T14" fmla="*/ 2147483647 w 65"/>
                  <a:gd name="T15" fmla="*/ 2147483647 h 65"/>
                  <a:gd name="T16" fmla="*/ 2147483647 w 65"/>
                  <a:gd name="T17" fmla="*/ 2147483647 h 65"/>
                  <a:gd name="T18" fmla="*/ 2147483647 w 65"/>
                  <a:gd name="T19" fmla="*/ 2147483647 h 65"/>
                  <a:gd name="T20" fmla="*/ 2147483647 w 65"/>
                  <a:gd name="T21" fmla="*/ 2147483647 h 65"/>
                  <a:gd name="T22" fmla="*/ 2147483647 w 65"/>
                  <a:gd name="T23" fmla="*/ 2147483647 h 65"/>
                  <a:gd name="T24" fmla="*/ 2147483647 w 65"/>
                  <a:gd name="T25" fmla="*/ 2147483647 h 65"/>
                  <a:gd name="T26" fmla="*/ 2147483647 w 65"/>
                  <a:gd name="T27" fmla="*/ 2147483647 h 65"/>
                  <a:gd name="T28" fmla="*/ 2147483647 w 65"/>
                  <a:gd name="T29" fmla="*/ 2147483647 h 65"/>
                  <a:gd name="T30" fmla="*/ 0 w 65"/>
                  <a:gd name="T31" fmla="*/ 2147483647 h 65"/>
                  <a:gd name="T32" fmla="*/ 2147483647 w 65"/>
                  <a:gd name="T33" fmla="*/ 2147483647 h 65"/>
                  <a:gd name="T34" fmla="*/ 2147483647 w 65"/>
                  <a:gd name="T35" fmla="*/ 2147483647 h 65"/>
                  <a:gd name="T36" fmla="*/ 2147483647 w 65"/>
                  <a:gd name="T37" fmla="*/ 2147483647 h 65"/>
                  <a:gd name="T38" fmla="*/ 2147483647 w 65"/>
                  <a:gd name="T39" fmla="*/ 2147483647 h 65"/>
                  <a:gd name="T40" fmla="*/ 2147483647 w 65"/>
                  <a:gd name="T41" fmla="*/ 2147483647 h 65"/>
                  <a:gd name="T42" fmla="*/ 2147483647 w 65"/>
                  <a:gd name="T43" fmla="*/ 2147483647 h 65"/>
                  <a:gd name="T44" fmla="*/ 2147483647 w 65"/>
                  <a:gd name="T45" fmla="*/ 2147483647 h 65"/>
                  <a:gd name="T46" fmla="*/ 2147483647 w 65"/>
                  <a:gd name="T47" fmla="*/ 0 h 65"/>
                  <a:gd name="T48" fmla="*/ 2147483647 w 65"/>
                  <a:gd name="T49" fmla="*/ 2147483647 h 65"/>
                  <a:gd name="T50" fmla="*/ 2147483647 w 65"/>
                  <a:gd name="T51" fmla="*/ 2147483647 h 65"/>
                  <a:gd name="T52" fmla="*/ 2147483647 w 65"/>
                  <a:gd name="T53" fmla="*/ 2147483647 h 65"/>
                  <a:gd name="T54" fmla="*/ 2147483647 w 65"/>
                  <a:gd name="T55" fmla="*/ 2147483647 h 65"/>
                  <a:gd name="T56" fmla="*/ 2147483647 w 65"/>
                  <a:gd name="T57" fmla="*/ 2147483647 h 65"/>
                  <a:gd name="T58" fmla="*/ 2147483647 w 65"/>
                  <a:gd name="T59" fmla="*/ 2147483647 h 65"/>
                  <a:gd name="T60" fmla="*/ 2147483647 w 65"/>
                  <a:gd name="T61" fmla="*/ 2147483647 h 65"/>
                  <a:gd name="T62" fmla="*/ 2147483647 w 65"/>
                  <a:gd name="T63" fmla="*/ 2147483647 h 65"/>
                  <a:gd name="T64" fmla="*/ 2147483647 w 65"/>
                  <a:gd name="T65" fmla="*/ 2147483647 h 65"/>
                  <a:gd name="T66" fmla="*/ 2147483647 w 65"/>
                  <a:gd name="T67" fmla="*/ 2147483647 h 6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65"/>
                  <a:gd name="T103" fmla="*/ 0 h 65"/>
                  <a:gd name="T104" fmla="*/ 65 w 65"/>
                  <a:gd name="T105" fmla="*/ 65 h 6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65" h="65">
                    <a:moveTo>
                      <a:pt x="63" y="45"/>
                    </a:moveTo>
                    <a:lnTo>
                      <a:pt x="63" y="45"/>
                    </a:lnTo>
                    <a:lnTo>
                      <a:pt x="59" y="51"/>
                    </a:lnTo>
                    <a:lnTo>
                      <a:pt x="55" y="57"/>
                    </a:lnTo>
                    <a:lnTo>
                      <a:pt x="49" y="59"/>
                    </a:lnTo>
                    <a:lnTo>
                      <a:pt x="43" y="63"/>
                    </a:lnTo>
                    <a:lnTo>
                      <a:pt x="37" y="65"/>
                    </a:lnTo>
                    <a:lnTo>
                      <a:pt x="31" y="65"/>
                    </a:lnTo>
                    <a:lnTo>
                      <a:pt x="25" y="65"/>
                    </a:lnTo>
                    <a:lnTo>
                      <a:pt x="20" y="61"/>
                    </a:lnTo>
                    <a:lnTo>
                      <a:pt x="14" y="59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4" y="43"/>
                    </a:lnTo>
                    <a:lnTo>
                      <a:pt x="2" y="37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19"/>
                    </a:lnTo>
                    <a:lnTo>
                      <a:pt x="6" y="14"/>
                    </a:lnTo>
                    <a:lnTo>
                      <a:pt x="10" y="10"/>
                    </a:lnTo>
                    <a:lnTo>
                      <a:pt x="16" y="6"/>
                    </a:lnTo>
                    <a:lnTo>
                      <a:pt x="22" y="2"/>
                    </a:lnTo>
                    <a:lnTo>
                      <a:pt x="27" y="2"/>
                    </a:lnTo>
                    <a:lnTo>
                      <a:pt x="33" y="0"/>
                    </a:lnTo>
                    <a:lnTo>
                      <a:pt x="39" y="2"/>
                    </a:lnTo>
                    <a:lnTo>
                      <a:pt x="45" y="4"/>
                    </a:lnTo>
                    <a:lnTo>
                      <a:pt x="51" y="6"/>
                    </a:lnTo>
                    <a:lnTo>
                      <a:pt x="57" y="10"/>
                    </a:lnTo>
                    <a:lnTo>
                      <a:pt x="59" y="16"/>
                    </a:lnTo>
                    <a:lnTo>
                      <a:pt x="63" y="21"/>
                    </a:lnTo>
                    <a:lnTo>
                      <a:pt x="65" y="27"/>
                    </a:lnTo>
                    <a:lnTo>
                      <a:pt x="65" y="33"/>
                    </a:lnTo>
                    <a:lnTo>
                      <a:pt x="65" y="39"/>
                    </a:lnTo>
                    <a:lnTo>
                      <a:pt x="63" y="45"/>
                    </a:lnTo>
                    <a:close/>
                  </a:path>
                </a:pathLst>
              </a:custGeom>
              <a:noFill/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29" name="Rectangle 701"/>
              <p:cNvSpPr>
                <a:spLocks noChangeArrowheads="1"/>
              </p:cNvSpPr>
              <p:nvPr/>
            </p:nvSpPr>
            <p:spPr bwMode="auto">
              <a:xfrm>
                <a:off x="5953707" y="2816235"/>
                <a:ext cx="1115690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14395" eaLnBrk="0" hangingPunct="0">
                  <a:defRPr/>
                </a:pPr>
                <a:r>
                  <a:rPr kumimoji="1" lang="en-US" sz="1300" b="1">
                    <a:solidFill>
                      <a:srgbClr val="0000FF"/>
                    </a:solidFill>
                    <a:latin typeface="Arial" pitchFamily="34" charset="0"/>
                  </a:rPr>
                  <a:t>fragmentation</a:t>
                </a:r>
                <a:endParaRPr kumimoji="1" lang="en-US" sz="2400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6630" name="Freeform 702"/>
              <p:cNvSpPr>
                <a:spLocks/>
              </p:cNvSpPr>
              <p:nvPr/>
            </p:nvSpPr>
            <p:spPr bwMode="auto">
              <a:xfrm>
                <a:off x="5658433" y="3152786"/>
                <a:ext cx="565150" cy="36513"/>
              </a:xfrm>
              <a:custGeom>
                <a:avLst/>
                <a:gdLst>
                  <a:gd name="T0" fmla="*/ 2147483647 w 386"/>
                  <a:gd name="T1" fmla="*/ 2147483647 h 22"/>
                  <a:gd name="T2" fmla="*/ 2147483647 w 386"/>
                  <a:gd name="T3" fmla="*/ 0 h 22"/>
                  <a:gd name="T4" fmla="*/ 0 w 386"/>
                  <a:gd name="T5" fmla="*/ 0 h 22"/>
                  <a:gd name="T6" fmla="*/ 0 w 386"/>
                  <a:gd name="T7" fmla="*/ 2147483647 h 22"/>
                  <a:gd name="T8" fmla="*/ 2147483647 w 386"/>
                  <a:gd name="T9" fmla="*/ 2147483647 h 22"/>
                  <a:gd name="T10" fmla="*/ 2147483647 w 386"/>
                  <a:gd name="T11" fmla="*/ 2147483647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86"/>
                  <a:gd name="T19" fmla="*/ 0 h 22"/>
                  <a:gd name="T20" fmla="*/ 386 w 386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86" h="22">
                    <a:moveTo>
                      <a:pt x="386" y="12"/>
                    </a:moveTo>
                    <a:lnTo>
                      <a:pt x="386" y="0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386" y="22"/>
                    </a:lnTo>
                    <a:lnTo>
                      <a:pt x="386" y="12"/>
                    </a:lnTo>
                    <a:close/>
                  </a:path>
                </a:pathLst>
              </a:custGeom>
              <a:solidFill>
                <a:srgbClr val="99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16631" name="Freeform 703"/>
              <p:cNvSpPr>
                <a:spLocks/>
              </p:cNvSpPr>
              <p:nvPr/>
            </p:nvSpPr>
            <p:spPr bwMode="auto">
              <a:xfrm>
                <a:off x="6214058" y="3067060"/>
                <a:ext cx="185738" cy="211138"/>
              </a:xfrm>
              <a:custGeom>
                <a:avLst/>
                <a:gdLst>
                  <a:gd name="T0" fmla="*/ 2147483647 w 127"/>
                  <a:gd name="T1" fmla="*/ 2147483647 h 130"/>
                  <a:gd name="T2" fmla="*/ 2147483647 w 127"/>
                  <a:gd name="T3" fmla="*/ 2147483647 h 130"/>
                  <a:gd name="T4" fmla="*/ 0 w 127"/>
                  <a:gd name="T5" fmla="*/ 0 h 130"/>
                  <a:gd name="T6" fmla="*/ 0 w 127"/>
                  <a:gd name="T7" fmla="*/ 2147483647 h 130"/>
                  <a:gd name="T8" fmla="*/ 2147483647 w 127"/>
                  <a:gd name="T9" fmla="*/ 2147483647 h 1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7"/>
                  <a:gd name="T16" fmla="*/ 0 h 130"/>
                  <a:gd name="T17" fmla="*/ 127 w 127"/>
                  <a:gd name="T18" fmla="*/ 130 h 1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7" h="130">
                    <a:moveTo>
                      <a:pt x="127" y="65"/>
                    </a:moveTo>
                    <a:lnTo>
                      <a:pt x="127" y="65"/>
                    </a:lnTo>
                    <a:lnTo>
                      <a:pt x="0" y="0"/>
                    </a:lnTo>
                    <a:lnTo>
                      <a:pt x="0" y="130"/>
                    </a:lnTo>
                    <a:lnTo>
                      <a:pt x="127" y="65"/>
                    </a:lnTo>
                    <a:close/>
                  </a:path>
                </a:pathLst>
              </a:custGeom>
              <a:solidFill>
                <a:srgbClr val="9900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grpSp>
            <p:nvGrpSpPr>
              <p:cNvPr id="16633" name="Group 1361"/>
              <p:cNvGrpSpPr>
                <a:grpSpLocks/>
              </p:cNvGrpSpPr>
              <p:nvPr/>
            </p:nvGrpSpPr>
            <p:grpSpPr bwMode="auto">
              <a:xfrm>
                <a:off x="4390021" y="3106762"/>
                <a:ext cx="334962" cy="373064"/>
                <a:chOff x="3108" y="2583"/>
                <a:chExt cx="211" cy="235"/>
              </a:xfrm>
            </p:grpSpPr>
            <p:sp>
              <p:nvSpPr>
                <p:cNvPr id="19499" name="Rectangle 1356"/>
                <p:cNvSpPr>
                  <a:spLocks noChangeArrowheads="1"/>
                </p:cNvSpPr>
                <p:nvPr/>
              </p:nvSpPr>
              <p:spPr bwMode="auto">
                <a:xfrm>
                  <a:off x="3213" y="2583"/>
                  <a:ext cx="106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00" name="Rectangle 1357"/>
                <p:cNvSpPr>
                  <a:spLocks noChangeArrowheads="1"/>
                </p:cNvSpPr>
                <p:nvPr/>
              </p:nvSpPr>
              <p:spPr bwMode="auto">
                <a:xfrm>
                  <a:off x="3212" y="2585"/>
                  <a:ext cx="0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endParaRPr kumimoji="1" lang="en-US" sz="2400" dirty="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01" name="Rectangle 1358"/>
                <p:cNvSpPr>
                  <a:spLocks noChangeArrowheads="1"/>
                </p:cNvSpPr>
                <p:nvPr/>
              </p:nvSpPr>
              <p:spPr bwMode="auto">
                <a:xfrm>
                  <a:off x="3257" y="2585"/>
                  <a:ext cx="22" cy="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defTabSz="914395" eaLnBrk="0" hangingPunct="0">
                    <a:defRPr/>
                  </a:pPr>
                  <a:r>
                    <a:rPr kumimoji="1" lang="en-US" sz="1000">
                      <a:solidFill>
                        <a:srgbClr val="0000FF"/>
                      </a:solidFill>
                      <a:latin typeface="Arial" pitchFamily="34" charset="0"/>
                    </a:rPr>
                    <a:t> </a:t>
                  </a:r>
                  <a:endParaRPr kumimoji="1" lang="en-US" sz="2400">
                    <a:solidFill>
                      <a:srgbClr val="000000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19502" name="Freeform 1359"/>
                <p:cNvSpPr>
                  <a:spLocks/>
                </p:cNvSpPr>
                <p:nvPr/>
              </p:nvSpPr>
              <p:spPr bwMode="auto">
                <a:xfrm>
                  <a:off x="3108" y="2609"/>
                  <a:ext cx="62" cy="65"/>
                </a:xfrm>
                <a:custGeom>
                  <a:avLst/>
                  <a:gdLst>
                    <a:gd name="T0" fmla="*/ 56 w 65"/>
                    <a:gd name="T1" fmla="*/ 33 h 65"/>
                    <a:gd name="T2" fmla="*/ 56 w 65"/>
                    <a:gd name="T3" fmla="*/ 39 h 65"/>
                    <a:gd name="T4" fmla="*/ 54 w 65"/>
                    <a:gd name="T5" fmla="*/ 45 h 65"/>
                    <a:gd name="T6" fmla="*/ 51 w 65"/>
                    <a:gd name="T7" fmla="*/ 51 h 65"/>
                    <a:gd name="T8" fmla="*/ 48 w 65"/>
                    <a:gd name="T9" fmla="*/ 55 h 65"/>
                    <a:gd name="T10" fmla="*/ 45 w 65"/>
                    <a:gd name="T11" fmla="*/ 59 h 65"/>
                    <a:gd name="T12" fmla="*/ 40 w 65"/>
                    <a:gd name="T13" fmla="*/ 63 h 65"/>
                    <a:gd name="T14" fmla="*/ 34 w 65"/>
                    <a:gd name="T15" fmla="*/ 65 h 65"/>
                    <a:gd name="T16" fmla="*/ 30 w 65"/>
                    <a:gd name="T17" fmla="*/ 65 h 65"/>
                    <a:gd name="T18" fmla="*/ 23 w 65"/>
                    <a:gd name="T19" fmla="*/ 65 h 65"/>
                    <a:gd name="T20" fmla="*/ 17 w 65"/>
                    <a:gd name="T21" fmla="*/ 63 h 65"/>
                    <a:gd name="T22" fmla="*/ 11 w 65"/>
                    <a:gd name="T23" fmla="*/ 59 h 65"/>
                    <a:gd name="T24" fmla="*/ 10 w 65"/>
                    <a:gd name="T25" fmla="*/ 55 h 65"/>
                    <a:gd name="T26" fmla="*/ 6 w 65"/>
                    <a:gd name="T27" fmla="*/ 51 h 65"/>
                    <a:gd name="T28" fmla="*/ 4 w 65"/>
                    <a:gd name="T29" fmla="*/ 45 h 65"/>
                    <a:gd name="T30" fmla="*/ 2 w 65"/>
                    <a:gd name="T31" fmla="*/ 39 h 65"/>
                    <a:gd name="T32" fmla="*/ 0 w 65"/>
                    <a:gd name="T33" fmla="*/ 33 h 65"/>
                    <a:gd name="T34" fmla="*/ 2 w 65"/>
                    <a:gd name="T35" fmla="*/ 25 h 65"/>
                    <a:gd name="T36" fmla="*/ 4 w 65"/>
                    <a:gd name="T37" fmla="*/ 20 h 65"/>
                    <a:gd name="T38" fmla="*/ 6 w 65"/>
                    <a:gd name="T39" fmla="*/ 14 h 65"/>
                    <a:gd name="T40" fmla="*/ 10 w 65"/>
                    <a:gd name="T41" fmla="*/ 10 h 65"/>
                    <a:gd name="T42" fmla="*/ 11 w 65"/>
                    <a:gd name="T43" fmla="*/ 6 h 65"/>
                    <a:gd name="T44" fmla="*/ 17 w 65"/>
                    <a:gd name="T45" fmla="*/ 4 h 65"/>
                    <a:gd name="T46" fmla="*/ 23 w 65"/>
                    <a:gd name="T47" fmla="*/ 2 h 65"/>
                    <a:gd name="T48" fmla="*/ 30 w 65"/>
                    <a:gd name="T49" fmla="*/ 0 h 65"/>
                    <a:gd name="T50" fmla="*/ 34 w 65"/>
                    <a:gd name="T51" fmla="*/ 2 h 65"/>
                    <a:gd name="T52" fmla="*/ 40 w 65"/>
                    <a:gd name="T53" fmla="*/ 4 h 65"/>
                    <a:gd name="T54" fmla="*/ 45 w 65"/>
                    <a:gd name="T55" fmla="*/ 6 h 65"/>
                    <a:gd name="T56" fmla="*/ 48 w 65"/>
                    <a:gd name="T57" fmla="*/ 10 h 65"/>
                    <a:gd name="T58" fmla="*/ 51 w 65"/>
                    <a:gd name="T59" fmla="*/ 14 h 65"/>
                    <a:gd name="T60" fmla="*/ 54 w 65"/>
                    <a:gd name="T61" fmla="*/ 20 h 65"/>
                    <a:gd name="T62" fmla="*/ 56 w 65"/>
                    <a:gd name="T63" fmla="*/ 25 h 65"/>
                    <a:gd name="T64" fmla="*/ 56 w 65"/>
                    <a:gd name="T65" fmla="*/ 33 h 6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65"/>
                    <a:gd name="T100" fmla="*/ 0 h 65"/>
                    <a:gd name="T101" fmla="*/ 65 w 65"/>
                    <a:gd name="T102" fmla="*/ 65 h 65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65" h="65">
                      <a:moveTo>
                        <a:pt x="65" y="33"/>
                      </a:move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solidFill>
                  <a:srgbClr val="33CC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  <p:sp>
              <p:nvSpPr>
                <p:cNvPr id="19503" name="Freeform 1360"/>
                <p:cNvSpPr>
                  <a:spLocks/>
                </p:cNvSpPr>
                <p:nvPr/>
              </p:nvSpPr>
              <p:spPr bwMode="auto">
                <a:xfrm>
                  <a:off x="3108" y="2609"/>
                  <a:ext cx="62" cy="65"/>
                </a:xfrm>
                <a:custGeom>
                  <a:avLst/>
                  <a:gdLst>
                    <a:gd name="T0" fmla="*/ 56 w 65"/>
                    <a:gd name="T1" fmla="*/ 33 h 65"/>
                    <a:gd name="T2" fmla="*/ 56 w 65"/>
                    <a:gd name="T3" fmla="*/ 33 h 65"/>
                    <a:gd name="T4" fmla="*/ 56 w 65"/>
                    <a:gd name="T5" fmla="*/ 39 h 65"/>
                    <a:gd name="T6" fmla="*/ 54 w 65"/>
                    <a:gd name="T7" fmla="*/ 45 h 65"/>
                    <a:gd name="T8" fmla="*/ 51 w 65"/>
                    <a:gd name="T9" fmla="*/ 51 h 65"/>
                    <a:gd name="T10" fmla="*/ 48 w 65"/>
                    <a:gd name="T11" fmla="*/ 55 h 65"/>
                    <a:gd name="T12" fmla="*/ 45 w 65"/>
                    <a:gd name="T13" fmla="*/ 59 h 65"/>
                    <a:gd name="T14" fmla="*/ 40 w 65"/>
                    <a:gd name="T15" fmla="*/ 63 h 65"/>
                    <a:gd name="T16" fmla="*/ 34 w 65"/>
                    <a:gd name="T17" fmla="*/ 65 h 65"/>
                    <a:gd name="T18" fmla="*/ 30 w 65"/>
                    <a:gd name="T19" fmla="*/ 65 h 65"/>
                    <a:gd name="T20" fmla="*/ 23 w 65"/>
                    <a:gd name="T21" fmla="*/ 65 h 65"/>
                    <a:gd name="T22" fmla="*/ 17 w 65"/>
                    <a:gd name="T23" fmla="*/ 63 h 65"/>
                    <a:gd name="T24" fmla="*/ 11 w 65"/>
                    <a:gd name="T25" fmla="*/ 59 h 65"/>
                    <a:gd name="T26" fmla="*/ 10 w 65"/>
                    <a:gd name="T27" fmla="*/ 55 h 65"/>
                    <a:gd name="T28" fmla="*/ 6 w 65"/>
                    <a:gd name="T29" fmla="*/ 51 h 65"/>
                    <a:gd name="T30" fmla="*/ 4 w 65"/>
                    <a:gd name="T31" fmla="*/ 45 h 65"/>
                    <a:gd name="T32" fmla="*/ 2 w 65"/>
                    <a:gd name="T33" fmla="*/ 39 h 65"/>
                    <a:gd name="T34" fmla="*/ 0 w 65"/>
                    <a:gd name="T35" fmla="*/ 33 h 65"/>
                    <a:gd name="T36" fmla="*/ 2 w 65"/>
                    <a:gd name="T37" fmla="*/ 25 h 65"/>
                    <a:gd name="T38" fmla="*/ 4 w 65"/>
                    <a:gd name="T39" fmla="*/ 20 h 65"/>
                    <a:gd name="T40" fmla="*/ 6 w 65"/>
                    <a:gd name="T41" fmla="*/ 14 h 65"/>
                    <a:gd name="T42" fmla="*/ 10 w 65"/>
                    <a:gd name="T43" fmla="*/ 10 h 65"/>
                    <a:gd name="T44" fmla="*/ 11 w 65"/>
                    <a:gd name="T45" fmla="*/ 6 h 65"/>
                    <a:gd name="T46" fmla="*/ 17 w 65"/>
                    <a:gd name="T47" fmla="*/ 4 h 65"/>
                    <a:gd name="T48" fmla="*/ 23 w 65"/>
                    <a:gd name="T49" fmla="*/ 2 h 65"/>
                    <a:gd name="T50" fmla="*/ 30 w 65"/>
                    <a:gd name="T51" fmla="*/ 0 h 65"/>
                    <a:gd name="T52" fmla="*/ 34 w 65"/>
                    <a:gd name="T53" fmla="*/ 2 h 65"/>
                    <a:gd name="T54" fmla="*/ 40 w 65"/>
                    <a:gd name="T55" fmla="*/ 4 h 65"/>
                    <a:gd name="T56" fmla="*/ 45 w 65"/>
                    <a:gd name="T57" fmla="*/ 6 h 65"/>
                    <a:gd name="T58" fmla="*/ 48 w 65"/>
                    <a:gd name="T59" fmla="*/ 10 h 65"/>
                    <a:gd name="T60" fmla="*/ 51 w 65"/>
                    <a:gd name="T61" fmla="*/ 14 h 65"/>
                    <a:gd name="T62" fmla="*/ 54 w 65"/>
                    <a:gd name="T63" fmla="*/ 20 h 65"/>
                    <a:gd name="T64" fmla="*/ 56 w 65"/>
                    <a:gd name="T65" fmla="*/ 25 h 65"/>
                    <a:gd name="T66" fmla="*/ 56 w 65"/>
                    <a:gd name="T67" fmla="*/ 33 h 65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w 65"/>
                    <a:gd name="T103" fmla="*/ 0 h 65"/>
                    <a:gd name="T104" fmla="*/ 65 w 65"/>
                    <a:gd name="T105" fmla="*/ 65 h 65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T102" t="T103" r="T104" b="T105"/>
                  <a:pathLst>
                    <a:path w="65" h="65">
                      <a:moveTo>
                        <a:pt x="65" y="33"/>
                      </a:moveTo>
                      <a:lnTo>
                        <a:pt x="65" y="33"/>
                      </a:lnTo>
                      <a:lnTo>
                        <a:pt x="65" y="39"/>
                      </a:lnTo>
                      <a:lnTo>
                        <a:pt x="63" y="45"/>
                      </a:lnTo>
                      <a:lnTo>
                        <a:pt x="59" y="51"/>
                      </a:lnTo>
                      <a:lnTo>
                        <a:pt x="55" y="55"/>
                      </a:lnTo>
                      <a:lnTo>
                        <a:pt x="51" y="59"/>
                      </a:lnTo>
                      <a:lnTo>
                        <a:pt x="46" y="63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6" y="65"/>
                      </a:lnTo>
                      <a:lnTo>
                        <a:pt x="20" y="63"/>
                      </a:lnTo>
                      <a:lnTo>
                        <a:pt x="14" y="59"/>
                      </a:lnTo>
                      <a:lnTo>
                        <a:pt x="10" y="55"/>
                      </a:lnTo>
                      <a:lnTo>
                        <a:pt x="6" y="51"/>
                      </a:lnTo>
                      <a:lnTo>
                        <a:pt x="4" y="45"/>
                      </a:lnTo>
                      <a:lnTo>
                        <a:pt x="2" y="39"/>
                      </a:lnTo>
                      <a:lnTo>
                        <a:pt x="0" y="33"/>
                      </a:lnTo>
                      <a:lnTo>
                        <a:pt x="2" y="25"/>
                      </a:lnTo>
                      <a:lnTo>
                        <a:pt x="4" y="20"/>
                      </a:lnTo>
                      <a:lnTo>
                        <a:pt x="6" y="14"/>
                      </a:lnTo>
                      <a:lnTo>
                        <a:pt x="10" y="10"/>
                      </a:lnTo>
                      <a:lnTo>
                        <a:pt x="14" y="6"/>
                      </a:lnTo>
                      <a:lnTo>
                        <a:pt x="20" y="4"/>
                      </a:lnTo>
                      <a:lnTo>
                        <a:pt x="26" y="2"/>
                      </a:lnTo>
                      <a:lnTo>
                        <a:pt x="34" y="0"/>
                      </a:lnTo>
                      <a:lnTo>
                        <a:pt x="40" y="2"/>
                      </a:lnTo>
                      <a:lnTo>
                        <a:pt x="46" y="4"/>
                      </a:lnTo>
                      <a:lnTo>
                        <a:pt x="51" y="6"/>
                      </a:lnTo>
                      <a:lnTo>
                        <a:pt x="55" y="10"/>
                      </a:lnTo>
                      <a:lnTo>
                        <a:pt x="59" y="14"/>
                      </a:lnTo>
                      <a:lnTo>
                        <a:pt x="63" y="20"/>
                      </a:lnTo>
                      <a:lnTo>
                        <a:pt x="65" y="25"/>
                      </a:lnTo>
                      <a:lnTo>
                        <a:pt x="65" y="33"/>
                      </a:lnTo>
                      <a:close/>
                    </a:path>
                  </a:pathLst>
                </a:custGeom>
                <a:noFill/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  <a:latin typeface="Arial" pitchFamily="34" charset="0"/>
                  </a:endParaRPr>
                </a:p>
              </p:txBody>
            </p:sp>
          </p:grpSp>
          <p:sp>
            <p:nvSpPr>
              <p:cNvPr id="16634" name="AutoShape 1362"/>
              <p:cNvSpPr>
                <a:spLocks noChangeArrowheads="1"/>
              </p:cNvSpPr>
              <p:nvPr/>
            </p:nvSpPr>
            <p:spPr bwMode="auto">
              <a:xfrm>
                <a:off x="4686883" y="3095635"/>
                <a:ext cx="304800" cy="165100"/>
              </a:xfrm>
              <a:prstGeom prst="rightArrow">
                <a:avLst>
                  <a:gd name="adj1" fmla="val 50000"/>
                  <a:gd name="adj2" fmla="val 46154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3919876" y="2779579"/>
                <a:ext cx="11208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95">
                  <a:defRPr/>
                </a:pPr>
                <a:r>
                  <a:rPr lang="en-GB" dirty="0">
                    <a:solidFill>
                      <a:srgbClr val="000000"/>
                    </a:solidFill>
                  </a:rPr>
                  <a:t>p(1 GeV)</a:t>
                </a:r>
              </a:p>
            </p:txBody>
          </p:sp>
          <p:sp>
            <p:nvSpPr>
              <p:cNvPr id="3776" name="TextBox 3775"/>
              <p:cNvSpPr txBox="1"/>
              <p:nvPr/>
            </p:nvSpPr>
            <p:spPr>
              <a:xfrm>
                <a:off x="4897463" y="3832499"/>
                <a:ext cx="1090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95">
                  <a:defRPr/>
                </a:pPr>
                <a:r>
                  <a:rPr lang="en-GB" dirty="0">
                    <a:solidFill>
                      <a:srgbClr val="000000"/>
                    </a:solidFill>
                  </a:rPr>
                  <a:t>50 g/cm</a:t>
                </a:r>
                <a:r>
                  <a:rPr lang="en-GB" baseline="30000" dirty="0">
                    <a:solidFill>
                      <a:srgbClr val="000000"/>
                    </a:solidFill>
                  </a:rPr>
                  <a:t>2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618770" y="2164800"/>
                <a:ext cx="644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95">
                  <a:defRPr/>
                </a:pPr>
                <a:r>
                  <a:rPr lang="en-GB" b="1" baseline="30000" dirty="0">
                    <a:solidFill>
                      <a:srgbClr val="FF0000"/>
                    </a:solidFill>
                  </a:rPr>
                  <a:t>180Hg</a:t>
                </a:r>
                <a:endParaRPr lang="en-GB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778" name="TextBox 3777"/>
              <p:cNvSpPr txBox="1"/>
              <p:nvPr/>
            </p:nvSpPr>
            <p:spPr>
              <a:xfrm>
                <a:off x="6658137" y="3312092"/>
                <a:ext cx="551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95">
                  <a:defRPr/>
                </a:pPr>
                <a:r>
                  <a:rPr lang="en-GB" b="1" baseline="30000" dirty="0">
                    <a:solidFill>
                      <a:srgbClr val="FF0000"/>
                    </a:solidFill>
                  </a:rPr>
                  <a:t>11</a:t>
                </a:r>
                <a:r>
                  <a:rPr lang="en-GB" b="1" dirty="0">
                    <a:solidFill>
                      <a:srgbClr val="FF0000"/>
                    </a:solidFill>
                  </a:rPr>
                  <a:t>Li</a:t>
                </a:r>
              </a:p>
            </p:txBody>
          </p:sp>
          <p:sp>
            <p:nvSpPr>
              <p:cNvPr id="3779" name="TextBox 3778"/>
              <p:cNvSpPr txBox="1"/>
              <p:nvPr/>
            </p:nvSpPr>
            <p:spPr>
              <a:xfrm>
                <a:off x="6723014" y="4529006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914395">
                  <a:defRPr/>
                </a:pPr>
                <a:r>
                  <a:rPr lang="en-GB" b="1" baseline="30000" dirty="0">
                    <a:solidFill>
                      <a:srgbClr val="FF0000"/>
                    </a:solidFill>
                  </a:rPr>
                  <a:t>144</a:t>
                </a:r>
                <a:r>
                  <a:rPr lang="en-GB" b="1" dirty="0">
                    <a:solidFill>
                      <a:srgbClr val="FF0000"/>
                    </a:solidFill>
                  </a:rPr>
                  <a:t>Cs</a:t>
                </a: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41841" y="6530509"/>
            <a:ext cx="8755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Similar method is used at TRIUMF (Vancouver, Canada), they use 500 MeV protons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315" y="4909513"/>
            <a:ext cx="92831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4" indent="-174624">
              <a:buFont typeface="Arial" panose="020B0604020202020204" pitchFamily="34" charset="0"/>
              <a:buChar char="•"/>
            </a:pPr>
            <a:r>
              <a:rPr lang="en-GB" dirty="0"/>
              <a:t>One can use different (lighter) targets, </a:t>
            </a:r>
            <a:r>
              <a:rPr lang="en-GB" dirty="0" err="1"/>
              <a:t>e.g</a:t>
            </a:r>
            <a:r>
              <a:rPr lang="en-GB" dirty="0"/>
              <a:t> </a:t>
            </a:r>
            <a:r>
              <a:rPr lang="en-GB" dirty="0" err="1"/>
              <a:t>La,W</a:t>
            </a:r>
            <a:r>
              <a:rPr lang="en-GB" dirty="0"/>
              <a:t> to produce lighter elements</a:t>
            </a:r>
          </a:p>
          <a:p>
            <a:pPr marL="174624" indent="-17462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Chemically-selective</a:t>
            </a:r>
            <a:r>
              <a:rPr lang="en-GB" dirty="0"/>
              <a:t>  - not all elements can be extracted (e.g. refractory elements are difficult)</a:t>
            </a:r>
          </a:p>
          <a:p>
            <a:pPr marL="174624" indent="-174624">
              <a:buFont typeface="Arial" panose="020B0604020202020204" pitchFamily="34" charset="0"/>
              <a:buChar char="•"/>
            </a:pPr>
            <a:r>
              <a:rPr lang="en-GB" dirty="0"/>
              <a:t>Half-life limitations (&gt;10-20 </a:t>
            </a:r>
            <a:r>
              <a:rPr lang="en-GB" dirty="0" err="1"/>
              <a:t>ms</a:t>
            </a:r>
            <a:r>
              <a:rPr lang="en-GB" dirty="0"/>
              <a:t>, often &gt;100 </a:t>
            </a:r>
            <a:r>
              <a:rPr lang="en-GB" dirty="0" err="1"/>
              <a:t>ms</a:t>
            </a:r>
            <a:r>
              <a:rPr lang="en-GB" dirty="0"/>
              <a:t>), limited by diffusion through thick target</a:t>
            </a:r>
          </a:p>
          <a:p>
            <a:pPr marL="174624" indent="-174624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Hundreds of isotopes produced simultaneously, need a separator!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78EBE0-F0B7-D815-7B37-7FE761FE85A2}"/>
              </a:ext>
            </a:extLst>
          </p:cNvPr>
          <p:cNvGrpSpPr/>
          <p:nvPr/>
        </p:nvGrpSpPr>
        <p:grpSpPr>
          <a:xfrm>
            <a:off x="5318290" y="1566938"/>
            <a:ext cx="3825710" cy="3102453"/>
            <a:chOff x="31047" y="1346428"/>
            <a:chExt cx="3825710" cy="3102453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D4B463D4-D575-C9B9-B885-A2BF43552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9" r="16393"/>
            <a:stretch>
              <a:fillRect/>
            </a:stretch>
          </p:blipFill>
          <p:spPr bwMode="auto">
            <a:xfrm>
              <a:off x="31047" y="1346428"/>
              <a:ext cx="3825710" cy="3060205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39A0EA-8B37-6DA6-6245-230841233DD7}"/>
                </a:ext>
              </a:extLst>
            </p:cNvPr>
            <p:cNvSpPr txBox="1"/>
            <p:nvPr/>
          </p:nvSpPr>
          <p:spPr>
            <a:xfrm>
              <a:off x="506309" y="1825637"/>
              <a:ext cx="115929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95">
                <a:defRPr/>
              </a:pPr>
              <a:r>
                <a:rPr lang="en-GB" dirty="0" err="1">
                  <a:solidFill>
                    <a:srgbClr val="2D2DB9"/>
                  </a:solidFill>
                </a:rPr>
                <a:t>spallation</a:t>
              </a:r>
              <a:endParaRPr lang="en-GB" dirty="0">
                <a:solidFill>
                  <a:srgbClr val="2D2DB9"/>
                </a:solidFill>
              </a:endParaRPr>
            </a:p>
          </p:txBody>
        </p:sp>
        <p:sp>
          <p:nvSpPr>
            <p:cNvPr id="15" name="Freeform 2875">
              <a:extLst>
                <a:ext uri="{FF2B5EF4-FFF2-40B4-BE49-F238E27FC236}">
                  <a16:creationId xmlns:a16="http://schemas.microsoft.com/office/drawing/2014/main" id="{B786CD8A-01E9-4016-F069-CB2077EB9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162" y="3375008"/>
              <a:ext cx="12700" cy="11112"/>
            </a:xfrm>
            <a:custGeom>
              <a:avLst/>
              <a:gdLst>
                <a:gd name="T0" fmla="*/ 0 w 8"/>
                <a:gd name="T1" fmla="*/ 0 h 7"/>
                <a:gd name="T2" fmla="*/ 2147483647 w 8"/>
                <a:gd name="T3" fmla="*/ 0 h 7"/>
                <a:gd name="T4" fmla="*/ 2147483647 w 8"/>
                <a:gd name="T5" fmla="*/ 2147483647 h 7"/>
                <a:gd name="T6" fmla="*/ 0 w 8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7"/>
                <a:gd name="T14" fmla="*/ 8 w 8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7">
                  <a:moveTo>
                    <a:pt x="0" y="0"/>
                  </a:moveTo>
                  <a:lnTo>
                    <a:pt x="8" y="0"/>
                  </a:lnTo>
                  <a:lnTo>
                    <a:pt x="8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00EE"/>
            </a:solidFill>
            <a:ln w="0">
              <a:solidFill>
                <a:srgbClr val="5700EE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Freeform 2920">
              <a:extLst>
                <a:ext uri="{FF2B5EF4-FFF2-40B4-BE49-F238E27FC236}">
                  <a16:creationId xmlns:a16="http://schemas.microsoft.com/office/drawing/2014/main" id="{F8954EAC-745A-8EC9-D9BD-8A6158DB2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376" y="2171684"/>
              <a:ext cx="723900" cy="190500"/>
            </a:xfrm>
            <a:custGeom>
              <a:avLst/>
              <a:gdLst>
                <a:gd name="T0" fmla="*/ 0 w 456"/>
                <a:gd name="T1" fmla="*/ 0 h 120"/>
                <a:gd name="T2" fmla="*/ 2147483647 w 456"/>
                <a:gd name="T3" fmla="*/ 2147483647 h 120"/>
                <a:gd name="T4" fmla="*/ 0 w 456"/>
                <a:gd name="T5" fmla="*/ 0 h 120"/>
                <a:gd name="T6" fmla="*/ 0 60000 65536"/>
                <a:gd name="T7" fmla="*/ 0 60000 65536"/>
                <a:gd name="T8" fmla="*/ 0 60000 65536"/>
                <a:gd name="T9" fmla="*/ 0 w 456"/>
                <a:gd name="T10" fmla="*/ 0 h 120"/>
                <a:gd name="T11" fmla="*/ 456 w 456"/>
                <a:gd name="T12" fmla="*/ 120 h 12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56" h="120">
                  <a:moveTo>
                    <a:pt x="0" y="0"/>
                  </a:moveTo>
                  <a:lnTo>
                    <a:pt x="456" y="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7F5"/>
            </a:solidFill>
            <a:ln w="0">
              <a:solidFill>
                <a:srgbClr val="F2F7F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Freeform 2921">
              <a:extLst>
                <a:ext uri="{FF2B5EF4-FFF2-40B4-BE49-F238E27FC236}">
                  <a16:creationId xmlns:a16="http://schemas.microsoft.com/office/drawing/2014/main" id="{1E9F6ED3-1BE7-3C6C-8C19-0D7649535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3463" y="2328845"/>
              <a:ext cx="60325" cy="58738"/>
            </a:xfrm>
            <a:custGeom>
              <a:avLst/>
              <a:gdLst>
                <a:gd name="T0" fmla="*/ 2147483647 w 38"/>
                <a:gd name="T1" fmla="*/ 2147483647 h 37"/>
                <a:gd name="T2" fmla="*/ 2147483647 w 38"/>
                <a:gd name="T3" fmla="*/ 2147483647 h 37"/>
                <a:gd name="T4" fmla="*/ 2147483647 w 38"/>
                <a:gd name="T5" fmla="*/ 2147483647 h 37"/>
                <a:gd name="T6" fmla="*/ 0 w 38"/>
                <a:gd name="T7" fmla="*/ 2147483647 h 37"/>
                <a:gd name="T8" fmla="*/ 2147483647 w 38"/>
                <a:gd name="T9" fmla="*/ 2147483647 h 37"/>
                <a:gd name="T10" fmla="*/ 2147483647 w 38"/>
                <a:gd name="T11" fmla="*/ 0 h 37"/>
                <a:gd name="T12" fmla="*/ 2147483647 w 38"/>
                <a:gd name="T13" fmla="*/ 2147483647 h 37"/>
                <a:gd name="T14" fmla="*/ 2147483647 w 38"/>
                <a:gd name="T15" fmla="*/ 2147483647 h 37"/>
                <a:gd name="T16" fmla="*/ 2147483647 w 38"/>
                <a:gd name="T17" fmla="*/ 2147483647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8"/>
                <a:gd name="T28" fmla="*/ 0 h 37"/>
                <a:gd name="T29" fmla="*/ 38 w 38"/>
                <a:gd name="T30" fmla="*/ 37 h 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8" h="37">
                  <a:moveTo>
                    <a:pt x="38" y="27"/>
                  </a:moveTo>
                  <a:lnTo>
                    <a:pt x="25" y="29"/>
                  </a:lnTo>
                  <a:lnTo>
                    <a:pt x="12" y="32"/>
                  </a:lnTo>
                  <a:lnTo>
                    <a:pt x="0" y="37"/>
                  </a:lnTo>
                  <a:lnTo>
                    <a:pt x="12" y="20"/>
                  </a:lnTo>
                  <a:lnTo>
                    <a:pt x="10" y="0"/>
                  </a:lnTo>
                  <a:lnTo>
                    <a:pt x="18" y="10"/>
                  </a:lnTo>
                  <a:lnTo>
                    <a:pt x="28" y="19"/>
                  </a:lnTo>
                  <a:lnTo>
                    <a:pt x="38" y="27"/>
                  </a:lnTo>
                  <a:close/>
                </a:path>
              </a:pathLst>
            </a:custGeom>
            <a:solidFill>
              <a:srgbClr val="F2F7F5"/>
            </a:solidFill>
            <a:ln w="0">
              <a:solidFill>
                <a:srgbClr val="F2F7F5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8" name="Freeform 2937">
              <a:extLst>
                <a:ext uri="{FF2B5EF4-FFF2-40B4-BE49-F238E27FC236}">
                  <a16:creationId xmlns:a16="http://schemas.microsoft.com/office/drawing/2014/main" id="{42B76917-D110-0BB0-4579-E5D351CCD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2963" y="3360721"/>
              <a:ext cx="60325" cy="58738"/>
            </a:xfrm>
            <a:custGeom>
              <a:avLst/>
              <a:gdLst>
                <a:gd name="T0" fmla="*/ 0 w 38"/>
                <a:gd name="T1" fmla="*/ 2147483647 h 37"/>
                <a:gd name="T2" fmla="*/ 2147483647 w 38"/>
                <a:gd name="T3" fmla="*/ 2147483647 h 37"/>
                <a:gd name="T4" fmla="*/ 2147483647 w 38"/>
                <a:gd name="T5" fmla="*/ 2147483647 h 37"/>
                <a:gd name="T6" fmla="*/ 2147483647 w 38"/>
                <a:gd name="T7" fmla="*/ 0 h 37"/>
                <a:gd name="T8" fmla="*/ 2147483647 w 38"/>
                <a:gd name="T9" fmla="*/ 2147483647 h 37"/>
                <a:gd name="T10" fmla="*/ 2147483647 w 38"/>
                <a:gd name="T11" fmla="*/ 2147483647 h 37"/>
                <a:gd name="T12" fmla="*/ 2147483647 w 38"/>
                <a:gd name="T13" fmla="*/ 2147483647 h 37"/>
                <a:gd name="T14" fmla="*/ 2147483647 w 38"/>
                <a:gd name="T15" fmla="*/ 2147483647 h 37"/>
                <a:gd name="T16" fmla="*/ 0 w 38"/>
                <a:gd name="T17" fmla="*/ 2147483647 h 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8"/>
                <a:gd name="T28" fmla="*/ 0 h 37"/>
                <a:gd name="T29" fmla="*/ 38 w 38"/>
                <a:gd name="T30" fmla="*/ 37 h 3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8" h="37">
                  <a:moveTo>
                    <a:pt x="0" y="10"/>
                  </a:moveTo>
                  <a:lnTo>
                    <a:pt x="13" y="8"/>
                  </a:lnTo>
                  <a:lnTo>
                    <a:pt x="26" y="5"/>
                  </a:lnTo>
                  <a:lnTo>
                    <a:pt x="38" y="0"/>
                  </a:lnTo>
                  <a:lnTo>
                    <a:pt x="26" y="17"/>
                  </a:lnTo>
                  <a:lnTo>
                    <a:pt x="28" y="37"/>
                  </a:lnTo>
                  <a:lnTo>
                    <a:pt x="20" y="27"/>
                  </a:lnTo>
                  <a:lnTo>
                    <a:pt x="10" y="1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A352DB-E90A-AFF4-9BF1-C5D868EC3E8F}"/>
                </a:ext>
              </a:extLst>
            </p:cNvPr>
            <p:cNvSpPr txBox="1"/>
            <p:nvPr/>
          </p:nvSpPr>
          <p:spPr>
            <a:xfrm>
              <a:off x="960222" y="4110327"/>
              <a:ext cx="1439818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914395">
                <a:defRPr/>
              </a:pPr>
              <a:r>
                <a:rPr lang="en-GB" sz="1600" dirty="0">
                  <a:solidFill>
                    <a:srgbClr val="2D2DB9"/>
                  </a:solidFill>
                </a:rPr>
                <a:t>fragmentation</a:t>
              </a:r>
            </a:p>
          </p:txBody>
        </p:sp>
        <p:sp>
          <p:nvSpPr>
            <p:cNvPr id="20" name="TextBox 4192">
              <a:extLst>
                <a:ext uri="{FF2B5EF4-FFF2-40B4-BE49-F238E27FC236}">
                  <a16:creationId xmlns:a16="http://schemas.microsoft.com/office/drawing/2014/main" id="{8E6E84A3-8D7A-B087-6528-AE9D0933DE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86681" y="3548352"/>
              <a:ext cx="8386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defTabSz="914395" eaLnBrk="1" hangingPunct="1">
                <a:defRPr/>
              </a:pPr>
              <a:r>
                <a:rPr lang="en-GB" dirty="0">
                  <a:solidFill>
                    <a:srgbClr val="FF0000"/>
                  </a:solidFill>
                </a:rPr>
                <a:t>fission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2996612-1CE3-71C9-BA70-83E9BF76FC81}"/>
                </a:ext>
              </a:extLst>
            </p:cNvPr>
            <p:cNvCxnSpPr/>
            <p:nvPr/>
          </p:nvCxnSpPr>
          <p:spPr>
            <a:xfrm flipV="1">
              <a:off x="1717194" y="2015274"/>
              <a:ext cx="860121" cy="12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D3D206F-1E31-3C5A-1DA6-293B3F2BFDCD}"/>
                </a:ext>
              </a:extLst>
            </p:cNvPr>
            <p:cNvCxnSpPr/>
            <p:nvPr/>
          </p:nvCxnSpPr>
          <p:spPr>
            <a:xfrm>
              <a:off x="1726334" y="2062040"/>
              <a:ext cx="160337" cy="550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1E8BE84-F9B8-8C54-D183-CF2AE72D29A6}"/>
                </a:ext>
              </a:extLst>
            </p:cNvPr>
            <p:cNvCxnSpPr>
              <a:stCxn id="20" idx="1"/>
            </p:cNvCxnSpPr>
            <p:nvPr/>
          </p:nvCxnSpPr>
          <p:spPr>
            <a:xfrm flipH="1" flipV="1">
              <a:off x="1812056" y="3087178"/>
              <a:ext cx="274625" cy="645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B5FE1D5-E391-26D5-7DF2-F5682D4FCF1F}"/>
                </a:ext>
              </a:extLst>
            </p:cNvPr>
            <p:cNvCxnSpPr>
              <a:stCxn id="19" idx="1"/>
            </p:cNvCxnSpPr>
            <p:nvPr/>
          </p:nvCxnSpPr>
          <p:spPr>
            <a:xfrm flipH="1" flipV="1">
              <a:off x="743742" y="3852081"/>
              <a:ext cx="216480" cy="4275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34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D165830-A189-4A85-A882-0FD820544ABC}"/>
              </a:ext>
            </a:extLst>
          </p:cNvPr>
          <p:cNvSpPr/>
          <p:nvPr/>
        </p:nvSpPr>
        <p:spPr>
          <a:xfrm>
            <a:off x="-7321" y="93731"/>
            <a:ext cx="9144000" cy="6764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310" tIns="32155" rIns="64310" bIns="3215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0DC6C10-6499-4454-9E21-893BED06FB7A}"/>
              </a:ext>
            </a:extLst>
          </p:cNvPr>
          <p:cNvSpPr txBox="1">
            <a:spLocks/>
          </p:cNvSpPr>
          <p:nvPr/>
        </p:nvSpPr>
        <p:spPr>
          <a:xfrm>
            <a:off x="216780" y="-199775"/>
            <a:ext cx="3140322" cy="3785642"/>
          </a:xfrm>
          <a:prstGeom prst="rect">
            <a:avLst/>
          </a:prstGeom>
        </p:spPr>
        <p:txBody>
          <a:bodyPr vert="horz" wrap="square" lIns="91429" tIns="45715" rIns="91429" bIns="45715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6000" b="1" kern="1200" baseline="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0" marR="0" lvl="0" indent="0" algn="l" defTabSz="6500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/>
                <a:ea typeface="+mj-ea"/>
              </a:rPr>
              <a:t>The ISOLDE facility at CERN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71A284-73B2-44C9-A2A1-1B4AF4BF005C}"/>
              </a:ext>
            </a:extLst>
          </p:cNvPr>
          <p:cNvGrpSpPr/>
          <p:nvPr/>
        </p:nvGrpSpPr>
        <p:grpSpPr>
          <a:xfrm>
            <a:off x="0" y="3437866"/>
            <a:ext cx="9191925" cy="3434499"/>
            <a:chOff x="2812578" y="3618059"/>
            <a:chExt cx="9194109" cy="2900079"/>
          </a:xfrm>
        </p:grpSpPr>
        <p:grpSp>
          <p:nvGrpSpPr>
            <p:cNvPr id="14" name="Group 15">
              <a:extLst>
                <a:ext uri="{FF2B5EF4-FFF2-40B4-BE49-F238E27FC236}">
                  <a16:creationId xmlns:a16="http://schemas.microsoft.com/office/drawing/2014/main" id="{EF1A9795-9CA2-4517-8A0C-C05DBFDFEE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12578" y="3618059"/>
              <a:ext cx="9146173" cy="2900079"/>
              <a:chOff x="-38684" y="3119705"/>
              <a:chExt cx="9146172" cy="2900776"/>
            </a:xfrm>
          </p:grpSpPr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A8FE0059-E67D-4727-A300-EDC4D892A2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34362" r="399" b="8064"/>
              <a:stretch/>
            </p:blipFill>
            <p:spPr bwMode="auto">
              <a:xfrm>
                <a:off x="-38684" y="3119705"/>
                <a:ext cx="9146172" cy="2900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373556-8AA5-4984-8036-1AB2DF1BCCE0}"/>
                  </a:ext>
                </a:extLst>
              </p:cNvPr>
              <p:cNvSpPr/>
              <p:nvPr/>
            </p:nvSpPr>
            <p:spPr>
              <a:xfrm>
                <a:off x="555626" y="5151726"/>
                <a:ext cx="954088" cy="1968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C260A24-A986-4C11-AAAD-0B567800DE28}"/>
                  </a:ext>
                </a:extLst>
              </p:cNvPr>
              <p:cNvSpPr/>
              <p:nvPr/>
            </p:nvSpPr>
            <p:spPr>
              <a:xfrm>
                <a:off x="541339" y="5424841"/>
                <a:ext cx="976312" cy="1984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D52B9AC4-E2AC-4A51-8158-1AE5C8AE60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7863" y="6159178"/>
              <a:ext cx="500577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IDS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4">
              <a:extLst>
                <a:ext uri="{FF2B5EF4-FFF2-40B4-BE49-F238E27FC236}">
                  <a16:creationId xmlns:a16="http://schemas.microsoft.com/office/drawing/2014/main" id="{DC6E1873-0C05-4049-B1C2-BA1157A010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8412" y="5389483"/>
              <a:ext cx="883722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NICOLE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86928163-C3EC-4ACC-8B75-77940AA7AD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5683" y="5968678"/>
              <a:ext cx="1123651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MINIBALL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0E6766EA-6E07-4B6D-9F37-9FBD027125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1583" y="5372554"/>
              <a:ext cx="528925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TAS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9A53F241-DE55-4474-9D43-D2098EB1C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7351" y="5386066"/>
              <a:ext cx="645073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VITO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9F77C647-F923-40FF-B21F-AF111E5A69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6663" y="5926232"/>
              <a:ext cx="1080120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MR-</a:t>
              </a:r>
              <a:r>
                <a:rPr kumimoji="0" lang="en-US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ToF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4" name="TextBox 10">
              <a:extLst>
                <a:ext uri="{FF2B5EF4-FFF2-40B4-BE49-F238E27FC236}">
                  <a16:creationId xmlns:a16="http://schemas.microsoft.com/office/drawing/2014/main" id="{08A01C7B-B1A5-4A6D-8109-F8FDDEBE1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04413" y="6015385"/>
              <a:ext cx="1766714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Windmill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FFEB28B1-C836-4F18-ADD9-FDCCACC2E4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6943" y="6099436"/>
              <a:ext cx="1028026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COLLAPS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22835C9C-A4B1-44B3-8E39-770D92F8C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6601" y="6202041"/>
              <a:ext cx="606400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CRIS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18">
              <a:extLst>
                <a:ext uri="{FF2B5EF4-FFF2-40B4-BE49-F238E27FC236}">
                  <a16:creationId xmlns:a16="http://schemas.microsoft.com/office/drawing/2014/main" id="{D2FAEBB6-D526-4192-AE41-DDAEAC1FE5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24625" y="5053259"/>
              <a:ext cx="977166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WISARD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A96B6A9A-3173-4D63-8E45-C697511944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25013" y="5587678"/>
              <a:ext cx="811634" cy="220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collections</a:t>
              </a:r>
              <a:endParaRPr kumimoji="0" lang="en-GB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29" name="TextBox 16">
              <a:extLst>
                <a:ext uri="{FF2B5EF4-FFF2-40B4-BE49-F238E27FC236}">
                  <a16:creationId xmlns:a16="http://schemas.microsoft.com/office/drawing/2014/main" id="{3D013911-F173-4852-BA82-8238982CA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07178" y="3779583"/>
              <a:ext cx="1210042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HRS Target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0" name="TextBox 17">
              <a:extLst>
                <a:ext uri="{FF2B5EF4-FFF2-40B4-BE49-F238E27FC236}">
                  <a16:creationId xmlns:a16="http://schemas.microsoft.com/office/drawing/2014/main" id="{BDAB69B9-85A7-4B48-A8DB-E4F81CB7F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52665">
              <a:off x="9981643" y="4953443"/>
              <a:ext cx="1207477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GPS Target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BE0DAC9D-77FE-4FFB-ADED-9C01CFEEA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79779" y="3906728"/>
              <a:ext cx="1726908" cy="54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1.4 </a:t>
              </a:r>
              <a:r>
                <a:rPr kumimoji="0" lang="en-US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GeV</a:t>
              </a: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 Protons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From PSB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7B00A30-6E14-463B-9FCF-5F5662921837}"/>
                </a:ext>
              </a:extLst>
            </p:cNvPr>
            <p:cNvCxnSpPr/>
            <p:nvPr/>
          </p:nvCxnSpPr>
          <p:spPr>
            <a:xfrm flipH="1" flipV="1">
              <a:off x="9004413" y="4071169"/>
              <a:ext cx="2054746" cy="84817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DD8F57-83E8-4256-9918-299F6A74BB4A}"/>
                </a:ext>
              </a:extLst>
            </p:cNvPr>
            <p:cNvCxnSpPr/>
            <p:nvPr/>
          </p:nvCxnSpPr>
          <p:spPr>
            <a:xfrm>
              <a:off x="11059159" y="4919341"/>
              <a:ext cx="648072" cy="74612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16">
              <a:extLst>
                <a:ext uri="{FF2B5EF4-FFF2-40B4-BE49-F238E27FC236}">
                  <a16:creationId xmlns:a16="http://schemas.microsoft.com/office/drawing/2014/main" id="{15C9A436-8B7C-45F1-972F-D83F9CF12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06831" y="4863257"/>
              <a:ext cx="643278" cy="31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+mn-cs"/>
                </a:rPr>
                <a:t>RILIS</a:t>
              </a:r>
              <a:endParaRPr kumimoji="0" lang="en-GB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518A714-7A3A-42E5-AEC7-8802BC1B9057}"/>
                </a:ext>
              </a:extLst>
            </p:cNvPr>
            <p:cNvCxnSpPr/>
            <p:nvPr/>
          </p:nvCxnSpPr>
          <p:spPr>
            <a:xfrm flipV="1">
              <a:off x="8538879" y="4071169"/>
              <a:ext cx="465534" cy="648074"/>
            </a:xfrm>
            <a:prstGeom prst="straightConnector1">
              <a:avLst/>
            </a:prstGeom>
            <a:ln w="50800">
              <a:solidFill>
                <a:srgbClr val="00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5EC0D7C-D149-4B5C-8340-863850439CA7}"/>
                </a:ext>
              </a:extLst>
            </p:cNvPr>
            <p:cNvCxnSpPr/>
            <p:nvPr/>
          </p:nvCxnSpPr>
          <p:spPr>
            <a:xfrm>
              <a:off x="8538879" y="4719241"/>
              <a:ext cx="449216" cy="200100"/>
            </a:xfrm>
            <a:prstGeom prst="line">
              <a:avLst/>
            </a:prstGeom>
            <a:ln w="508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FDEB439-7C3A-4D08-9D28-00E476C1BC4F}"/>
                </a:ext>
              </a:extLst>
            </p:cNvPr>
            <p:cNvCxnSpPr/>
            <p:nvPr/>
          </p:nvCxnSpPr>
          <p:spPr>
            <a:xfrm>
              <a:off x="8996254" y="4919341"/>
              <a:ext cx="28804" cy="243889"/>
            </a:xfrm>
            <a:prstGeom prst="line">
              <a:avLst/>
            </a:prstGeom>
            <a:ln w="508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A3EBBEA-9650-4454-802D-7DAAACEB4461}"/>
                </a:ext>
              </a:extLst>
            </p:cNvPr>
            <p:cNvCxnSpPr/>
            <p:nvPr/>
          </p:nvCxnSpPr>
          <p:spPr>
            <a:xfrm>
              <a:off x="8538879" y="5126028"/>
              <a:ext cx="486179" cy="45725"/>
            </a:xfrm>
            <a:prstGeom prst="line">
              <a:avLst/>
            </a:prstGeom>
            <a:ln w="50800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TEST">
            <a:hlinkClick r:id="" action="ppaction://media"/>
            <a:extLst>
              <a:ext uri="{FF2B5EF4-FFF2-40B4-BE49-F238E27FC236}">
                <a16:creationId xmlns:a16="http://schemas.microsoft.com/office/drawing/2014/main" id="{B759B77B-548E-4F34-8962-441F965FA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870"/>
          <a:stretch/>
        </p:blipFill>
        <p:spPr>
          <a:xfrm>
            <a:off x="3461295" y="107769"/>
            <a:ext cx="5686464" cy="33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35660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4D165830-A189-4A85-A882-0FD820544ABC}"/>
              </a:ext>
            </a:extLst>
          </p:cNvPr>
          <p:cNvSpPr/>
          <p:nvPr/>
        </p:nvSpPr>
        <p:spPr>
          <a:xfrm>
            <a:off x="-7321" y="93731"/>
            <a:ext cx="9144000" cy="6764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310" tIns="32155" rIns="64310" bIns="32155" rtlCol="0" anchor="ctr"/>
          <a:lstStyle/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40" name="Rectangle 2"/>
          <p:cNvSpPr txBox="1">
            <a:spLocks noChangeArrowheads="1"/>
          </p:cNvSpPr>
          <p:nvPr/>
        </p:nvSpPr>
        <p:spPr bwMode="auto">
          <a:xfrm>
            <a:off x="-30003" y="2"/>
            <a:ext cx="9189364" cy="815608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ISOLDE Facility (CERN, Geneva)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(example of a surface-ionization ion source)</a:t>
            </a:r>
          </a:p>
        </p:txBody>
      </p:sp>
      <p:pic>
        <p:nvPicPr>
          <p:cNvPr id="3" name="CERN-FOOTAGE-2017-045-001-720p.mp4">
            <a:hlinkClick r:id="" action="ppaction://media"/>
            <a:extLst>
              <a:ext uri="{FF2B5EF4-FFF2-40B4-BE49-F238E27FC236}">
                <a16:creationId xmlns:a16="http://schemas.microsoft.com/office/drawing/2014/main" id="{A11C062E-6323-99EE-2FB9-61B8073C14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42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auto">
          <a:xfrm>
            <a:off x="3124" y="0"/>
            <a:ext cx="9144000" cy="68580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95" eaLnBrk="0" hangingPunct="0">
              <a:defRPr/>
            </a:pPr>
            <a:endParaRPr lang="en-GB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42" name="Rectangle 20"/>
          <p:cNvSpPr txBox="1">
            <a:spLocks noChangeArrowheads="1"/>
          </p:cNvSpPr>
          <p:nvPr/>
        </p:nvSpPr>
        <p:spPr bwMode="auto">
          <a:xfrm>
            <a:off x="0" y="0"/>
            <a:ext cx="9144000" cy="64770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395">
              <a:defRPr/>
            </a:pPr>
            <a:r>
              <a:rPr lang="en-US" sz="2800" b="1" kern="0" dirty="0">
                <a:solidFill>
                  <a:srgbClr val="FFFFFF"/>
                </a:solidFill>
                <a:latin typeface="Comic Sans MS" pitchFamily="66" charset="0"/>
              </a:rPr>
              <a:t>ISOLDE Target Unit (with Quartz transfer line)</a:t>
            </a:r>
            <a:endParaRPr lang="en-US" sz="2800" b="1" kern="0" dirty="0">
              <a:solidFill>
                <a:srgbClr val="000000"/>
              </a:solidFill>
              <a:latin typeface="Comic Sans MS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8" y="647700"/>
            <a:ext cx="9102974" cy="585249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6430619" y="4562061"/>
            <a:ext cx="1451112" cy="387626"/>
          </a:xfrm>
          <a:prstGeom prst="straightConnector1">
            <a:avLst/>
          </a:prstGeom>
          <a:ln w="984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12040" y="442550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Proton beam</a:t>
            </a:r>
          </a:p>
        </p:txBody>
      </p:sp>
    </p:spTree>
    <p:extLst>
      <p:ext uri="{BB962C8B-B14F-4D97-AF65-F5344CB8AC3E}">
        <p14:creationId xmlns:p14="http://schemas.microsoft.com/office/powerpoint/2010/main" val="119724051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01" name="Rectangle 57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762000"/>
          </a:xfrm>
          <a:solidFill>
            <a:srgbClr val="002060"/>
          </a:solidFill>
        </p:spPr>
        <p:txBody>
          <a:bodyPr/>
          <a:lstStyle/>
          <a:p>
            <a:r>
              <a:rPr lang="en-GB" sz="2400" b="1" dirty="0">
                <a:solidFill>
                  <a:schemeClr val="bg1"/>
                </a:solidFill>
                <a:latin typeface="Comic Sans MS" pitchFamily="66" charset="0"/>
              </a:rPr>
              <a:t>Selective Resonance Laser Spectroscopy of an atom </a:t>
            </a:r>
            <a:br>
              <a:rPr lang="en-GB" sz="2400" b="1" dirty="0">
                <a:solidFill>
                  <a:schemeClr val="bg1"/>
                </a:solidFill>
                <a:latin typeface="Comic Sans MS" pitchFamily="66" charset="0"/>
              </a:rPr>
            </a:br>
            <a:r>
              <a:rPr lang="en-GB" sz="2400" b="1" dirty="0">
                <a:solidFill>
                  <a:schemeClr val="bg1"/>
                </a:solidFill>
                <a:latin typeface="Comic Sans MS" pitchFamily="66" charset="0"/>
              </a:rPr>
              <a:t>(even-even nuclei) </a:t>
            </a:r>
          </a:p>
        </p:txBody>
      </p:sp>
      <p:pic>
        <p:nvPicPr>
          <p:cNvPr id="16998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79714"/>
            <a:ext cx="6400800" cy="3437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 bwMode="auto">
          <a:xfrm>
            <a:off x="7486982" y="5437643"/>
            <a:ext cx="15240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95" eaLnBrk="0" hangingPunct="0">
              <a:defRPr/>
            </a:pPr>
            <a:endParaRPr lang="en-GB" sz="24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65011" y="2351314"/>
            <a:ext cx="6096000" cy="320784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395" eaLnBrk="0" hangingPunct="0">
              <a:defRPr/>
            </a:pPr>
            <a:endParaRPr lang="en-GB" sz="2400" dirty="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945187" y="4179555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95">
              <a:defRPr/>
            </a:pPr>
            <a:r>
              <a:rPr lang="en-GB" baseline="30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182</a:t>
            </a:r>
            <a:r>
              <a:rPr lang="en-GB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Hg (N=102)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244032" y="3437819"/>
            <a:ext cx="505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95">
              <a:defRPr/>
            </a:pPr>
            <a:r>
              <a:rPr lang="en-GB" sz="2800" dirty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n</a:t>
            </a:r>
            <a:r>
              <a:rPr lang="en-GB" sz="2800" baseline="-25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890815" y="5591425"/>
            <a:ext cx="4112461" cy="1182515"/>
            <a:chOff x="4890815" y="5449910"/>
            <a:chExt cx="4112461" cy="11825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4890815" y="5449910"/>
                  <a:ext cx="4095480" cy="6864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95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𝜹</m:t>
                        </m:r>
                        <m:sSup>
                          <m:sSupPr>
                            <m:ctrlP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𝒗</m:t>
                            </m:r>
                          </m:e>
                          <m:sup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𝑨</m:t>
                            </m:r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𝑨</m:t>
                            </m:r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`</m:t>
                            </m:r>
                          </m:sup>
                        </m:sSup>
                        <m:r>
                          <a:rPr lang="en-GB" sz="2000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𝑴</m:t>
                            </m:r>
                          </m:e>
                          <m:sub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</m:sub>
                        </m:sSub>
                        <m:f>
                          <m:fPr>
                            <m:ctrlP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GB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GB" sz="20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GB" sz="2000" b="1" i="1">
                                    <a:solidFill>
                                      <a:srgbClr val="000000"/>
                                    </a:solidFill>
                                    <a:latin typeface="Cambria Math"/>
                                    <a:ea typeface="Cambria Math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−</m:t>
                            </m:r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𝑨</m:t>
                            </m:r>
                          </m:num>
                          <m:den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𝑨𝑨</m:t>
                            </m:r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′</m:t>
                            </m:r>
                          </m:den>
                        </m:f>
                        <m:r>
                          <a:rPr lang="en-GB" sz="2000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 +  </m:t>
                        </m:r>
                        <m:sSub>
                          <m:sSubPr>
                            <m:ctrlP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GB" sz="2000" b="1" i="1">
                                <a:solidFill>
                                  <a:srgbClr val="000000"/>
                                </a:solidFill>
                                <a:latin typeface="Cambria Math"/>
                                <a:ea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GB" sz="2000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GB" sz="2000" b="1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𝜹</m:t>
                        </m:r>
                        <m:sSup>
                          <m:sSupPr>
                            <m:ctrlPr>
                              <a:rPr lang="en-GB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en-GB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GB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000" b="1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𝒓</m:t>
                                    </m:r>
                                  </m:e>
                                  <m:sup>
                                    <m:r>
                                      <a:rPr lang="en-GB" sz="2000" b="1" i="1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en-GB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𝑨</m:t>
                            </m:r>
                            <m:r>
                              <a:rPr lang="en-GB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,</m:t>
                            </m:r>
                            <m:r>
                              <a:rPr lang="en-GB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𝑨</m:t>
                            </m:r>
                            <m:r>
                              <a:rPr lang="en-GB" sz="2000" b="1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/>
                              </a:rPr>
                              <m:t>`</m:t>
                            </m:r>
                          </m:sup>
                        </m:sSup>
                      </m:oMath>
                    </m:oMathPara>
                  </a14:m>
                  <a:endParaRPr lang="en-GB" sz="2000" b="1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0815" y="5449910"/>
                  <a:ext cx="4095480" cy="68640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Left Brace 58"/>
            <p:cNvSpPr/>
            <p:nvPr/>
          </p:nvSpPr>
          <p:spPr>
            <a:xfrm rot="16200000">
              <a:off x="6542387" y="5633652"/>
              <a:ext cx="182088" cy="1153025"/>
            </a:xfrm>
            <a:prstGeom prst="leftBrace">
              <a:avLst>
                <a:gd name="adj1" fmla="val 41698"/>
                <a:gd name="adj2" fmla="val 50000"/>
              </a:avLst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95">
                <a:defRPr/>
              </a:pPr>
              <a:endParaRPr lang="en-GB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60" name="Left Brace 59"/>
            <p:cNvSpPr/>
            <p:nvPr/>
          </p:nvSpPr>
          <p:spPr>
            <a:xfrm rot="16200000">
              <a:off x="8141189" y="5575911"/>
              <a:ext cx="161868" cy="1248286"/>
            </a:xfrm>
            <a:prstGeom prst="leftBrace">
              <a:avLst>
                <a:gd name="adj1" fmla="val 55588"/>
                <a:gd name="adj2" fmla="val 50000"/>
              </a:avLst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395">
                <a:defRPr/>
              </a:pPr>
              <a:endParaRPr lang="en-GB">
                <a:solidFill>
                  <a:srgbClr val="000000"/>
                </a:solidFill>
                <a:latin typeface="Times New Roman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991349" y="6232315"/>
              <a:ext cx="1387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95">
                <a:defRPr/>
              </a:pPr>
              <a:r>
                <a:rPr lang="en-GB" sz="2000" dirty="0">
                  <a:solidFill>
                    <a:srgbClr val="000000"/>
                  </a:solidFill>
                </a:rPr>
                <a:t>Mass shift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16092" y="6223426"/>
              <a:ext cx="13871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95">
                <a:defRPr/>
              </a:pPr>
              <a:r>
                <a:rPr lang="en-GB" sz="2000" dirty="0">
                  <a:solidFill>
                    <a:srgbClr val="000000"/>
                  </a:solidFill>
                </a:rPr>
                <a:t>Field shift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76645" y="2967692"/>
            <a:ext cx="9291759" cy="3246285"/>
            <a:chOff x="976644" y="2826178"/>
            <a:chExt cx="9291759" cy="3246285"/>
          </a:xfrm>
        </p:grpSpPr>
        <p:grpSp>
          <p:nvGrpSpPr>
            <p:cNvPr id="14" name="Group 13"/>
            <p:cNvGrpSpPr/>
            <p:nvPr/>
          </p:nvGrpSpPr>
          <p:grpSpPr>
            <a:xfrm>
              <a:off x="976644" y="2826178"/>
              <a:ext cx="9291759" cy="3246285"/>
              <a:chOff x="906066" y="3262047"/>
              <a:chExt cx="9291759" cy="3246285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906066" y="3262047"/>
                <a:ext cx="9291759" cy="3246285"/>
                <a:chOff x="971341" y="3626884"/>
                <a:chExt cx="9291759" cy="3323546"/>
              </a:xfrm>
            </p:grpSpPr>
            <p:grpSp>
              <p:nvGrpSpPr>
                <p:cNvPr id="125" name="Group 84"/>
                <p:cNvGrpSpPr>
                  <a:grpSpLocks/>
                </p:cNvGrpSpPr>
                <p:nvPr/>
              </p:nvGrpSpPr>
              <p:grpSpPr bwMode="auto">
                <a:xfrm>
                  <a:off x="2295638" y="3626884"/>
                  <a:ext cx="7967462" cy="315102"/>
                  <a:chOff x="1792169" y="3578678"/>
                  <a:chExt cx="7967570" cy="314629"/>
                </a:xfrm>
              </p:grpSpPr>
              <p:cxnSp>
                <p:nvCxnSpPr>
                  <p:cNvPr id="126" name="Straight Connector 125"/>
                  <p:cNvCxnSpPr/>
                  <p:nvPr/>
                </p:nvCxnSpPr>
                <p:spPr>
                  <a:xfrm flipV="1">
                    <a:off x="1792169" y="3603512"/>
                    <a:ext cx="1742777" cy="453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" name="TextBox 8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030377" y="3578678"/>
                    <a:ext cx="6729362" cy="31462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9pPr>
                  </a:lstStyle>
                  <a:p>
                    <a:pPr defTabSz="914395" eaLnBrk="1" hangingPunct="1">
                      <a:defRPr/>
                    </a:pPr>
                    <a:r>
                      <a:rPr lang="en-GB" sz="1400" b="1" dirty="0">
                        <a:solidFill>
                          <a:srgbClr val="FF0000"/>
                        </a:solidFill>
                        <a:latin typeface="Symbol" pitchFamily="18" charset="2"/>
                      </a:rPr>
                      <a:t>dn~</a:t>
                    </a:r>
                    <a:r>
                      <a:rPr lang="en-GB" sz="1400" b="1" dirty="0">
                        <a:solidFill>
                          <a:srgbClr val="FF0000"/>
                        </a:solidFill>
                      </a:rPr>
                      <a:t>1:10</a:t>
                    </a:r>
                    <a:r>
                      <a:rPr lang="en-GB" sz="1400" b="1" baseline="30000" dirty="0">
                        <a:solidFill>
                          <a:srgbClr val="FF0000"/>
                        </a:solidFill>
                      </a:rPr>
                      <a:t>6 </a:t>
                    </a:r>
                    <a:r>
                      <a:rPr lang="en-GB" sz="1400" b="1" dirty="0">
                        <a:solidFill>
                          <a:srgbClr val="FF0000"/>
                        </a:solidFill>
                      </a:rPr>
                      <a:t>(tiny, but measurable frequency shift, if lasers are used!)</a:t>
                    </a:r>
                    <a:endParaRPr lang="en-GB" sz="1400" b="1" baseline="30000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971341" y="3945084"/>
                  <a:ext cx="8092518" cy="3005346"/>
                  <a:chOff x="971341" y="3945084"/>
                  <a:chExt cx="8092518" cy="3005346"/>
                </a:xfrm>
              </p:grpSpPr>
              <p:grpSp>
                <p:nvGrpSpPr>
                  <p:cNvPr id="107" name="Group 44"/>
                  <p:cNvGrpSpPr>
                    <a:grpSpLocks/>
                  </p:cNvGrpSpPr>
                  <p:nvPr/>
                </p:nvGrpSpPr>
                <p:grpSpPr bwMode="auto">
                  <a:xfrm>
                    <a:off x="971341" y="5108126"/>
                    <a:ext cx="8092518" cy="1842304"/>
                    <a:chOff x="428625" y="5207943"/>
                    <a:chExt cx="8093075" cy="1843021"/>
                  </a:xfrm>
                </p:grpSpPr>
                <p:sp>
                  <p:nvSpPr>
                    <p:cNvPr id="108" name="Rectangle 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194962" y="6413679"/>
                      <a:ext cx="402702" cy="4097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defTabSz="914395">
                        <a:defRPr/>
                      </a:pPr>
                      <a:r>
                        <a:rPr lang="en-GB" sz="20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n</a:t>
                      </a:r>
                      <a:r>
                        <a:rPr lang="en-GB" sz="2000" baseline="-250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1</a:t>
                      </a:r>
                      <a:endParaRPr lang="en-GB" sz="2000" baseline="-25000" dirty="0">
                        <a:solidFill>
                          <a:srgbClr val="000000"/>
                        </a:solidFill>
                        <a:latin typeface="Symbol" pitchFamily="18" charset="2"/>
                      </a:endParaRPr>
                    </a:p>
                  </p:txBody>
                </p:sp>
                <p:sp>
                  <p:nvSpPr>
                    <p:cNvPr id="110" name="Rectangle 6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96069" y="6431023"/>
                      <a:ext cx="450795" cy="6199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defTabSz="914395">
                        <a:defRPr/>
                      </a:pPr>
                      <a:r>
                        <a:rPr lang="en-GB" sz="20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n</a:t>
                      </a:r>
                      <a:r>
                        <a:rPr lang="en-GB" sz="2000" baseline="-250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1</a:t>
                      </a:r>
                      <a:r>
                        <a:rPr lang="en-GB" sz="2000" b="1" baseline="8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endParaRPr lang="en-GB" sz="2000" b="1" baseline="8000" dirty="0">
                        <a:solidFill>
                          <a:srgbClr val="000000"/>
                        </a:solidFill>
                        <a:latin typeface="Symbol" pitchFamily="18" charset="2"/>
                      </a:endParaRPr>
                    </a:p>
                    <a:p>
                      <a:pPr defTabSz="914395">
                        <a:defRPr/>
                      </a:pPr>
                      <a:endParaRPr lang="en-GB" sz="2000" baseline="-25000" dirty="0">
                        <a:solidFill>
                          <a:srgbClr val="000000"/>
                        </a:solidFill>
                        <a:latin typeface="Symbol" pitchFamily="18" charset="2"/>
                      </a:endParaRPr>
                    </a:p>
                  </p:txBody>
                </p:sp>
                <p:sp>
                  <p:nvSpPr>
                    <p:cNvPr id="112" name="Rectangle 6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47470" y="6431022"/>
                      <a:ext cx="492541" cy="6199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defTabSz="914395">
                        <a:defRPr/>
                      </a:pPr>
                      <a:r>
                        <a:rPr lang="en-GB" sz="20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n</a:t>
                      </a:r>
                      <a:r>
                        <a:rPr lang="en-GB" sz="2000" baseline="-250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1</a:t>
                      </a:r>
                      <a:r>
                        <a:rPr lang="en-GB" sz="2000" b="1" baseline="8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’’</a:t>
                      </a:r>
                      <a:endParaRPr lang="en-GB" sz="2000" b="1" baseline="8000" dirty="0">
                        <a:solidFill>
                          <a:srgbClr val="000000"/>
                        </a:solidFill>
                        <a:latin typeface="Symbol" pitchFamily="18" charset="2"/>
                      </a:endParaRPr>
                    </a:p>
                    <a:p>
                      <a:pPr defTabSz="914395">
                        <a:defRPr/>
                      </a:pPr>
                      <a:endParaRPr lang="en-GB" sz="2000" baseline="-25000" dirty="0">
                        <a:solidFill>
                          <a:srgbClr val="000000"/>
                        </a:solidFill>
                        <a:latin typeface="Symbol" pitchFamily="18" charset="2"/>
                      </a:endParaRPr>
                    </a:p>
                  </p:txBody>
                </p:sp>
                <p:grpSp>
                  <p:nvGrpSpPr>
                    <p:cNvPr id="113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28625" y="5207943"/>
                      <a:ext cx="8093075" cy="1316552"/>
                      <a:chOff x="428625" y="5207943"/>
                      <a:chExt cx="8093075" cy="1316552"/>
                    </a:xfrm>
                  </p:grpSpPr>
                  <p:cxnSp>
                    <p:nvCxnSpPr>
                      <p:cNvPr id="114" name="Straight Arrow Connector 113"/>
                      <p:cNvCxnSpPr/>
                      <p:nvPr/>
                    </p:nvCxnSpPr>
                    <p:spPr>
                      <a:xfrm rot="16200000" flipV="1">
                        <a:off x="-210596" y="5858280"/>
                        <a:ext cx="1287967" cy="9526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5" name="Straight Arrow Connector 114"/>
                      <p:cNvCxnSpPr/>
                      <p:nvPr/>
                    </p:nvCxnSpPr>
                    <p:spPr>
                      <a:xfrm>
                        <a:off x="447676" y="6505437"/>
                        <a:ext cx="3048210" cy="19057"/>
                      </a:xfrm>
                      <a:prstGeom prst="straightConnector1">
                        <a:avLst/>
                      </a:prstGeom>
                      <a:ln>
                        <a:tailEnd type="arrow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6" name="Freeform 115"/>
                      <p:cNvSpPr/>
                      <p:nvPr/>
                    </p:nvSpPr>
                    <p:spPr>
                      <a:xfrm>
                        <a:off x="609612" y="5601797"/>
                        <a:ext cx="1724144" cy="797237"/>
                      </a:xfrm>
                      <a:custGeom>
                        <a:avLst/>
                        <a:gdLst>
                          <a:gd name="connsiteX0" fmla="*/ 0 w 1724025"/>
                          <a:gd name="connsiteY0" fmla="*/ 779462 h 796924"/>
                          <a:gd name="connsiteX1" fmla="*/ 323850 w 1724025"/>
                          <a:gd name="connsiteY1" fmla="*/ 788987 h 796924"/>
                          <a:gd name="connsiteX2" fmla="*/ 447675 w 1724025"/>
                          <a:gd name="connsiteY2" fmla="*/ 731837 h 796924"/>
                          <a:gd name="connsiteX3" fmla="*/ 571500 w 1724025"/>
                          <a:gd name="connsiteY3" fmla="*/ 550862 h 796924"/>
                          <a:gd name="connsiteX4" fmla="*/ 676275 w 1724025"/>
                          <a:gd name="connsiteY4" fmla="*/ 255587 h 796924"/>
                          <a:gd name="connsiteX5" fmla="*/ 762000 w 1724025"/>
                          <a:gd name="connsiteY5" fmla="*/ 74612 h 796924"/>
                          <a:gd name="connsiteX6" fmla="*/ 819150 w 1724025"/>
                          <a:gd name="connsiteY6" fmla="*/ 17462 h 796924"/>
                          <a:gd name="connsiteX7" fmla="*/ 847725 w 1724025"/>
                          <a:gd name="connsiteY7" fmla="*/ 17462 h 796924"/>
                          <a:gd name="connsiteX8" fmla="*/ 895350 w 1724025"/>
                          <a:gd name="connsiteY8" fmla="*/ 65087 h 796924"/>
                          <a:gd name="connsiteX9" fmla="*/ 1019175 w 1724025"/>
                          <a:gd name="connsiteY9" fmla="*/ 407987 h 796924"/>
                          <a:gd name="connsiteX10" fmla="*/ 1104900 w 1724025"/>
                          <a:gd name="connsiteY10" fmla="*/ 646112 h 796924"/>
                          <a:gd name="connsiteX11" fmla="*/ 1162050 w 1724025"/>
                          <a:gd name="connsiteY11" fmla="*/ 769937 h 796924"/>
                          <a:gd name="connsiteX12" fmla="*/ 1362075 w 1724025"/>
                          <a:gd name="connsiteY12" fmla="*/ 779462 h 796924"/>
                          <a:gd name="connsiteX13" fmla="*/ 1724025 w 1724025"/>
                          <a:gd name="connsiteY13" fmla="*/ 788987 h 796924"/>
                          <a:gd name="connsiteX14" fmla="*/ 1724025 w 1724025"/>
                          <a:gd name="connsiteY14" fmla="*/ 788987 h 796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1724025" h="796924">
                            <a:moveTo>
                              <a:pt x="0" y="779462"/>
                            </a:moveTo>
                            <a:cubicBezTo>
                              <a:pt x="124619" y="788193"/>
                              <a:pt x="249238" y="796924"/>
                              <a:pt x="323850" y="788987"/>
                            </a:cubicBezTo>
                            <a:cubicBezTo>
                              <a:pt x="398462" y="781050"/>
                              <a:pt x="406400" y="771524"/>
                              <a:pt x="447675" y="731837"/>
                            </a:cubicBezTo>
                            <a:cubicBezTo>
                              <a:pt x="488950" y="692150"/>
                              <a:pt x="533400" y="630237"/>
                              <a:pt x="571500" y="550862"/>
                            </a:cubicBezTo>
                            <a:cubicBezTo>
                              <a:pt x="609600" y="471487"/>
                              <a:pt x="644525" y="334962"/>
                              <a:pt x="676275" y="255587"/>
                            </a:cubicBezTo>
                            <a:cubicBezTo>
                              <a:pt x="708025" y="176212"/>
                              <a:pt x="738188" y="114300"/>
                              <a:pt x="762000" y="74612"/>
                            </a:cubicBezTo>
                            <a:cubicBezTo>
                              <a:pt x="785813" y="34925"/>
                              <a:pt x="804863" y="26987"/>
                              <a:pt x="819150" y="17462"/>
                            </a:cubicBezTo>
                            <a:cubicBezTo>
                              <a:pt x="833437" y="7937"/>
                              <a:pt x="835025" y="9525"/>
                              <a:pt x="847725" y="17462"/>
                            </a:cubicBezTo>
                            <a:cubicBezTo>
                              <a:pt x="860425" y="25399"/>
                              <a:pt x="866775" y="0"/>
                              <a:pt x="895350" y="65087"/>
                            </a:cubicBezTo>
                            <a:cubicBezTo>
                              <a:pt x="923925" y="130174"/>
                              <a:pt x="1019175" y="407987"/>
                              <a:pt x="1019175" y="407987"/>
                            </a:cubicBezTo>
                            <a:cubicBezTo>
                              <a:pt x="1054100" y="504824"/>
                              <a:pt x="1081088" y="585787"/>
                              <a:pt x="1104900" y="646112"/>
                            </a:cubicBezTo>
                            <a:cubicBezTo>
                              <a:pt x="1128712" y="706437"/>
                              <a:pt x="1119188" y="747712"/>
                              <a:pt x="1162050" y="769937"/>
                            </a:cubicBezTo>
                            <a:cubicBezTo>
                              <a:pt x="1204912" y="792162"/>
                              <a:pt x="1362075" y="779462"/>
                              <a:pt x="1362075" y="779462"/>
                            </a:cubicBezTo>
                            <a:lnTo>
                              <a:pt x="1724025" y="788987"/>
                            </a:lnTo>
                            <a:lnTo>
                              <a:pt x="1724025" y="788987"/>
                            </a:lnTo>
                          </a:path>
                        </a:pathLst>
                      </a:custGeom>
                      <a:ln>
                        <a:solidFill>
                          <a:srgbClr val="000099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defTabSz="914395">
                          <a:defRPr/>
                        </a:pPr>
                        <a:endParaRPr lang="en-GB">
                          <a:solidFill>
                            <a:srgbClr val="000000"/>
                          </a:solidFill>
                          <a:latin typeface="Times New Roman"/>
                        </a:endParaRPr>
                      </a:p>
                    </p:txBody>
                  </p:sp>
                  <p:cxnSp>
                    <p:nvCxnSpPr>
                      <p:cNvPr id="117" name="Straight Connector 116"/>
                      <p:cNvCxnSpPr>
                        <a:stCxn id="116" idx="6"/>
                      </p:cNvCxnSpPr>
                      <p:nvPr/>
                    </p:nvCxnSpPr>
                    <p:spPr>
                      <a:xfrm flipH="1">
                        <a:off x="1401732" y="5619265"/>
                        <a:ext cx="27087" cy="904906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8" name="Freeform 117"/>
                      <p:cNvSpPr/>
                      <p:nvPr/>
                    </p:nvSpPr>
                    <p:spPr>
                      <a:xfrm>
                        <a:off x="952536" y="5601797"/>
                        <a:ext cx="1724144" cy="797237"/>
                      </a:xfrm>
                      <a:custGeom>
                        <a:avLst/>
                        <a:gdLst>
                          <a:gd name="connsiteX0" fmla="*/ 0 w 1724025"/>
                          <a:gd name="connsiteY0" fmla="*/ 779462 h 796924"/>
                          <a:gd name="connsiteX1" fmla="*/ 323850 w 1724025"/>
                          <a:gd name="connsiteY1" fmla="*/ 788987 h 796924"/>
                          <a:gd name="connsiteX2" fmla="*/ 447675 w 1724025"/>
                          <a:gd name="connsiteY2" fmla="*/ 731837 h 796924"/>
                          <a:gd name="connsiteX3" fmla="*/ 571500 w 1724025"/>
                          <a:gd name="connsiteY3" fmla="*/ 550862 h 796924"/>
                          <a:gd name="connsiteX4" fmla="*/ 676275 w 1724025"/>
                          <a:gd name="connsiteY4" fmla="*/ 255587 h 796924"/>
                          <a:gd name="connsiteX5" fmla="*/ 762000 w 1724025"/>
                          <a:gd name="connsiteY5" fmla="*/ 74612 h 796924"/>
                          <a:gd name="connsiteX6" fmla="*/ 819150 w 1724025"/>
                          <a:gd name="connsiteY6" fmla="*/ 17462 h 796924"/>
                          <a:gd name="connsiteX7" fmla="*/ 847725 w 1724025"/>
                          <a:gd name="connsiteY7" fmla="*/ 17462 h 796924"/>
                          <a:gd name="connsiteX8" fmla="*/ 895350 w 1724025"/>
                          <a:gd name="connsiteY8" fmla="*/ 65087 h 796924"/>
                          <a:gd name="connsiteX9" fmla="*/ 1019175 w 1724025"/>
                          <a:gd name="connsiteY9" fmla="*/ 407987 h 796924"/>
                          <a:gd name="connsiteX10" fmla="*/ 1104900 w 1724025"/>
                          <a:gd name="connsiteY10" fmla="*/ 646112 h 796924"/>
                          <a:gd name="connsiteX11" fmla="*/ 1162050 w 1724025"/>
                          <a:gd name="connsiteY11" fmla="*/ 769937 h 796924"/>
                          <a:gd name="connsiteX12" fmla="*/ 1362075 w 1724025"/>
                          <a:gd name="connsiteY12" fmla="*/ 779462 h 796924"/>
                          <a:gd name="connsiteX13" fmla="*/ 1724025 w 1724025"/>
                          <a:gd name="connsiteY13" fmla="*/ 788987 h 796924"/>
                          <a:gd name="connsiteX14" fmla="*/ 1724025 w 1724025"/>
                          <a:gd name="connsiteY14" fmla="*/ 788987 h 796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1724025" h="796924">
                            <a:moveTo>
                              <a:pt x="0" y="779462"/>
                            </a:moveTo>
                            <a:cubicBezTo>
                              <a:pt x="124619" y="788193"/>
                              <a:pt x="249238" y="796924"/>
                              <a:pt x="323850" y="788987"/>
                            </a:cubicBezTo>
                            <a:cubicBezTo>
                              <a:pt x="398462" y="781050"/>
                              <a:pt x="406400" y="771524"/>
                              <a:pt x="447675" y="731837"/>
                            </a:cubicBezTo>
                            <a:cubicBezTo>
                              <a:pt x="488950" y="692150"/>
                              <a:pt x="533400" y="630237"/>
                              <a:pt x="571500" y="550862"/>
                            </a:cubicBezTo>
                            <a:cubicBezTo>
                              <a:pt x="609600" y="471487"/>
                              <a:pt x="644525" y="334962"/>
                              <a:pt x="676275" y="255587"/>
                            </a:cubicBezTo>
                            <a:cubicBezTo>
                              <a:pt x="708025" y="176212"/>
                              <a:pt x="738188" y="114300"/>
                              <a:pt x="762000" y="74612"/>
                            </a:cubicBezTo>
                            <a:cubicBezTo>
                              <a:pt x="785813" y="34925"/>
                              <a:pt x="804863" y="26987"/>
                              <a:pt x="819150" y="17462"/>
                            </a:cubicBezTo>
                            <a:cubicBezTo>
                              <a:pt x="833437" y="7937"/>
                              <a:pt x="835025" y="9525"/>
                              <a:pt x="847725" y="17462"/>
                            </a:cubicBezTo>
                            <a:cubicBezTo>
                              <a:pt x="860425" y="25399"/>
                              <a:pt x="866775" y="0"/>
                              <a:pt x="895350" y="65087"/>
                            </a:cubicBezTo>
                            <a:cubicBezTo>
                              <a:pt x="923925" y="130174"/>
                              <a:pt x="1019175" y="407987"/>
                              <a:pt x="1019175" y="407987"/>
                            </a:cubicBezTo>
                            <a:cubicBezTo>
                              <a:pt x="1054100" y="504824"/>
                              <a:pt x="1081088" y="585787"/>
                              <a:pt x="1104900" y="646112"/>
                            </a:cubicBezTo>
                            <a:cubicBezTo>
                              <a:pt x="1128712" y="706437"/>
                              <a:pt x="1119188" y="747712"/>
                              <a:pt x="1162050" y="769937"/>
                            </a:cubicBezTo>
                            <a:cubicBezTo>
                              <a:pt x="1204912" y="792162"/>
                              <a:pt x="1362075" y="779462"/>
                              <a:pt x="1362075" y="779462"/>
                            </a:cubicBezTo>
                            <a:lnTo>
                              <a:pt x="1724025" y="788987"/>
                            </a:lnTo>
                            <a:lnTo>
                              <a:pt x="1724025" y="788987"/>
                            </a:lnTo>
                          </a:path>
                        </a:pathLst>
                      </a:custGeom>
                      <a:ln w="22225">
                        <a:solidFill>
                          <a:srgbClr val="0000FF"/>
                        </a:solidFill>
                        <a:prstDash val="sys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defTabSz="914395">
                          <a:defRPr/>
                        </a:pPr>
                        <a:endParaRPr lang="en-GB">
                          <a:solidFill>
                            <a:srgbClr val="000000"/>
                          </a:solidFill>
                          <a:latin typeface="Times New Roman"/>
                        </a:endParaRPr>
                      </a:p>
                    </p:txBody>
                  </p:sp>
                  <p:sp>
                    <p:nvSpPr>
                      <p:cNvPr id="119" name="Freeform 118"/>
                      <p:cNvSpPr/>
                      <p:nvPr/>
                    </p:nvSpPr>
                    <p:spPr>
                      <a:xfrm>
                        <a:off x="1505024" y="5611326"/>
                        <a:ext cx="1724144" cy="797237"/>
                      </a:xfrm>
                      <a:custGeom>
                        <a:avLst/>
                        <a:gdLst>
                          <a:gd name="connsiteX0" fmla="*/ 0 w 1724025"/>
                          <a:gd name="connsiteY0" fmla="*/ 779462 h 796924"/>
                          <a:gd name="connsiteX1" fmla="*/ 323850 w 1724025"/>
                          <a:gd name="connsiteY1" fmla="*/ 788987 h 796924"/>
                          <a:gd name="connsiteX2" fmla="*/ 447675 w 1724025"/>
                          <a:gd name="connsiteY2" fmla="*/ 731837 h 796924"/>
                          <a:gd name="connsiteX3" fmla="*/ 571500 w 1724025"/>
                          <a:gd name="connsiteY3" fmla="*/ 550862 h 796924"/>
                          <a:gd name="connsiteX4" fmla="*/ 676275 w 1724025"/>
                          <a:gd name="connsiteY4" fmla="*/ 255587 h 796924"/>
                          <a:gd name="connsiteX5" fmla="*/ 762000 w 1724025"/>
                          <a:gd name="connsiteY5" fmla="*/ 74612 h 796924"/>
                          <a:gd name="connsiteX6" fmla="*/ 819150 w 1724025"/>
                          <a:gd name="connsiteY6" fmla="*/ 17462 h 796924"/>
                          <a:gd name="connsiteX7" fmla="*/ 847725 w 1724025"/>
                          <a:gd name="connsiteY7" fmla="*/ 17462 h 796924"/>
                          <a:gd name="connsiteX8" fmla="*/ 895350 w 1724025"/>
                          <a:gd name="connsiteY8" fmla="*/ 65087 h 796924"/>
                          <a:gd name="connsiteX9" fmla="*/ 1019175 w 1724025"/>
                          <a:gd name="connsiteY9" fmla="*/ 407987 h 796924"/>
                          <a:gd name="connsiteX10" fmla="*/ 1104900 w 1724025"/>
                          <a:gd name="connsiteY10" fmla="*/ 646112 h 796924"/>
                          <a:gd name="connsiteX11" fmla="*/ 1162050 w 1724025"/>
                          <a:gd name="connsiteY11" fmla="*/ 769937 h 796924"/>
                          <a:gd name="connsiteX12" fmla="*/ 1362075 w 1724025"/>
                          <a:gd name="connsiteY12" fmla="*/ 779462 h 796924"/>
                          <a:gd name="connsiteX13" fmla="*/ 1724025 w 1724025"/>
                          <a:gd name="connsiteY13" fmla="*/ 788987 h 796924"/>
                          <a:gd name="connsiteX14" fmla="*/ 1724025 w 1724025"/>
                          <a:gd name="connsiteY14" fmla="*/ 788987 h 79692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1724025" h="796924">
                            <a:moveTo>
                              <a:pt x="0" y="779462"/>
                            </a:moveTo>
                            <a:cubicBezTo>
                              <a:pt x="124619" y="788193"/>
                              <a:pt x="249238" y="796924"/>
                              <a:pt x="323850" y="788987"/>
                            </a:cubicBezTo>
                            <a:cubicBezTo>
                              <a:pt x="398462" y="781050"/>
                              <a:pt x="406400" y="771524"/>
                              <a:pt x="447675" y="731837"/>
                            </a:cubicBezTo>
                            <a:cubicBezTo>
                              <a:pt x="488950" y="692150"/>
                              <a:pt x="533400" y="630237"/>
                              <a:pt x="571500" y="550862"/>
                            </a:cubicBezTo>
                            <a:cubicBezTo>
                              <a:pt x="609600" y="471487"/>
                              <a:pt x="644525" y="334962"/>
                              <a:pt x="676275" y="255587"/>
                            </a:cubicBezTo>
                            <a:cubicBezTo>
                              <a:pt x="708025" y="176212"/>
                              <a:pt x="738188" y="114300"/>
                              <a:pt x="762000" y="74612"/>
                            </a:cubicBezTo>
                            <a:cubicBezTo>
                              <a:pt x="785813" y="34925"/>
                              <a:pt x="804863" y="26987"/>
                              <a:pt x="819150" y="17462"/>
                            </a:cubicBezTo>
                            <a:cubicBezTo>
                              <a:pt x="833437" y="7937"/>
                              <a:pt x="835025" y="9525"/>
                              <a:pt x="847725" y="17462"/>
                            </a:cubicBezTo>
                            <a:cubicBezTo>
                              <a:pt x="860425" y="25399"/>
                              <a:pt x="866775" y="0"/>
                              <a:pt x="895350" y="65087"/>
                            </a:cubicBezTo>
                            <a:cubicBezTo>
                              <a:pt x="923925" y="130174"/>
                              <a:pt x="1019175" y="407987"/>
                              <a:pt x="1019175" y="407987"/>
                            </a:cubicBezTo>
                            <a:cubicBezTo>
                              <a:pt x="1054100" y="504824"/>
                              <a:pt x="1081088" y="585787"/>
                              <a:pt x="1104900" y="646112"/>
                            </a:cubicBezTo>
                            <a:cubicBezTo>
                              <a:pt x="1128712" y="706437"/>
                              <a:pt x="1119188" y="747712"/>
                              <a:pt x="1162050" y="769937"/>
                            </a:cubicBezTo>
                            <a:cubicBezTo>
                              <a:pt x="1204912" y="792162"/>
                              <a:pt x="1362075" y="779462"/>
                              <a:pt x="1362075" y="779462"/>
                            </a:cubicBezTo>
                            <a:lnTo>
                              <a:pt x="1724025" y="788987"/>
                            </a:lnTo>
                            <a:lnTo>
                              <a:pt x="1724025" y="788987"/>
                            </a:lnTo>
                          </a:path>
                        </a:pathLst>
                      </a:custGeom>
                      <a:ln w="25400">
                        <a:solidFill>
                          <a:schemeClr val="accent2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  <p:txBody>
                      <a:bodyPr anchor="ctr"/>
                      <a:lstStyle/>
                      <a:p>
                        <a:pPr algn="ctr" defTabSz="914395">
                          <a:defRPr/>
                        </a:pPr>
                        <a:endParaRPr lang="en-GB">
                          <a:solidFill>
                            <a:srgbClr val="000000"/>
                          </a:solidFill>
                          <a:latin typeface="Times New Roman"/>
                        </a:endParaRPr>
                      </a:p>
                    </p:txBody>
                  </p:sp>
                  <p:cxnSp>
                    <p:nvCxnSpPr>
                      <p:cNvPr id="120" name="Straight Connector 119"/>
                      <p:cNvCxnSpPr/>
                      <p:nvPr/>
                    </p:nvCxnSpPr>
                    <p:spPr>
                      <a:xfrm>
                        <a:off x="1771742" y="5628795"/>
                        <a:ext cx="19051" cy="886172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Straight Connector 120"/>
                      <p:cNvCxnSpPr/>
                      <p:nvPr/>
                    </p:nvCxnSpPr>
                    <p:spPr>
                      <a:xfrm>
                        <a:off x="2343282" y="5638323"/>
                        <a:ext cx="19051" cy="886172"/>
                      </a:xfrm>
                      <a:prstGeom prst="line">
                        <a:avLst/>
                      </a:prstGeom>
                      <a:ln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2" name="Rectangle 7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1116" y="5207943"/>
                        <a:ext cx="508508" cy="2837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defTabSz="914395">
                          <a:defRPr/>
                        </a:pPr>
                        <a:r>
                          <a:rPr lang="en-GB" baseline="-25000">
                            <a:solidFill>
                              <a:srgbClr val="000000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I</a:t>
                        </a:r>
                        <a:r>
                          <a:rPr lang="en-GB" baseline="-40000">
                            <a:solidFill>
                              <a:srgbClr val="000000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ions</a:t>
                        </a:r>
                        <a:endParaRPr lang="en-GB" baseline="-40000">
                          <a:solidFill>
                            <a:srgbClr val="000000"/>
                          </a:solidFill>
                          <a:latin typeface="Arial" pitchFamily="34" charset="0"/>
                        </a:endParaRPr>
                      </a:p>
                    </p:txBody>
                  </p:sp>
                  <p:sp>
                    <p:nvSpPr>
                      <p:cNvPr id="123" name="Rectangle 7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30275" y="5478039"/>
                        <a:ext cx="4891425" cy="97719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square">
                        <a:spAutoFit/>
                      </a:bodyPr>
                      <a:lstStyle/>
                      <a:p>
                        <a:pPr defTabSz="914395">
                          <a:buFont typeface="Arial" pitchFamily="34" charset="0"/>
                          <a:buChar char="•"/>
                          <a:defRPr/>
                        </a:pPr>
                        <a:r>
                          <a:rPr lang="en-GB" dirty="0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 Ionization Frequency shift </a:t>
                        </a:r>
                        <a:r>
                          <a:rPr lang="en-GB" dirty="0" err="1">
                            <a:solidFill>
                              <a:srgbClr val="000000"/>
                            </a:solidFill>
                            <a:latin typeface="Symbol" pitchFamily="18" charset="2"/>
                            <a:cs typeface="Arial" pitchFamily="34" charset="0"/>
                          </a:rPr>
                          <a:t>dn</a:t>
                        </a:r>
                        <a:r>
                          <a:rPr lang="en-GB" dirty="0">
                            <a:solidFill>
                              <a:srgbClr val="000000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=</a:t>
                        </a:r>
                        <a:r>
                          <a:rPr lang="en-GB" dirty="0">
                            <a:solidFill>
                              <a:srgbClr val="000000"/>
                            </a:solidFill>
                            <a:latin typeface="Symbol" pitchFamily="18" charset="2"/>
                            <a:cs typeface="Arial" pitchFamily="34" charset="0"/>
                          </a:rPr>
                          <a:t>n</a:t>
                        </a:r>
                        <a:r>
                          <a:rPr lang="en-GB" baseline="-25000" dirty="0">
                            <a:solidFill>
                              <a:srgbClr val="000000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1</a:t>
                        </a:r>
                        <a:r>
                          <a:rPr lang="en-GB" dirty="0">
                            <a:solidFill>
                              <a:srgbClr val="000000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-</a:t>
                        </a:r>
                        <a:r>
                          <a:rPr lang="en-GB" dirty="0">
                            <a:solidFill>
                              <a:srgbClr val="000000"/>
                            </a:solidFill>
                            <a:latin typeface="Symbol" pitchFamily="18" charset="2"/>
                            <a:cs typeface="Arial" pitchFamily="34" charset="0"/>
                          </a:rPr>
                          <a:t>n</a:t>
                        </a:r>
                        <a:r>
                          <a:rPr lang="en-GB" baseline="-25000" dirty="0">
                            <a:solidFill>
                              <a:srgbClr val="000000"/>
                            </a:solidFill>
                            <a:latin typeface="Symbol" pitchFamily="18" charset="2"/>
                            <a:cs typeface="Arial" pitchFamily="34" charset="0"/>
                          </a:rPr>
                          <a:t>1</a:t>
                        </a:r>
                        <a:r>
                          <a:rPr lang="en-GB" sz="2000" b="1" baseline="8000" dirty="0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’</a:t>
                        </a:r>
                        <a:r>
                          <a:rPr lang="en-GB" sz="2000" b="1" baseline="8000" dirty="0">
                            <a:solidFill>
                              <a:srgbClr val="000000"/>
                            </a:solidFill>
                            <a:latin typeface="Symbol" pitchFamily="18" charset="2"/>
                          </a:rPr>
                          <a:t>:</a:t>
                        </a:r>
                        <a:r>
                          <a:rPr lang="en-GB" sz="2000" b="1" dirty="0">
                            <a:solidFill>
                              <a:srgbClr val="000000"/>
                            </a:solidFill>
                            <a:latin typeface="Symbol" pitchFamily="18" charset="2"/>
                          </a:rPr>
                          <a:t> </a:t>
                        </a:r>
                        <a:r>
                          <a:rPr lang="en-GB" dirty="0">
                            <a:solidFill>
                              <a:srgbClr val="000000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Isotope Shift (IS) or HFS</a:t>
                        </a:r>
                      </a:p>
                      <a:p>
                        <a:pPr defTabSz="914395">
                          <a:defRPr/>
                        </a:pPr>
                        <a:r>
                          <a:rPr lang="en-GB" dirty="0">
                            <a:solidFill>
                              <a:srgbClr val="000000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 </a:t>
                        </a:r>
                        <a:r>
                          <a:rPr lang="en-GB" b="1" dirty="0">
                            <a:solidFill>
                              <a:srgbClr val="FF0000"/>
                            </a:solidFill>
                            <a:latin typeface="Arial" pitchFamily="34" charset="0"/>
                            <a:cs typeface="Arial" pitchFamily="34" charset="0"/>
                          </a:rPr>
                          <a:t>IS/HFS proportional to the charge radius </a:t>
                        </a:r>
                        <a:endParaRPr lang="en-GB" b="1" baseline="-25000" dirty="0">
                          <a:solidFill>
                            <a:srgbClr val="FF0000"/>
                          </a:solidFill>
                          <a:latin typeface="Arial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129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2615440" y="3945084"/>
                    <a:ext cx="3490948" cy="921394"/>
                    <a:chOff x="2112389" y="3896651"/>
                    <a:chExt cx="3490817" cy="921633"/>
                  </a:xfrm>
                </p:grpSpPr>
                <p:cxnSp>
                  <p:nvCxnSpPr>
                    <p:cNvPr id="135" name="Straight Connector 134"/>
                    <p:cNvCxnSpPr/>
                    <p:nvPr/>
                  </p:nvCxnSpPr>
                  <p:spPr>
                    <a:xfrm>
                      <a:off x="2233195" y="4818284"/>
                      <a:ext cx="1328688" cy="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Straight Connector 135"/>
                    <p:cNvCxnSpPr/>
                    <p:nvPr/>
                  </p:nvCxnSpPr>
                  <p:spPr>
                    <a:xfrm flipV="1">
                      <a:off x="2112389" y="3899678"/>
                      <a:ext cx="1293764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0" name="Straight Connector 139"/>
                    <p:cNvCxnSpPr/>
                    <p:nvPr/>
                  </p:nvCxnSpPr>
                  <p:spPr>
                    <a:xfrm>
                      <a:off x="4274518" y="4807168"/>
                      <a:ext cx="1328688" cy="0"/>
                    </a:xfrm>
                    <a:prstGeom prst="line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/>
                    <p:cNvCxnSpPr/>
                    <p:nvPr/>
                  </p:nvCxnSpPr>
                  <p:spPr>
                    <a:xfrm flipV="1">
                      <a:off x="4309442" y="4058473"/>
                      <a:ext cx="1293763" cy="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146" name="Down Arrow 145"/>
                    <p:cNvSpPr/>
                    <p:nvPr/>
                  </p:nvSpPr>
                  <p:spPr>
                    <a:xfrm rot="10800000">
                      <a:off x="2680754" y="3896651"/>
                      <a:ext cx="244466" cy="897170"/>
                    </a:xfrm>
                    <a:prstGeom prst="downArrow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395">
                        <a:defRPr/>
                      </a:pPr>
                      <a:endParaRPr lang="en-GB">
                        <a:solidFill>
                          <a:srgbClr val="FFFFFF"/>
                        </a:solidFill>
                        <a:latin typeface="Times New Roman"/>
                      </a:endParaRPr>
                    </a:p>
                  </p:txBody>
                </p:sp>
                <p:sp>
                  <p:nvSpPr>
                    <p:cNvPr id="147" name="Down Arrow 146"/>
                    <p:cNvSpPr/>
                    <p:nvPr/>
                  </p:nvSpPr>
                  <p:spPr>
                    <a:xfrm rot="10800000">
                      <a:off x="4816630" y="4087382"/>
                      <a:ext cx="154678" cy="710160"/>
                    </a:xfrm>
                    <a:prstGeom prst="downArrow">
                      <a:avLst/>
                    </a:prstGeom>
                    <a:solidFill>
                      <a:schemeClr val="accent2"/>
                    </a:solidFill>
                    <a:ln>
                      <a:solidFill>
                        <a:schemeClr val="accent2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 algn="ctr" defTabSz="914395">
                        <a:defRPr/>
                      </a:pPr>
                      <a:endParaRPr lang="en-GB">
                        <a:solidFill>
                          <a:srgbClr val="FFFFFF"/>
                        </a:solidFill>
                        <a:latin typeface="Times New Roman"/>
                      </a:endParaRPr>
                    </a:p>
                  </p:txBody>
                </p:sp>
                <p:sp>
                  <p:nvSpPr>
                    <p:cNvPr id="149" name="Rectangle 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173059" y="4063347"/>
                      <a:ext cx="567763" cy="5358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defTabSz="914395">
                        <a:defRPr/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n</a:t>
                      </a:r>
                      <a:r>
                        <a:rPr lang="en-GB" sz="2800" baseline="-250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1</a:t>
                      </a:r>
                      <a:r>
                        <a:rPr lang="en-GB" sz="3200" b="1" baseline="8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endParaRPr lang="en-GB" sz="3200" b="1" baseline="8000" dirty="0">
                        <a:solidFill>
                          <a:srgbClr val="000000"/>
                        </a:solidFill>
                        <a:latin typeface="Symbol" pitchFamily="18" charset="2"/>
                      </a:endParaRPr>
                    </a:p>
                  </p:txBody>
                </p:sp>
                <p:sp>
                  <p:nvSpPr>
                    <p:cNvPr id="150" name="Rectangle 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3319" y="4067645"/>
                      <a:ext cx="632970" cy="5358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defTabSz="914395">
                        <a:defRPr/>
                      </a:pPr>
                      <a:r>
                        <a:rPr lang="en-GB" sz="28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n</a:t>
                      </a:r>
                      <a:r>
                        <a:rPr lang="en-GB" sz="2800" baseline="-25000" dirty="0">
                          <a:solidFill>
                            <a:srgbClr val="000000"/>
                          </a:solidFill>
                          <a:latin typeface="Symbol" pitchFamily="18" charset="2"/>
                          <a:cs typeface="Arial" pitchFamily="34" charset="0"/>
                        </a:rPr>
                        <a:t>1</a:t>
                      </a:r>
                      <a:r>
                        <a:rPr lang="en-GB" sz="3200" b="1" baseline="80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’’</a:t>
                      </a:r>
                      <a:endParaRPr lang="en-GB" sz="3200" b="1" baseline="8000" dirty="0">
                        <a:solidFill>
                          <a:srgbClr val="000000"/>
                        </a:solidFill>
                        <a:latin typeface="Symbol" pitchFamily="18" charset="2"/>
                      </a:endParaRPr>
                    </a:p>
                  </p:txBody>
                </p:sp>
              </p:grpSp>
            </p:grpSp>
          </p:grpSp>
          <p:cxnSp>
            <p:nvCxnSpPr>
              <p:cNvPr id="152" name="Straight Connector 151"/>
              <p:cNvCxnSpPr/>
              <p:nvPr/>
            </p:nvCxnSpPr>
            <p:spPr bwMode="auto">
              <a:xfrm flipV="1">
                <a:off x="3866122" y="3567201"/>
                <a:ext cx="2223099" cy="18995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/>
            <p:cNvSpPr txBox="1"/>
            <p:nvPr/>
          </p:nvSpPr>
          <p:spPr>
            <a:xfrm>
              <a:off x="2681415" y="4071367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95">
                <a:defRPr/>
              </a:pPr>
              <a:r>
                <a:rPr lang="en-GB" baseline="300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184</a:t>
              </a:r>
              <a:r>
                <a:rPr lang="en-GB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Hg (N=104)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731752" y="4038041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95">
                <a:defRPr/>
              </a:pPr>
              <a:r>
                <a:rPr lang="en-GB" baseline="300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186</a:t>
              </a:r>
              <a:r>
                <a:rPr lang="en-GB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Hg (N=106)</a:t>
              </a:r>
            </a:p>
          </p:txBody>
        </p:sp>
      </p:grpSp>
      <p:sp>
        <p:nvSpPr>
          <p:cNvPr id="69" name="Down Arrow 68"/>
          <p:cNvSpPr/>
          <p:nvPr/>
        </p:nvSpPr>
        <p:spPr bwMode="auto">
          <a:xfrm rot="10800000">
            <a:off x="3077208" y="1579077"/>
            <a:ext cx="356397" cy="724942"/>
          </a:xfrm>
          <a:prstGeom prst="downArrow">
            <a:avLst>
              <a:gd name="adj1" fmla="val 50000"/>
              <a:gd name="adj2" fmla="val 82071"/>
            </a:avLst>
          </a:prstGeom>
          <a:solidFill>
            <a:srgbClr val="92D050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0" name="Down Arrow 69"/>
          <p:cNvSpPr/>
          <p:nvPr/>
        </p:nvSpPr>
        <p:spPr bwMode="auto">
          <a:xfrm rot="10800000">
            <a:off x="4604754" y="1870700"/>
            <a:ext cx="356397" cy="433319"/>
          </a:xfrm>
          <a:prstGeom prst="downArrow">
            <a:avLst>
              <a:gd name="adj1" fmla="val 50000"/>
              <a:gd name="adj2" fmla="val 66036"/>
            </a:avLst>
          </a:prstGeom>
          <a:solidFill>
            <a:srgbClr val="92D050"/>
          </a:solidFill>
          <a:ln w="9525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1" name="Rectangle 39"/>
          <p:cNvSpPr>
            <a:spLocks noChangeArrowheads="1"/>
          </p:cNvSpPr>
          <p:nvPr/>
        </p:nvSpPr>
        <p:spPr bwMode="auto">
          <a:xfrm>
            <a:off x="1264271" y="2340079"/>
            <a:ext cx="492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395">
              <a:defRPr/>
            </a:pPr>
            <a:r>
              <a:rPr lang="en-GB" sz="2800" dirty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n</a:t>
            </a:r>
            <a:r>
              <a:rPr lang="en-GB" sz="2800" baseline="-25000" dirty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2</a:t>
            </a:r>
            <a:endParaRPr lang="en-GB" sz="2800" baseline="-25000" dirty="0">
              <a:solidFill>
                <a:srgbClr val="000000"/>
              </a:solidFill>
              <a:latin typeface="Symbol" pitchFamily="18" charset="2"/>
            </a:endParaRPr>
          </a:p>
        </p:txBody>
      </p:sp>
      <p:sp>
        <p:nvSpPr>
          <p:cNvPr id="72" name="Rectangle 39"/>
          <p:cNvSpPr>
            <a:spLocks noChangeArrowheads="1"/>
          </p:cNvSpPr>
          <p:nvPr/>
        </p:nvSpPr>
        <p:spPr bwMode="auto">
          <a:xfrm>
            <a:off x="1240047" y="1684848"/>
            <a:ext cx="492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395">
              <a:defRPr/>
            </a:pPr>
            <a:r>
              <a:rPr lang="en-GB" sz="2800" dirty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n</a:t>
            </a:r>
            <a:r>
              <a:rPr lang="en-GB" sz="2800" baseline="-25000" dirty="0">
                <a:solidFill>
                  <a:srgbClr val="000000"/>
                </a:solidFill>
                <a:latin typeface="Symbol" pitchFamily="18" charset="2"/>
                <a:cs typeface="Arial" pitchFamily="34" charset="0"/>
              </a:rPr>
              <a:t>3</a:t>
            </a:r>
            <a:endParaRPr lang="en-GB" sz="2800" baseline="-25000" dirty="0">
              <a:solidFill>
                <a:srgbClr val="000000"/>
              </a:solidFill>
              <a:latin typeface="Symbol" pitchFamily="18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68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1271E148-CE59-4D65-ABEE-1E61E0CDDE94}"/>
              </a:ext>
            </a:extLst>
          </p:cNvPr>
          <p:cNvSpPr/>
          <p:nvPr/>
        </p:nvSpPr>
        <p:spPr>
          <a:xfrm>
            <a:off x="-7321" y="93731"/>
            <a:ext cx="9144000" cy="6764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310" tIns="32155" rIns="64310" bIns="32155" rtlCol="0" anchor="ctr"/>
          <a:lstStyle/>
          <a:p>
            <a:pPr defTabSz="914395">
              <a:defRPr/>
            </a:pPr>
            <a:r>
              <a:rPr lang="en-GB" i="1">
                <a:solidFill>
                  <a:srgbClr val="FFFFFF"/>
                </a:solidFill>
                <a:latin typeface="Times New Roman"/>
              </a:rPr>
              <a:t>C </a:t>
            </a:r>
            <a:r>
              <a:rPr lang="en-GB">
                <a:solidFill>
                  <a:srgbClr val="FFFFFF"/>
                </a:solidFill>
                <a:latin typeface="Times New Roman"/>
              </a:rPr>
              <a:t>= </a:t>
            </a:r>
            <a:r>
              <a:rPr lang="en-GB" i="1">
                <a:solidFill>
                  <a:srgbClr val="FFFFFF"/>
                </a:solidFill>
                <a:latin typeface="Times New Roman"/>
              </a:rPr>
              <a:t>F</a:t>
            </a:r>
            <a:r>
              <a:rPr lang="en-GB">
                <a:solidFill>
                  <a:srgbClr val="FFFFFF"/>
                </a:solidFill>
                <a:latin typeface="Times New Roman"/>
              </a:rPr>
              <a:t>(</a:t>
            </a:r>
            <a:r>
              <a:rPr lang="en-GB" i="1">
                <a:solidFill>
                  <a:srgbClr val="FFFFFF"/>
                </a:solidFill>
                <a:latin typeface="Times New Roman"/>
              </a:rPr>
              <a:t>F </a:t>
            </a:r>
            <a:r>
              <a:rPr lang="en-GB">
                <a:solidFill>
                  <a:srgbClr val="FFFFFF"/>
                </a:solidFill>
                <a:latin typeface="Times New Roman"/>
              </a:rPr>
              <a:t>+</a:t>
            </a:r>
          </a:p>
          <a:p>
            <a:pPr defTabSz="914395">
              <a:defRPr/>
            </a:pPr>
            <a:r>
              <a:rPr lang="en-GB">
                <a:solidFill>
                  <a:srgbClr val="FFFFFF"/>
                </a:solidFill>
                <a:latin typeface="Times New Roman"/>
              </a:rPr>
              <a:t>1) − </a:t>
            </a:r>
            <a:r>
              <a:rPr lang="en-GB" i="1">
                <a:solidFill>
                  <a:srgbClr val="FFFFFF"/>
                </a:solidFill>
                <a:latin typeface="Times New Roman"/>
              </a:rPr>
              <a:t>I </a:t>
            </a:r>
            <a:r>
              <a:rPr lang="en-GB">
                <a:solidFill>
                  <a:srgbClr val="FFFFFF"/>
                </a:solidFill>
                <a:latin typeface="Times New Roman"/>
              </a:rPr>
              <a:t>(</a:t>
            </a:r>
            <a:r>
              <a:rPr lang="en-GB" i="1">
                <a:solidFill>
                  <a:srgbClr val="FFFFFF"/>
                </a:solidFill>
                <a:latin typeface="Times New Roman"/>
              </a:rPr>
              <a:t>I </a:t>
            </a:r>
            <a:r>
              <a:rPr lang="en-GB">
                <a:solidFill>
                  <a:srgbClr val="FFFFFF"/>
                </a:solidFill>
                <a:latin typeface="Times New Roman"/>
              </a:rPr>
              <a:t>+ 1) − </a:t>
            </a:r>
            <a:r>
              <a:rPr lang="en-GB" i="1">
                <a:solidFill>
                  <a:srgbClr val="FFFFFF"/>
                </a:solidFill>
                <a:latin typeface="Times New Roman"/>
              </a:rPr>
              <a:t>J </a:t>
            </a:r>
            <a:r>
              <a:rPr lang="en-GB">
                <a:solidFill>
                  <a:srgbClr val="FFFFFF"/>
                </a:solidFill>
                <a:latin typeface="Times New Roman"/>
              </a:rPr>
              <a:t>(</a:t>
            </a:r>
            <a:r>
              <a:rPr lang="en-GB" i="1">
                <a:solidFill>
                  <a:srgbClr val="FFFFFF"/>
                </a:solidFill>
                <a:latin typeface="Times New Roman"/>
              </a:rPr>
              <a:t>J </a:t>
            </a:r>
            <a:r>
              <a:rPr lang="en-GB">
                <a:solidFill>
                  <a:srgbClr val="FFFFFF"/>
                </a:solidFill>
                <a:latin typeface="Times New Roman"/>
              </a:rPr>
              <a:t>+ 1)</a:t>
            </a:r>
            <a:endParaRPr lang="en-GB" dirty="0">
              <a:solidFill>
                <a:srgbClr val="FFFFFF"/>
              </a:solidFill>
              <a:latin typeface="Times New Roman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877779" y="3323278"/>
            <a:ext cx="3094480" cy="812680"/>
            <a:chOff x="5795829" y="904811"/>
            <a:chExt cx="2171042" cy="1040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5795829" y="904811"/>
                  <a:ext cx="2171042" cy="472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395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𝑭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𝑎𝑡𝑜𝑚</m:t>
                            </m:r>
                          </m:sub>
                        </m:sSub>
                        <m:r>
                          <a:rPr lang="en-GB" i="1">
                            <a:solidFill>
                              <a:srgbClr val="000000"/>
                            </a:solidFill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GB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𝑰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𝑛𝑢𝑐𝑙𝑒𝑎𝑟</m:t>
                            </m:r>
                          </m:sub>
                        </m:sSub>
                        <m:r>
                          <a:rPr lang="en-GB" b="1" i="1">
                            <a:solidFill>
                              <a:srgbClr val="000000"/>
                            </a:solidFill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GB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𝑱</m:t>
                            </m:r>
                          </m:e>
                          <m:sub>
                            <m:r>
                              <a:rPr lang="en-GB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𝑒𝑙𝑒𝑐𝑡𝑟𝑜𝑛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829" y="904811"/>
                  <a:ext cx="2171042" cy="472663"/>
                </a:xfrm>
                <a:prstGeom prst="rect">
                  <a:avLst/>
                </a:prstGeom>
                <a:blipFill>
                  <a:blip r:embed="rId2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6182446" y="1432809"/>
                  <a:ext cx="1037776" cy="5120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914395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2000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𝑭</m:t>
                        </m:r>
                        <m:r>
                          <a:rPr lang="en-GB" sz="2000" b="1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GB" sz="2000" i="1">
                            <a:solidFill>
                              <a:srgbClr val="000000"/>
                            </a:solidFill>
                            <a:latin typeface="Cambria Math"/>
                            <a:ea typeface="Cambria Math"/>
                          </a:rPr>
                          <m:t>0,±1</m:t>
                        </m:r>
                      </m:oMath>
                    </m:oMathPara>
                  </a14:m>
                  <a:endParaRPr lang="en-GB" sz="20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2446" y="1432809"/>
                  <a:ext cx="1037776" cy="512052"/>
                </a:xfrm>
                <a:prstGeom prst="rect">
                  <a:avLst/>
                </a:prstGeom>
                <a:blipFill>
                  <a:blip r:embed="rId3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1A8E1C5-5481-4883-8244-10AD759B9763}"/>
              </a:ext>
            </a:extLst>
          </p:cNvPr>
          <p:cNvSpPr/>
          <p:nvPr/>
        </p:nvSpPr>
        <p:spPr>
          <a:xfrm>
            <a:off x="790954" y="2437104"/>
            <a:ext cx="319245" cy="307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310" tIns="32155" rIns="64310" bIns="32155"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54CCDC7-C5DF-4F09-AE77-243FCB5C089F}"/>
              </a:ext>
            </a:extLst>
          </p:cNvPr>
          <p:cNvSpPr/>
          <p:nvPr/>
        </p:nvSpPr>
        <p:spPr>
          <a:xfrm>
            <a:off x="840110" y="3570070"/>
            <a:ext cx="319245" cy="307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310" tIns="32155" rIns="64310" bIns="32155"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7BD5CE6-9280-4956-B7BC-E3C507B69B3A}"/>
              </a:ext>
            </a:extLst>
          </p:cNvPr>
          <p:cNvSpPr/>
          <p:nvPr/>
        </p:nvSpPr>
        <p:spPr>
          <a:xfrm>
            <a:off x="5814184" y="1743054"/>
            <a:ext cx="242780" cy="173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310" tIns="32155" rIns="64310" bIns="32155"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Rectangle 57"/>
          <p:cNvSpPr>
            <a:spLocks noGrp="1" noChangeArrowheads="1"/>
          </p:cNvSpPr>
          <p:nvPr>
            <p:ph type="ctrTitle"/>
          </p:nvPr>
        </p:nvSpPr>
        <p:spPr>
          <a:xfrm>
            <a:off x="0" y="4684"/>
            <a:ext cx="9144000" cy="523220"/>
          </a:xfrm>
          <a:solidFill>
            <a:srgbClr val="002060"/>
          </a:solidFill>
        </p:spPr>
        <p:txBody>
          <a:bodyPr/>
          <a:lstStyle/>
          <a:p>
            <a:r>
              <a:rPr lang="en-GB" sz="2800" b="1" dirty="0">
                <a:solidFill>
                  <a:schemeClr val="bg1"/>
                </a:solidFill>
                <a:latin typeface="Comic Sans MS" pitchFamily="66" charset="0"/>
              </a:rPr>
              <a:t>Resonance Laser Spectroscopy of an odd-A nucleus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7320" y="507240"/>
            <a:ext cx="9136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2" indent="-176212" defTabSz="914395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A </a:t>
            </a:r>
            <a:r>
              <a:rPr lang="en-GB" b="1" dirty="0">
                <a:solidFill>
                  <a:srgbClr val="FF0000"/>
                </a:solidFill>
              </a:rPr>
              <a:t>single peak </a:t>
            </a:r>
            <a:r>
              <a:rPr lang="en-GB" dirty="0">
                <a:solidFill>
                  <a:srgbClr val="000000"/>
                </a:solidFill>
              </a:rPr>
              <a:t>in ‘optical/frequency’ spectra for </a:t>
            </a:r>
            <a:r>
              <a:rPr lang="en-GB" b="1" dirty="0">
                <a:solidFill>
                  <a:srgbClr val="FF0000"/>
                </a:solidFill>
              </a:rPr>
              <a:t>even-even nuclei</a:t>
            </a:r>
          </a:p>
          <a:p>
            <a:pPr marL="176212" indent="-176212" defTabSz="914395"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000000"/>
                </a:solidFill>
              </a:rPr>
              <a:t>More complex in odd-A (odd-odd-A) cases, need to consider Hyperfine Splitting (HFS), due to coupling of nuclear I and electron spin J, giving a </a:t>
            </a:r>
            <a:r>
              <a:rPr lang="en-GB" b="1" dirty="0">
                <a:solidFill>
                  <a:srgbClr val="FF0000"/>
                </a:solidFill>
              </a:rPr>
              <a:t>total atomic spin F=I+J</a:t>
            </a:r>
          </a:p>
          <a:p>
            <a:pPr marL="176212" indent="-176212" defTabSz="914395">
              <a:buFont typeface="Arial" panose="020B0604020202020204" pitchFamily="34" charset="0"/>
              <a:buChar char="•"/>
              <a:defRPr/>
            </a:pPr>
            <a:r>
              <a:rPr lang="en-GB" noProof="0" dirty="0" err="1">
                <a:solidFill>
                  <a:srgbClr val="000000"/>
                </a:solidFill>
              </a:rPr>
              <a:t>T</a:t>
            </a:r>
            <a:r>
              <a:rPr lang="en-GB" dirty="0" err="1">
                <a:solidFill>
                  <a:srgbClr val="000000"/>
                </a:solidFill>
              </a:rPr>
              <a:t>hi</a:t>
            </a:r>
            <a:r>
              <a:rPr lang="en-GB" dirty="0">
                <a:solidFill>
                  <a:srgbClr val="000000"/>
                </a:solidFill>
              </a:rPr>
              <a:t>s often results in </a:t>
            </a:r>
            <a:r>
              <a:rPr lang="en-GB" b="1" dirty="0">
                <a:solidFill>
                  <a:srgbClr val="FF0000"/>
                </a:solidFill>
              </a:rPr>
              <a:t>many peaks </a:t>
            </a:r>
            <a:r>
              <a:rPr lang="en-GB" dirty="0">
                <a:solidFill>
                  <a:srgbClr val="000000"/>
                </a:solidFill>
              </a:rPr>
              <a:t>in the frequency spectrum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40214" y="1715120"/>
            <a:ext cx="5219653" cy="3603952"/>
            <a:chOff x="3684188" y="2658411"/>
            <a:chExt cx="5219653" cy="36039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4188" y="2704624"/>
              <a:ext cx="5219653" cy="355773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084084" y="2658411"/>
              <a:ext cx="41569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95">
                <a:defRPr/>
              </a:pPr>
              <a:r>
                <a:rPr lang="en-GB" sz="2200" b="1" baseline="30000" dirty="0">
                  <a:solidFill>
                    <a:srgbClr val="000000"/>
                  </a:solidFill>
                </a:rPr>
                <a:t>178</a:t>
              </a:r>
              <a:r>
                <a:rPr lang="en-GB" sz="2200" b="1" dirty="0">
                  <a:solidFill>
                    <a:srgbClr val="000000"/>
                  </a:solidFill>
                </a:rPr>
                <a:t>Hg(I=0)               </a:t>
              </a:r>
              <a:r>
                <a:rPr lang="en-GB" sz="2200" b="1" baseline="30000" dirty="0">
                  <a:solidFill>
                    <a:srgbClr val="000000"/>
                  </a:solidFill>
                </a:rPr>
                <a:t>179</a:t>
              </a:r>
              <a:r>
                <a:rPr lang="en-GB" sz="2200" b="1" dirty="0">
                  <a:solidFill>
                    <a:srgbClr val="000000"/>
                  </a:solidFill>
                </a:rPr>
                <a:t>Hg(I=7/2)</a:t>
              </a:r>
            </a:p>
          </p:txBody>
        </p:sp>
      </p:grpSp>
      <p:sp>
        <p:nvSpPr>
          <p:cNvPr id="19" name="Freeform 18"/>
          <p:cNvSpPr/>
          <p:nvPr/>
        </p:nvSpPr>
        <p:spPr bwMode="auto">
          <a:xfrm>
            <a:off x="1159354" y="4227243"/>
            <a:ext cx="602025" cy="322457"/>
          </a:xfrm>
          <a:custGeom>
            <a:avLst/>
            <a:gdLst>
              <a:gd name="connsiteX0" fmla="*/ 0 w 1724025"/>
              <a:gd name="connsiteY0" fmla="*/ 779462 h 796924"/>
              <a:gd name="connsiteX1" fmla="*/ 323850 w 1724025"/>
              <a:gd name="connsiteY1" fmla="*/ 788987 h 796924"/>
              <a:gd name="connsiteX2" fmla="*/ 447675 w 1724025"/>
              <a:gd name="connsiteY2" fmla="*/ 731837 h 796924"/>
              <a:gd name="connsiteX3" fmla="*/ 571500 w 1724025"/>
              <a:gd name="connsiteY3" fmla="*/ 550862 h 796924"/>
              <a:gd name="connsiteX4" fmla="*/ 676275 w 1724025"/>
              <a:gd name="connsiteY4" fmla="*/ 255587 h 796924"/>
              <a:gd name="connsiteX5" fmla="*/ 762000 w 1724025"/>
              <a:gd name="connsiteY5" fmla="*/ 74612 h 796924"/>
              <a:gd name="connsiteX6" fmla="*/ 819150 w 1724025"/>
              <a:gd name="connsiteY6" fmla="*/ 17462 h 796924"/>
              <a:gd name="connsiteX7" fmla="*/ 847725 w 1724025"/>
              <a:gd name="connsiteY7" fmla="*/ 17462 h 796924"/>
              <a:gd name="connsiteX8" fmla="*/ 895350 w 1724025"/>
              <a:gd name="connsiteY8" fmla="*/ 65087 h 796924"/>
              <a:gd name="connsiteX9" fmla="*/ 1019175 w 1724025"/>
              <a:gd name="connsiteY9" fmla="*/ 407987 h 796924"/>
              <a:gd name="connsiteX10" fmla="*/ 1104900 w 1724025"/>
              <a:gd name="connsiteY10" fmla="*/ 646112 h 796924"/>
              <a:gd name="connsiteX11" fmla="*/ 1162050 w 1724025"/>
              <a:gd name="connsiteY11" fmla="*/ 769937 h 796924"/>
              <a:gd name="connsiteX12" fmla="*/ 1362075 w 1724025"/>
              <a:gd name="connsiteY12" fmla="*/ 779462 h 796924"/>
              <a:gd name="connsiteX13" fmla="*/ 1724025 w 1724025"/>
              <a:gd name="connsiteY13" fmla="*/ 788987 h 796924"/>
              <a:gd name="connsiteX14" fmla="*/ 1724025 w 1724025"/>
              <a:gd name="connsiteY14" fmla="*/ 788987 h 79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24025" h="796924">
                <a:moveTo>
                  <a:pt x="0" y="779462"/>
                </a:moveTo>
                <a:cubicBezTo>
                  <a:pt x="124619" y="788193"/>
                  <a:pt x="249238" y="796924"/>
                  <a:pt x="323850" y="788987"/>
                </a:cubicBezTo>
                <a:cubicBezTo>
                  <a:pt x="398462" y="781050"/>
                  <a:pt x="406400" y="771524"/>
                  <a:pt x="447675" y="731837"/>
                </a:cubicBezTo>
                <a:cubicBezTo>
                  <a:pt x="488950" y="692150"/>
                  <a:pt x="533400" y="630237"/>
                  <a:pt x="571500" y="550862"/>
                </a:cubicBezTo>
                <a:cubicBezTo>
                  <a:pt x="609600" y="471487"/>
                  <a:pt x="644525" y="334962"/>
                  <a:pt x="676275" y="255587"/>
                </a:cubicBezTo>
                <a:cubicBezTo>
                  <a:pt x="708025" y="176212"/>
                  <a:pt x="738188" y="114300"/>
                  <a:pt x="762000" y="74612"/>
                </a:cubicBezTo>
                <a:cubicBezTo>
                  <a:pt x="785813" y="34925"/>
                  <a:pt x="804863" y="26987"/>
                  <a:pt x="819150" y="17462"/>
                </a:cubicBezTo>
                <a:cubicBezTo>
                  <a:pt x="833437" y="7937"/>
                  <a:pt x="835025" y="9525"/>
                  <a:pt x="847725" y="17462"/>
                </a:cubicBezTo>
                <a:cubicBezTo>
                  <a:pt x="860425" y="25399"/>
                  <a:pt x="866775" y="0"/>
                  <a:pt x="895350" y="65087"/>
                </a:cubicBezTo>
                <a:cubicBezTo>
                  <a:pt x="923925" y="130174"/>
                  <a:pt x="1019175" y="407987"/>
                  <a:pt x="1019175" y="407987"/>
                </a:cubicBezTo>
                <a:cubicBezTo>
                  <a:pt x="1054100" y="504824"/>
                  <a:pt x="1081088" y="585787"/>
                  <a:pt x="1104900" y="646112"/>
                </a:cubicBezTo>
                <a:cubicBezTo>
                  <a:pt x="1128712" y="706437"/>
                  <a:pt x="1119188" y="747712"/>
                  <a:pt x="1162050" y="769937"/>
                </a:cubicBezTo>
                <a:cubicBezTo>
                  <a:pt x="1204912" y="792162"/>
                  <a:pt x="1362075" y="779462"/>
                  <a:pt x="1362075" y="779462"/>
                </a:cubicBezTo>
                <a:lnTo>
                  <a:pt x="1724025" y="788987"/>
                </a:lnTo>
                <a:lnTo>
                  <a:pt x="1724025" y="788987"/>
                </a:lnTo>
              </a:path>
            </a:pathLst>
          </a:custGeom>
          <a:ln w="381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defTabSz="914395">
              <a:defRPr/>
            </a:pPr>
            <a:endParaRPr lang="en-GB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18" y="6507580"/>
            <a:ext cx="8903399" cy="33855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The method allows to deduce magnetic (</a:t>
            </a:r>
            <a:r>
              <a:rPr lang="en-GB" sz="1600" b="1" dirty="0">
                <a:solidFill>
                  <a:srgbClr val="FF0000"/>
                </a:solidFill>
                <a:latin typeface="Symbol" panose="05050102010706020507" pitchFamily="18" charset="2"/>
              </a:rPr>
              <a:t>m</a:t>
            </a:r>
            <a:r>
              <a:rPr lang="en-GB" sz="1600" b="1" dirty="0">
                <a:solidFill>
                  <a:srgbClr val="FF0000"/>
                </a:solidFill>
              </a:rPr>
              <a:t>)  and quadrupole (Q</a:t>
            </a:r>
            <a:r>
              <a:rPr lang="en-GB" sz="1600" b="1" baseline="-25000" dirty="0">
                <a:solidFill>
                  <a:srgbClr val="FF0000"/>
                </a:solidFill>
              </a:rPr>
              <a:t>s</a:t>
            </a:r>
            <a:r>
              <a:rPr lang="en-GB" sz="1600" b="1" dirty="0">
                <a:solidFill>
                  <a:srgbClr val="FF0000"/>
                </a:solidFill>
              </a:rPr>
              <a:t>) momenta of the nucleus!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BD5CE6-9280-4956-B7BC-E3C507B69B3A}"/>
              </a:ext>
            </a:extLst>
          </p:cNvPr>
          <p:cNvSpPr/>
          <p:nvPr/>
        </p:nvSpPr>
        <p:spPr>
          <a:xfrm>
            <a:off x="844310" y="5266794"/>
            <a:ext cx="319245" cy="307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310" tIns="32155" rIns="64310" bIns="32155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31" name="Picture 30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2032603" y="5806935"/>
            <a:ext cx="1532880" cy="723240"/>
          </a:xfrm>
          <a:prstGeom prst="rect">
            <a:avLst/>
          </a:prstGeom>
          <a:ln w="54720">
            <a:noFill/>
          </a:ln>
        </p:spPr>
      </p:pic>
      <p:pic>
        <p:nvPicPr>
          <p:cNvPr id="32" name="Picture 31"/>
          <p:cNvPicPr/>
          <p:nvPr/>
        </p:nvPicPr>
        <p:blipFill>
          <a:blip r:embed="rId6">
            <a:alphaModFix amt="50000"/>
          </a:blip>
          <a:stretch/>
        </p:blipFill>
        <p:spPr>
          <a:xfrm>
            <a:off x="5400397" y="5848838"/>
            <a:ext cx="1513800" cy="639433"/>
          </a:xfrm>
          <a:prstGeom prst="rect">
            <a:avLst/>
          </a:prstGeom>
          <a:ln w="54720"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275" y="5111509"/>
            <a:ext cx="5221261" cy="819087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413027" y="5681622"/>
            <a:ext cx="304800" cy="355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565483" y="5634263"/>
            <a:ext cx="1749560" cy="592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630279" y="6178289"/>
            <a:ext cx="23346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86271" y="6350145"/>
            <a:ext cx="233464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011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Line 3"/>
          <p:cNvSpPr>
            <a:spLocks noChangeShapeType="1"/>
          </p:cNvSpPr>
          <p:nvPr/>
        </p:nvSpPr>
        <p:spPr bwMode="auto">
          <a:xfrm>
            <a:off x="1238251" y="3314700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091" name="Line 4"/>
          <p:cNvSpPr>
            <a:spLocks noChangeShapeType="1"/>
          </p:cNvSpPr>
          <p:nvPr/>
        </p:nvSpPr>
        <p:spPr bwMode="auto">
          <a:xfrm>
            <a:off x="1497014" y="2644775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1238250" y="2224494"/>
            <a:ext cx="593725" cy="276999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4000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12700" cap="sq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093" name="Line 6"/>
          <p:cNvSpPr>
            <a:spLocks noChangeShapeType="1"/>
          </p:cNvSpPr>
          <p:nvPr/>
        </p:nvSpPr>
        <p:spPr bwMode="auto">
          <a:xfrm rot="235440" flipV="1">
            <a:off x="1409700" y="2652714"/>
            <a:ext cx="231775" cy="661987"/>
          </a:xfrm>
          <a:prstGeom prst="line">
            <a:avLst/>
          </a:prstGeom>
          <a:noFill/>
          <a:ln w="19050" cap="sq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727075" y="2393950"/>
          <a:ext cx="5524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96880" imgH="228600" progId="Equation.3">
                  <p:embed/>
                </p:oleObj>
              </mc:Choice>
              <mc:Fallback>
                <p:oleObj name="Equation" r:id="rId2" imgW="596880" imgH="228600" progId="Equation.3">
                  <p:embed/>
                  <p:pic>
                    <p:nvPicPr>
                      <p:cNvPr id="307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2393950"/>
                        <a:ext cx="55245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ChangeAspect="1"/>
          </p:cNvGraphicFramePr>
          <p:nvPr/>
        </p:nvGraphicFramePr>
        <p:xfrm>
          <a:off x="727075" y="2790826"/>
          <a:ext cx="59848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47640" imgH="393480" progId="Equation.3">
                  <p:embed/>
                </p:oleObj>
              </mc:Choice>
              <mc:Fallback>
                <p:oleObj name="Equation" r:id="rId4" imgW="647640" imgH="393480" progId="Equation.3">
                  <p:embed/>
                  <p:pic>
                    <p:nvPicPr>
                      <p:cNvPr id="30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7075" y="2790826"/>
                        <a:ext cx="59848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5" name="Rectangle 9"/>
          <p:cNvSpPr>
            <a:spLocks noChangeArrowheads="1"/>
          </p:cNvSpPr>
          <p:nvPr/>
        </p:nvSpPr>
        <p:spPr bwMode="auto">
          <a:xfrm>
            <a:off x="6503989" y="1800631"/>
            <a:ext cx="593725" cy="276999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4000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12700" cap="sq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095" name="Line 10"/>
          <p:cNvSpPr>
            <a:spLocks noChangeShapeType="1"/>
          </p:cNvSpPr>
          <p:nvPr/>
        </p:nvSpPr>
        <p:spPr bwMode="auto">
          <a:xfrm>
            <a:off x="6488114" y="3297238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096" name="Line 11"/>
          <p:cNvSpPr>
            <a:spLocks noChangeShapeType="1"/>
          </p:cNvSpPr>
          <p:nvPr/>
        </p:nvSpPr>
        <p:spPr bwMode="auto">
          <a:xfrm>
            <a:off x="6772275" y="2620963"/>
            <a:ext cx="325438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097" name="Line 12"/>
          <p:cNvSpPr>
            <a:spLocks noChangeShapeType="1"/>
          </p:cNvSpPr>
          <p:nvPr/>
        </p:nvSpPr>
        <p:spPr bwMode="auto">
          <a:xfrm>
            <a:off x="6511926" y="2246313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098" name="Line 13"/>
          <p:cNvSpPr>
            <a:spLocks noChangeShapeType="1"/>
          </p:cNvSpPr>
          <p:nvPr/>
        </p:nvSpPr>
        <p:spPr bwMode="auto">
          <a:xfrm rot="235440" flipH="1" flipV="1">
            <a:off x="6653213" y="2265363"/>
            <a:ext cx="312737" cy="34290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099" name="Line 14"/>
          <p:cNvSpPr>
            <a:spLocks noChangeShapeType="1"/>
          </p:cNvSpPr>
          <p:nvPr/>
        </p:nvSpPr>
        <p:spPr bwMode="auto">
          <a:xfrm rot="235440" flipV="1">
            <a:off x="6729414" y="1784351"/>
            <a:ext cx="214312" cy="4508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00" name="Line 15"/>
          <p:cNvSpPr>
            <a:spLocks noChangeShapeType="1"/>
          </p:cNvSpPr>
          <p:nvPr/>
        </p:nvSpPr>
        <p:spPr bwMode="auto">
          <a:xfrm flipV="1">
            <a:off x="6651625" y="1728789"/>
            <a:ext cx="0" cy="482600"/>
          </a:xfrm>
          <a:prstGeom prst="line">
            <a:avLst/>
          </a:prstGeom>
          <a:noFill/>
          <a:ln w="57150" cap="sq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01" name="Line 16"/>
          <p:cNvSpPr>
            <a:spLocks noChangeShapeType="1"/>
          </p:cNvSpPr>
          <p:nvPr/>
        </p:nvSpPr>
        <p:spPr bwMode="auto">
          <a:xfrm rot="235440" flipV="1">
            <a:off x="6700839" y="2614614"/>
            <a:ext cx="231775" cy="661987"/>
          </a:xfrm>
          <a:prstGeom prst="line">
            <a:avLst/>
          </a:prstGeom>
          <a:noFill/>
          <a:ln w="19050" cap="sq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5793" name="Rectangle 17"/>
          <p:cNvSpPr>
            <a:spLocks noChangeArrowheads="1"/>
          </p:cNvSpPr>
          <p:nvPr/>
        </p:nvSpPr>
        <p:spPr bwMode="auto">
          <a:xfrm>
            <a:off x="3643314" y="4002494"/>
            <a:ext cx="593725" cy="276999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4000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12700" cap="sq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03" name="Line 18"/>
          <p:cNvSpPr>
            <a:spLocks noChangeShapeType="1"/>
          </p:cNvSpPr>
          <p:nvPr/>
        </p:nvSpPr>
        <p:spPr bwMode="auto">
          <a:xfrm>
            <a:off x="3627439" y="5765800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04" name="Line 19"/>
          <p:cNvSpPr>
            <a:spLocks noChangeShapeType="1"/>
          </p:cNvSpPr>
          <p:nvPr/>
        </p:nvSpPr>
        <p:spPr bwMode="auto">
          <a:xfrm>
            <a:off x="3921126" y="4746625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05" name="Line 20"/>
          <p:cNvSpPr>
            <a:spLocks noChangeShapeType="1"/>
          </p:cNvSpPr>
          <p:nvPr/>
        </p:nvSpPr>
        <p:spPr bwMode="auto">
          <a:xfrm>
            <a:off x="3662364" y="4371975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06" name="Line 21"/>
          <p:cNvSpPr>
            <a:spLocks noChangeShapeType="1"/>
          </p:cNvSpPr>
          <p:nvPr/>
        </p:nvSpPr>
        <p:spPr bwMode="auto">
          <a:xfrm rot="235440" flipH="1" flipV="1">
            <a:off x="3803650" y="4391026"/>
            <a:ext cx="312738" cy="34290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07" name="Line 22"/>
          <p:cNvSpPr>
            <a:spLocks noChangeShapeType="1"/>
          </p:cNvSpPr>
          <p:nvPr/>
        </p:nvSpPr>
        <p:spPr bwMode="auto">
          <a:xfrm flipV="1">
            <a:off x="3802063" y="3854450"/>
            <a:ext cx="0" cy="482600"/>
          </a:xfrm>
          <a:prstGeom prst="line">
            <a:avLst/>
          </a:prstGeom>
          <a:noFill/>
          <a:ln w="57150" cap="sq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08" name="Line 23"/>
          <p:cNvSpPr>
            <a:spLocks noChangeShapeType="1"/>
          </p:cNvSpPr>
          <p:nvPr/>
        </p:nvSpPr>
        <p:spPr bwMode="auto">
          <a:xfrm rot="235440" flipV="1">
            <a:off x="3824289" y="4730751"/>
            <a:ext cx="230187" cy="1025525"/>
          </a:xfrm>
          <a:prstGeom prst="line">
            <a:avLst/>
          </a:prstGeom>
          <a:noFill/>
          <a:ln w="19050" cap="sq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5800" name="Rectangle 24"/>
          <p:cNvSpPr>
            <a:spLocks noChangeArrowheads="1"/>
          </p:cNvSpPr>
          <p:nvPr/>
        </p:nvSpPr>
        <p:spPr bwMode="auto">
          <a:xfrm>
            <a:off x="6510339" y="4008845"/>
            <a:ext cx="593725" cy="276999"/>
          </a:xfrm>
          <a:prstGeom prst="rect">
            <a:avLst/>
          </a:prstGeom>
          <a:gradFill rotWithShape="0">
            <a:gsLst>
              <a:gs pos="0">
                <a:schemeClr val="bg2">
                  <a:gamma/>
                  <a:tint val="40000"/>
                  <a:invGamma/>
                </a:schemeClr>
              </a:gs>
              <a:gs pos="100000">
                <a:schemeClr val="bg2"/>
              </a:gs>
            </a:gsLst>
            <a:lin ang="5400000" scaled="1"/>
          </a:gradFill>
          <a:ln w="12700" cap="sq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10" name="Line 25"/>
          <p:cNvSpPr>
            <a:spLocks noChangeShapeType="1"/>
          </p:cNvSpPr>
          <p:nvPr/>
        </p:nvSpPr>
        <p:spPr bwMode="auto">
          <a:xfrm>
            <a:off x="6484939" y="5772150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11" name="Line 26"/>
          <p:cNvSpPr>
            <a:spLocks noChangeShapeType="1"/>
          </p:cNvSpPr>
          <p:nvPr/>
        </p:nvSpPr>
        <p:spPr bwMode="auto">
          <a:xfrm>
            <a:off x="6788151" y="4746625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12" name="Line 27"/>
          <p:cNvSpPr>
            <a:spLocks noChangeShapeType="1"/>
          </p:cNvSpPr>
          <p:nvPr/>
        </p:nvSpPr>
        <p:spPr bwMode="auto">
          <a:xfrm>
            <a:off x="6510339" y="4048125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13" name="Line 28"/>
          <p:cNvSpPr>
            <a:spLocks noChangeShapeType="1"/>
          </p:cNvSpPr>
          <p:nvPr/>
        </p:nvSpPr>
        <p:spPr bwMode="auto">
          <a:xfrm rot="235440" flipV="1">
            <a:off x="6697664" y="4725988"/>
            <a:ext cx="238125" cy="1046162"/>
          </a:xfrm>
          <a:prstGeom prst="line">
            <a:avLst/>
          </a:prstGeom>
          <a:noFill/>
          <a:ln w="19050" cap="sq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14" name="Line 29"/>
          <p:cNvSpPr>
            <a:spLocks noChangeShapeType="1"/>
          </p:cNvSpPr>
          <p:nvPr/>
        </p:nvSpPr>
        <p:spPr bwMode="auto">
          <a:xfrm rot="235440" flipH="1" flipV="1">
            <a:off x="6656389" y="4046538"/>
            <a:ext cx="330200" cy="673100"/>
          </a:xfrm>
          <a:prstGeom prst="line">
            <a:avLst/>
          </a:prstGeom>
          <a:noFill/>
          <a:ln w="19050" cap="sq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15" name="Line 30"/>
          <p:cNvSpPr>
            <a:spLocks noChangeShapeType="1"/>
          </p:cNvSpPr>
          <p:nvPr/>
        </p:nvSpPr>
        <p:spPr bwMode="auto">
          <a:xfrm>
            <a:off x="800100" y="3733800"/>
            <a:ext cx="76676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16" name="Line 31"/>
          <p:cNvSpPr>
            <a:spLocks noChangeShapeType="1"/>
          </p:cNvSpPr>
          <p:nvPr/>
        </p:nvSpPr>
        <p:spPr bwMode="auto">
          <a:xfrm>
            <a:off x="3157538" y="1549401"/>
            <a:ext cx="0" cy="4241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3076" name="Object 4"/>
          <p:cNvGraphicFramePr>
            <a:graphicFrameLocks noChangeAspect="1"/>
          </p:cNvGraphicFramePr>
          <p:nvPr/>
        </p:nvGraphicFramePr>
        <p:xfrm>
          <a:off x="6083300" y="2794001"/>
          <a:ext cx="59848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47640" imgH="393480" progId="Equation.3">
                  <p:embed/>
                </p:oleObj>
              </mc:Choice>
              <mc:Fallback>
                <p:oleObj name="Equation" r:id="rId6" imgW="647640" imgH="393480" progId="Equation.3">
                  <p:embed/>
                  <p:pic>
                    <p:nvPicPr>
                      <p:cNvPr id="307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3300" y="2794001"/>
                        <a:ext cx="59848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17" name="Group 33"/>
          <p:cNvGrpSpPr>
            <a:grpSpLocks/>
          </p:cNvGrpSpPr>
          <p:nvPr/>
        </p:nvGrpSpPr>
        <p:grpSpPr bwMode="auto">
          <a:xfrm>
            <a:off x="715963" y="4387847"/>
            <a:ext cx="1050925" cy="1384299"/>
            <a:chOff x="414" y="2880"/>
            <a:chExt cx="717" cy="872"/>
          </a:xfrm>
        </p:grpSpPr>
        <p:sp>
          <p:nvSpPr>
            <p:cNvPr id="75810" name="Rectangle 34"/>
            <p:cNvSpPr>
              <a:spLocks noChangeArrowheads="1"/>
            </p:cNvSpPr>
            <p:nvPr/>
          </p:nvSpPr>
          <p:spPr bwMode="auto">
            <a:xfrm>
              <a:off x="726" y="2880"/>
              <a:ext cx="405" cy="174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tint val="40000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12700" cap="sq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42" name="Line 35"/>
            <p:cNvSpPr>
              <a:spLocks noChangeShapeType="1"/>
            </p:cNvSpPr>
            <p:nvPr/>
          </p:nvSpPr>
          <p:spPr bwMode="auto">
            <a:xfrm rot="235440" flipH="1" flipV="1">
              <a:off x="842" y="2892"/>
              <a:ext cx="187" cy="418"/>
            </a:xfrm>
            <a:prstGeom prst="line">
              <a:avLst/>
            </a:prstGeom>
            <a:noFill/>
            <a:ln w="19050" cap="sq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43" name="Line 36"/>
            <p:cNvSpPr>
              <a:spLocks noChangeShapeType="1"/>
            </p:cNvSpPr>
            <p:nvPr/>
          </p:nvSpPr>
          <p:spPr bwMode="auto">
            <a:xfrm>
              <a:off x="701" y="3752"/>
              <a:ext cx="22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44" name="Line 37"/>
            <p:cNvSpPr>
              <a:spLocks noChangeShapeType="1"/>
            </p:cNvSpPr>
            <p:nvPr/>
          </p:nvSpPr>
          <p:spPr bwMode="auto">
            <a:xfrm>
              <a:off x="894" y="3326"/>
              <a:ext cx="22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45" name="Line 38"/>
            <p:cNvSpPr>
              <a:spLocks noChangeShapeType="1"/>
            </p:cNvSpPr>
            <p:nvPr/>
          </p:nvSpPr>
          <p:spPr bwMode="auto">
            <a:xfrm>
              <a:off x="743" y="2888"/>
              <a:ext cx="22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46" name="Line 39"/>
            <p:cNvSpPr>
              <a:spLocks noChangeShapeType="1"/>
            </p:cNvSpPr>
            <p:nvPr/>
          </p:nvSpPr>
          <p:spPr bwMode="auto">
            <a:xfrm rot="235440" flipV="1">
              <a:off x="846" y="3322"/>
              <a:ext cx="158" cy="417"/>
            </a:xfrm>
            <a:prstGeom prst="line">
              <a:avLst/>
            </a:prstGeom>
            <a:noFill/>
            <a:ln w="19050" cap="sq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  <a:latin typeface="Arial" pitchFamily="34" charset="0"/>
              </a:endParaRPr>
            </a:p>
          </p:txBody>
        </p:sp>
        <p:graphicFrame>
          <p:nvGraphicFramePr>
            <p:cNvPr id="3088" name="Object 16"/>
            <p:cNvGraphicFramePr>
              <a:graphicFrameLocks noChangeAspect="1"/>
            </p:cNvGraphicFramePr>
            <p:nvPr/>
          </p:nvGraphicFramePr>
          <p:xfrm>
            <a:off x="419" y="3410"/>
            <a:ext cx="408" cy="2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647640" imgH="393480" progId="Equation.3">
                    <p:embed/>
                  </p:oleObj>
                </mc:Choice>
                <mc:Fallback>
                  <p:oleObj name="Equation" r:id="rId8" imgW="647640" imgH="393480" progId="Equation.3">
                    <p:embed/>
                    <p:pic>
                      <p:nvPicPr>
                        <p:cNvPr id="3088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" y="3410"/>
                          <a:ext cx="408" cy="2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9" name="Object 17"/>
            <p:cNvGraphicFramePr>
              <a:graphicFrameLocks noChangeAspect="1"/>
            </p:cNvGraphicFramePr>
            <p:nvPr/>
          </p:nvGraphicFramePr>
          <p:xfrm>
            <a:off x="414" y="2990"/>
            <a:ext cx="42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9" imgW="681840" imgH="393840" progId="Word.Document.8">
                    <p:embed/>
                  </p:oleObj>
                </mc:Choice>
                <mc:Fallback>
                  <p:oleObj name="Document" r:id="rId9" imgW="681840" imgH="393840" progId="Word.Document.8">
                    <p:embed/>
                    <p:pic>
                      <p:nvPicPr>
                        <p:cNvPr id="3089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" y="2990"/>
                          <a:ext cx="42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118" name="Line 42"/>
          <p:cNvSpPr>
            <a:spLocks noChangeShapeType="1"/>
          </p:cNvSpPr>
          <p:nvPr/>
        </p:nvSpPr>
        <p:spPr bwMode="auto">
          <a:xfrm>
            <a:off x="5889625" y="1549401"/>
            <a:ext cx="0" cy="4241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graphicFrame>
        <p:nvGraphicFramePr>
          <p:cNvPr id="3077" name="Object 5"/>
          <p:cNvGraphicFramePr>
            <a:graphicFrameLocks noChangeAspect="1"/>
          </p:cNvGraphicFramePr>
          <p:nvPr/>
        </p:nvGraphicFramePr>
        <p:xfrm>
          <a:off x="3233739" y="4937126"/>
          <a:ext cx="5984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647640" imgH="393480" progId="Equation.3">
                  <p:embed/>
                </p:oleObj>
              </mc:Choice>
              <mc:Fallback>
                <p:oleObj name="Equation" r:id="rId11" imgW="647640" imgH="393480" progId="Equation.3">
                  <p:embed/>
                  <p:pic>
                    <p:nvPicPr>
                      <p:cNvPr id="30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3739" y="4937126"/>
                        <a:ext cx="598487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6048375" y="5013326"/>
          <a:ext cx="598488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47640" imgH="393480" progId="Equation.3">
                  <p:embed/>
                </p:oleObj>
              </mc:Choice>
              <mc:Fallback>
                <p:oleObj name="Equation" r:id="rId13" imgW="647640" imgH="393480" progId="Equation.3">
                  <p:embed/>
                  <p:pic>
                    <p:nvPicPr>
                      <p:cNvPr id="30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5" y="5013326"/>
                        <a:ext cx="598488" cy="392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7"/>
          <p:cNvGraphicFramePr>
            <a:graphicFrameLocks noChangeAspect="1"/>
          </p:cNvGraphicFramePr>
          <p:nvPr/>
        </p:nvGraphicFramePr>
        <p:xfrm>
          <a:off x="6086475" y="2387600"/>
          <a:ext cx="503238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45760" imgH="215640" progId="Equation.3">
                  <p:embed/>
                </p:oleObj>
              </mc:Choice>
              <mc:Fallback>
                <p:oleObj name="Equation" r:id="rId14" imgW="545760" imgH="215640" progId="Equation.3">
                  <p:embed/>
                  <p:pic>
                    <p:nvPicPr>
                      <p:cNvPr id="307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6475" y="2387600"/>
                        <a:ext cx="503238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8"/>
          <p:cNvGraphicFramePr>
            <a:graphicFrameLocks noChangeAspect="1"/>
          </p:cNvGraphicFramePr>
          <p:nvPr/>
        </p:nvGraphicFramePr>
        <p:xfrm>
          <a:off x="3281364" y="4492625"/>
          <a:ext cx="503237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545760" imgH="215640" progId="Equation.3">
                  <p:embed/>
                </p:oleObj>
              </mc:Choice>
              <mc:Fallback>
                <p:oleObj name="Equation" r:id="rId14" imgW="545760" imgH="215640" progId="Equation.3">
                  <p:embed/>
                  <p:pic>
                    <p:nvPicPr>
                      <p:cNvPr id="30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4" y="4492625"/>
                        <a:ext cx="503237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9"/>
          <p:cNvGraphicFramePr>
            <a:graphicFrameLocks noChangeAspect="1"/>
          </p:cNvGraphicFramePr>
          <p:nvPr/>
        </p:nvGraphicFramePr>
        <p:xfrm>
          <a:off x="6076950" y="4260850"/>
          <a:ext cx="6286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16" imgW="681840" imgH="393840" progId="Word.Document.8">
                  <p:embed/>
                </p:oleObj>
              </mc:Choice>
              <mc:Fallback>
                <p:oleObj name="Document" r:id="rId16" imgW="681840" imgH="393840" progId="Word.Document.8">
                  <p:embed/>
                  <p:pic>
                    <p:nvPicPr>
                      <p:cNvPr id="30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6950" y="4260850"/>
                        <a:ext cx="6286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" name="Object 10"/>
          <p:cNvGraphicFramePr>
            <a:graphicFrameLocks noChangeAspect="1"/>
          </p:cNvGraphicFramePr>
          <p:nvPr/>
        </p:nvGraphicFramePr>
        <p:xfrm>
          <a:off x="6905625" y="2009775"/>
          <a:ext cx="50165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545760" imgH="228600" progId="Equation.3">
                  <p:embed/>
                </p:oleObj>
              </mc:Choice>
              <mc:Fallback>
                <p:oleObj name="Equation" r:id="rId17" imgW="545760" imgH="228600" progId="Equation.3">
                  <p:embed/>
                  <p:pic>
                    <p:nvPicPr>
                      <p:cNvPr id="308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5625" y="2009775"/>
                        <a:ext cx="501650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19" name="Group 49"/>
          <p:cNvGrpSpPr>
            <a:grpSpLocks/>
          </p:cNvGrpSpPr>
          <p:nvPr/>
        </p:nvGrpSpPr>
        <p:grpSpPr bwMode="auto">
          <a:xfrm>
            <a:off x="3211513" y="1974850"/>
            <a:ext cx="1312862" cy="1339850"/>
            <a:chOff x="2197" y="1316"/>
            <a:chExt cx="896" cy="844"/>
          </a:xfrm>
        </p:grpSpPr>
        <p:grpSp>
          <p:nvGrpSpPr>
            <p:cNvPr id="3131" name="Group 50"/>
            <p:cNvGrpSpPr>
              <a:grpSpLocks/>
            </p:cNvGrpSpPr>
            <p:nvPr/>
          </p:nvGrpSpPr>
          <p:grpSpPr bwMode="auto">
            <a:xfrm>
              <a:off x="2498" y="1316"/>
              <a:ext cx="407" cy="844"/>
              <a:chOff x="1710" y="1316"/>
              <a:chExt cx="407" cy="844"/>
            </a:xfrm>
          </p:grpSpPr>
          <p:sp>
            <p:nvSpPr>
              <p:cNvPr id="75827" name="Rectangle 51"/>
              <p:cNvSpPr>
                <a:spLocks noChangeArrowheads="1"/>
              </p:cNvSpPr>
              <p:nvPr/>
            </p:nvSpPr>
            <p:spPr bwMode="auto">
              <a:xfrm>
                <a:off x="1710" y="1360"/>
                <a:ext cx="404" cy="174"/>
              </a:xfrm>
              <a:prstGeom prst="rect">
                <a:avLst/>
              </a:prstGeom>
              <a:gradFill rotWithShape="0">
                <a:gsLst>
                  <a:gs pos="0">
                    <a:schemeClr val="bg2">
                      <a:gamma/>
                      <a:tint val="40000"/>
                      <a:invGamma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12700" cap="sq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pAutoFit/>
              </a:bodyPr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3133" name="Line 52"/>
              <p:cNvSpPr>
                <a:spLocks noChangeShapeType="1"/>
              </p:cNvSpPr>
              <p:nvPr/>
            </p:nvSpPr>
            <p:spPr bwMode="auto">
              <a:xfrm>
                <a:off x="1725" y="2160"/>
                <a:ext cx="22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3134" name="Line 53"/>
              <p:cNvSpPr>
                <a:spLocks noChangeShapeType="1"/>
              </p:cNvSpPr>
              <p:nvPr/>
            </p:nvSpPr>
            <p:spPr bwMode="auto">
              <a:xfrm>
                <a:off x="1894" y="1878"/>
                <a:ext cx="22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3135" name="Line 54"/>
              <p:cNvSpPr>
                <a:spLocks noChangeShapeType="1"/>
              </p:cNvSpPr>
              <p:nvPr/>
            </p:nvSpPr>
            <p:spPr bwMode="auto">
              <a:xfrm>
                <a:off x="1717" y="1642"/>
                <a:ext cx="22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3136" name="Line 55"/>
              <p:cNvSpPr>
                <a:spLocks noChangeShapeType="1"/>
              </p:cNvSpPr>
              <p:nvPr/>
            </p:nvSpPr>
            <p:spPr bwMode="auto">
              <a:xfrm rot="235440" flipV="1">
                <a:off x="1865" y="1875"/>
                <a:ext cx="147" cy="284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3137" name="Line 56"/>
              <p:cNvSpPr>
                <a:spLocks noChangeShapeType="1"/>
              </p:cNvSpPr>
              <p:nvPr/>
            </p:nvSpPr>
            <p:spPr bwMode="auto">
              <a:xfrm rot="235440" flipH="1" flipV="1">
                <a:off x="1813" y="1654"/>
                <a:ext cx="214" cy="216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3138" name="Line 57"/>
              <p:cNvSpPr>
                <a:spLocks noChangeShapeType="1"/>
              </p:cNvSpPr>
              <p:nvPr/>
            </p:nvSpPr>
            <p:spPr bwMode="auto">
              <a:xfrm rot="235440" flipV="1">
                <a:off x="1865" y="1351"/>
                <a:ext cx="147" cy="284"/>
              </a:xfrm>
              <a:prstGeom prst="line">
                <a:avLst/>
              </a:prstGeom>
              <a:noFill/>
              <a:ln w="19050" cap="sq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3139" name="Line 58"/>
              <p:cNvSpPr>
                <a:spLocks noChangeShapeType="1"/>
              </p:cNvSpPr>
              <p:nvPr/>
            </p:nvSpPr>
            <p:spPr bwMode="auto">
              <a:xfrm>
                <a:off x="1894" y="1346"/>
                <a:ext cx="223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3140" name="Line 59"/>
              <p:cNvSpPr>
                <a:spLocks noChangeShapeType="1"/>
              </p:cNvSpPr>
              <p:nvPr/>
            </p:nvSpPr>
            <p:spPr bwMode="auto">
              <a:xfrm flipV="1">
                <a:off x="1812" y="1316"/>
                <a:ext cx="0" cy="304"/>
              </a:xfrm>
              <a:prstGeom prst="line">
                <a:avLst/>
              </a:prstGeom>
              <a:noFill/>
              <a:ln w="57150" cap="sq">
                <a:solidFill>
                  <a:srgbClr val="3399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graphicFrame>
          <p:nvGraphicFramePr>
            <p:cNvPr id="3084" name="Object 12"/>
            <p:cNvGraphicFramePr>
              <a:graphicFrameLocks noChangeAspect="1"/>
            </p:cNvGraphicFramePr>
            <p:nvPr/>
          </p:nvGraphicFramePr>
          <p:xfrm>
            <a:off x="2291" y="1960"/>
            <a:ext cx="335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533160" imgH="215640" progId="Equation.3">
                    <p:embed/>
                  </p:oleObj>
                </mc:Choice>
                <mc:Fallback>
                  <p:oleObj name="Equation" r:id="rId19" imgW="533160" imgH="215640" progId="Equation.3">
                    <p:embed/>
                    <p:pic>
                      <p:nvPicPr>
                        <p:cNvPr id="308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1" y="1960"/>
                          <a:ext cx="335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5" name="Object 13"/>
            <p:cNvGraphicFramePr>
              <a:graphicFrameLocks noChangeAspect="1"/>
            </p:cNvGraphicFramePr>
            <p:nvPr/>
          </p:nvGraphicFramePr>
          <p:xfrm>
            <a:off x="2281" y="1714"/>
            <a:ext cx="343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545760" imgH="215640" progId="Equation.3">
                    <p:embed/>
                  </p:oleObj>
                </mc:Choice>
                <mc:Fallback>
                  <p:oleObj name="Equation" r:id="rId21" imgW="545760" imgH="215640" progId="Equation.3">
                    <p:embed/>
                    <p:pic>
                      <p:nvPicPr>
                        <p:cNvPr id="3085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1" y="1714"/>
                          <a:ext cx="343" cy="1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6" name="Object 14"/>
            <p:cNvGraphicFramePr>
              <a:graphicFrameLocks noChangeAspect="1"/>
            </p:cNvGraphicFramePr>
            <p:nvPr/>
          </p:nvGraphicFramePr>
          <p:xfrm>
            <a:off x="2750" y="1506"/>
            <a:ext cx="343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545760" imgH="228600" progId="Equation.3">
                    <p:embed/>
                  </p:oleObj>
                </mc:Choice>
                <mc:Fallback>
                  <p:oleObj name="Equation" r:id="rId17" imgW="545760" imgH="228600" progId="Equation.3">
                    <p:embed/>
                    <p:pic>
                      <p:nvPicPr>
                        <p:cNvPr id="3086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0" y="1506"/>
                          <a:ext cx="343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87" name="Object 15"/>
            <p:cNvGraphicFramePr>
              <a:graphicFrameLocks noChangeAspect="1"/>
            </p:cNvGraphicFramePr>
            <p:nvPr/>
          </p:nvGraphicFramePr>
          <p:xfrm>
            <a:off x="2197" y="1476"/>
            <a:ext cx="367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583920" imgH="228600" progId="Equation.3">
                    <p:embed/>
                  </p:oleObj>
                </mc:Choice>
                <mc:Fallback>
                  <p:oleObj name="Equation" r:id="rId22" imgW="583920" imgH="228600" progId="Equation.3">
                    <p:embed/>
                    <p:pic>
                      <p:nvPicPr>
                        <p:cNvPr id="3087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7" y="1476"/>
                          <a:ext cx="367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83" name="Object 11"/>
          <p:cNvGraphicFramePr>
            <a:graphicFrameLocks noChangeAspect="1"/>
          </p:cNvGraphicFramePr>
          <p:nvPr/>
        </p:nvGraphicFramePr>
        <p:xfrm>
          <a:off x="6034089" y="1990725"/>
          <a:ext cx="538162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4" imgW="583920" imgH="228600" progId="Equation.3">
                  <p:embed/>
                </p:oleObj>
              </mc:Choice>
              <mc:Fallback>
                <p:oleObj name="Equation" r:id="rId24" imgW="583920" imgH="228600" progId="Equation.3">
                  <p:embed/>
                  <p:pic>
                    <p:nvPicPr>
                      <p:cNvPr id="308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4089" y="1990725"/>
                        <a:ext cx="538162" cy="22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0" name="Text Box 65"/>
          <p:cNvSpPr txBox="1">
            <a:spLocks noChangeArrowheads="1"/>
          </p:cNvSpPr>
          <p:nvPr/>
        </p:nvSpPr>
        <p:spPr bwMode="auto">
          <a:xfrm>
            <a:off x="2117726" y="1902868"/>
            <a:ext cx="7293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Al (5.99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Ca (6.11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Ga (6.00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In (5.79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Tl (6.11 eV)</a:t>
            </a:r>
          </a:p>
        </p:txBody>
      </p:sp>
      <p:sp>
        <p:nvSpPr>
          <p:cNvPr id="3121" name="Text Box 66"/>
          <p:cNvSpPr txBox="1">
            <a:spLocks noChangeArrowheads="1"/>
          </p:cNvSpPr>
          <p:nvPr/>
        </p:nvSpPr>
        <p:spPr bwMode="auto">
          <a:xfrm>
            <a:off x="2139951" y="4476006"/>
            <a:ext cx="722955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Cu (7.73 eV)</a:t>
            </a:r>
          </a:p>
        </p:txBody>
      </p:sp>
      <p:sp>
        <p:nvSpPr>
          <p:cNvPr id="3122" name="Text Box 67"/>
          <p:cNvSpPr txBox="1">
            <a:spLocks noChangeArrowheads="1"/>
          </p:cNvSpPr>
          <p:nvPr/>
        </p:nvSpPr>
        <p:spPr bwMode="auto">
          <a:xfrm>
            <a:off x="4603750" y="1513582"/>
            <a:ext cx="1250342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Li (5.39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Na (5.14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Sr (5.69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Ce (5.54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Nd (5.52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Sm (5.64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Eu (5.67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Gd (6.15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Tb (5.86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Ho (6.02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Tm (6.18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Yb (6.25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Lu (5.43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Actinides… </a:t>
            </a:r>
            <a:r>
              <a:rPr lang="ru-RU" sz="1000">
                <a:solidFill>
                  <a:srgbClr val="000000"/>
                </a:solidFill>
              </a:rPr>
              <a:t>(</a:t>
            </a:r>
            <a:r>
              <a:rPr lang="en-US" sz="1000">
                <a:solidFill>
                  <a:srgbClr val="000000"/>
                </a:solidFill>
              </a:rPr>
              <a:t>at Mainz)</a:t>
            </a:r>
          </a:p>
        </p:txBody>
      </p:sp>
      <p:sp>
        <p:nvSpPr>
          <p:cNvPr id="3123" name="Text Box 68"/>
          <p:cNvSpPr txBox="1">
            <a:spLocks noChangeArrowheads="1"/>
          </p:cNvSpPr>
          <p:nvPr/>
        </p:nvSpPr>
        <p:spPr bwMode="auto">
          <a:xfrm>
            <a:off x="7586664" y="1687266"/>
            <a:ext cx="73738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Mg (7.65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Mn (7.43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Co (7.86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Ni (7.64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Cu (7.73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Y  (6.22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Ag (7.58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Tc (7.28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Sn (7.34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FF0000"/>
                </a:solidFill>
              </a:rPr>
              <a:t>Pb (7.42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Bi (7.29 eV)</a:t>
            </a:r>
          </a:p>
        </p:txBody>
      </p:sp>
      <p:sp>
        <p:nvSpPr>
          <p:cNvPr id="3124" name="Text Box 69"/>
          <p:cNvSpPr txBox="1">
            <a:spLocks noChangeArrowheads="1"/>
          </p:cNvSpPr>
          <p:nvPr/>
        </p:nvSpPr>
        <p:spPr bwMode="auto">
          <a:xfrm>
            <a:off x="4576764" y="4379270"/>
            <a:ext cx="7229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Be (9.32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Zn (9.39 eV)</a:t>
            </a:r>
          </a:p>
          <a:p>
            <a:pPr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Cd (8.99 eV)</a:t>
            </a:r>
          </a:p>
        </p:txBody>
      </p:sp>
      <p:sp>
        <p:nvSpPr>
          <p:cNvPr id="3125" name="Text Box 70"/>
          <p:cNvSpPr txBox="1">
            <a:spLocks noChangeArrowheads="1"/>
          </p:cNvSpPr>
          <p:nvPr/>
        </p:nvSpPr>
        <p:spPr bwMode="auto">
          <a:xfrm>
            <a:off x="7566537" y="4571256"/>
            <a:ext cx="714940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defTabSz="914395" eaLnBrk="1" hangingPunct="1">
              <a:defRPr/>
            </a:pPr>
            <a:r>
              <a:rPr lang="en-US" sz="1000">
                <a:solidFill>
                  <a:srgbClr val="000000"/>
                </a:solidFill>
              </a:rPr>
              <a:t>Be (9.32 eV)</a:t>
            </a:r>
          </a:p>
        </p:txBody>
      </p:sp>
      <p:sp>
        <p:nvSpPr>
          <p:cNvPr id="3126" name="Line 71"/>
          <p:cNvSpPr>
            <a:spLocks noChangeShapeType="1"/>
          </p:cNvSpPr>
          <p:nvPr/>
        </p:nvSpPr>
        <p:spPr bwMode="auto">
          <a:xfrm>
            <a:off x="6780214" y="1785938"/>
            <a:ext cx="327025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27" name="Line 72"/>
          <p:cNvSpPr>
            <a:spLocks noChangeShapeType="1"/>
          </p:cNvSpPr>
          <p:nvPr/>
        </p:nvSpPr>
        <p:spPr bwMode="auto">
          <a:xfrm flipV="1">
            <a:off x="1655763" y="2128838"/>
            <a:ext cx="0" cy="482600"/>
          </a:xfrm>
          <a:prstGeom prst="line">
            <a:avLst/>
          </a:prstGeom>
          <a:noFill/>
          <a:ln w="57150" cap="sq">
            <a:solidFill>
              <a:srgbClr val="3399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73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839788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14395">
              <a:defRPr/>
            </a:pPr>
            <a:r>
              <a:rPr lang="en-US" sz="2800" b="1" dirty="0">
                <a:solidFill>
                  <a:srgbClr val="FFFFFF"/>
                </a:solidFill>
                <a:latin typeface="Comic Sans MS" pitchFamily="66" charset="0"/>
              </a:rPr>
              <a:t>Schemes of Atomic Resonance Ionization</a:t>
            </a:r>
            <a:br>
              <a:rPr lang="en-US" sz="2800" b="1" dirty="0">
                <a:solidFill>
                  <a:srgbClr val="FFFFFF"/>
                </a:solidFill>
                <a:latin typeface="Comic Sans MS" pitchFamily="66" charset="0"/>
              </a:rPr>
            </a:br>
            <a:r>
              <a:rPr lang="en-US" sz="2800" b="1" dirty="0">
                <a:solidFill>
                  <a:srgbClr val="FFFFFF"/>
                </a:solidFill>
                <a:latin typeface="Comic Sans MS" pitchFamily="66" charset="0"/>
              </a:rPr>
              <a:t>used with Cu-Vapor Laser </a:t>
            </a:r>
            <a:endParaRPr lang="en-GB" sz="2600" b="1" kern="0" dirty="0">
              <a:solidFill>
                <a:srgbClr val="FFFFFF"/>
              </a:solidFill>
              <a:latin typeface="Comic Sans MS" pitchFamily="66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8575" y="923925"/>
            <a:ext cx="8157041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defTabSz="914395">
              <a:defRPr/>
            </a:pPr>
            <a:r>
              <a:rPr lang="en-GB" dirty="0">
                <a:solidFill>
                  <a:srgbClr val="2D2DB9"/>
                </a:solidFill>
                <a:latin typeface="Arial" pitchFamily="34" charset="0"/>
                <a:cs typeface="Arial" pitchFamily="34" charset="0"/>
              </a:rPr>
              <a:t>Available lasers: visible light, 2-3 eV photon energy: need multi-step Ionisation!</a:t>
            </a:r>
          </a:p>
        </p:txBody>
      </p:sp>
    </p:spTree>
    <p:extLst>
      <p:ext uri="{BB962C8B-B14F-4D97-AF65-F5344CB8AC3E}">
        <p14:creationId xmlns:p14="http://schemas.microsoft.com/office/powerpoint/2010/main" val="490445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09600"/>
          </a:xfrm>
          <a:solidFill>
            <a:srgbClr val="003366"/>
          </a:solidFill>
        </p:spPr>
        <p:txBody>
          <a:bodyPr/>
          <a:lstStyle/>
          <a:p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Our tools for in-source Laser Spectroscopy at ISOLDE</a:t>
            </a:r>
            <a:endParaRPr lang="en-GB" sz="26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545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683"/>
            <a:ext cx="9144000" cy="620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0" y="585070"/>
            <a:ext cx="4815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95">
              <a:defRPr/>
            </a:pPr>
            <a:r>
              <a:rPr lang="en-GB" sz="1200" dirty="0">
                <a:solidFill>
                  <a:srgbClr val="000000"/>
                </a:solidFill>
              </a:rPr>
              <a:t>B. A. Marsh et al., 20013 EMIS conference, NIM B317, p.550 (2013)</a:t>
            </a:r>
          </a:p>
          <a:p>
            <a:pPr defTabSz="914395">
              <a:defRPr/>
            </a:pPr>
            <a:r>
              <a:rPr lang="en-GB" sz="1200" b="1" dirty="0">
                <a:solidFill>
                  <a:srgbClr val="FF0000"/>
                </a:solidFill>
              </a:rPr>
              <a:t>MR-</a:t>
            </a:r>
            <a:r>
              <a:rPr lang="en-GB" sz="1200" b="1" dirty="0" err="1">
                <a:solidFill>
                  <a:srgbClr val="FF0000"/>
                </a:solidFill>
              </a:rPr>
              <a:t>ToF</a:t>
            </a:r>
            <a:r>
              <a:rPr lang="en-GB" sz="1200" b="1" dirty="0">
                <a:solidFill>
                  <a:srgbClr val="FF0000"/>
                </a:solidFill>
              </a:rPr>
              <a:t> MS</a:t>
            </a:r>
            <a:r>
              <a:rPr lang="en-GB" sz="1200" dirty="0">
                <a:solidFill>
                  <a:srgbClr val="000000"/>
                </a:solidFill>
              </a:rPr>
              <a:t>: R. N. Wolf et al, NIM, A686, 82 (2012)</a:t>
            </a:r>
          </a:p>
        </p:txBody>
      </p:sp>
      <p:sp>
        <p:nvSpPr>
          <p:cNvPr id="2" name="TextBox 1"/>
          <p:cNvSpPr txBox="1"/>
          <p:nvPr/>
        </p:nvSpPr>
        <p:spPr>
          <a:xfrm rot="3227710">
            <a:off x="1992192" y="1323330"/>
            <a:ext cx="8242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95">
              <a:defRPr/>
            </a:pPr>
            <a:r>
              <a:rPr lang="en-GB" baseline="30000" dirty="0">
                <a:solidFill>
                  <a:srgbClr val="000000"/>
                </a:solidFill>
              </a:rPr>
              <a:t>210</a:t>
            </a:r>
            <a:r>
              <a:rPr lang="en-GB" dirty="0">
                <a:solidFill>
                  <a:srgbClr val="000000"/>
                </a:solidFill>
              </a:rPr>
              <a:t>Hg</a:t>
            </a:r>
            <a:r>
              <a:rPr lang="en-GB" baseline="30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6" name="TextBox 5"/>
          <p:cNvSpPr txBox="1"/>
          <p:nvPr/>
        </p:nvSpPr>
        <p:spPr>
          <a:xfrm rot="3227710">
            <a:off x="2772778" y="1323330"/>
            <a:ext cx="8242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95">
              <a:defRPr/>
            </a:pPr>
            <a:r>
              <a:rPr lang="en-GB" baseline="30000" dirty="0">
                <a:solidFill>
                  <a:srgbClr val="000000"/>
                </a:solidFill>
              </a:rPr>
              <a:t>209</a:t>
            </a:r>
            <a:r>
              <a:rPr lang="en-GB" dirty="0">
                <a:solidFill>
                  <a:srgbClr val="000000"/>
                </a:solidFill>
              </a:rPr>
              <a:t>Hg</a:t>
            </a:r>
            <a:r>
              <a:rPr lang="en-GB" baseline="30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7" name="TextBox 6"/>
          <p:cNvSpPr txBox="1"/>
          <p:nvPr/>
        </p:nvSpPr>
        <p:spPr>
          <a:xfrm rot="3227710">
            <a:off x="3317621" y="1361337"/>
            <a:ext cx="8242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95">
              <a:defRPr/>
            </a:pPr>
            <a:r>
              <a:rPr lang="en-GB" baseline="30000" dirty="0">
                <a:solidFill>
                  <a:srgbClr val="000000"/>
                </a:solidFill>
              </a:rPr>
              <a:t>208</a:t>
            </a:r>
            <a:r>
              <a:rPr lang="en-GB" dirty="0">
                <a:solidFill>
                  <a:srgbClr val="000000"/>
                </a:solidFill>
              </a:rPr>
              <a:t>Hg</a:t>
            </a:r>
            <a:r>
              <a:rPr lang="en-GB" baseline="30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8" name="TextBox 7"/>
          <p:cNvSpPr txBox="1"/>
          <p:nvPr/>
        </p:nvSpPr>
        <p:spPr>
          <a:xfrm rot="1956784">
            <a:off x="38187" y="2405294"/>
            <a:ext cx="8242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95">
              <a:defRPr/>
            </a:pPr>
            <a:r>
              <a:rPr lang="en-GB" baseline="30000" dirty="0">
                <a:solidFill>
                  <a:srgbClr val="000000"/>
                </a:solidFill>
              </a:rPr>
              <a:t>209</a:t>
            </a:r>
            <a:r>
              <a:rPr lang="en-GB" dirty="0">
                <a:solidFill>
                  <a:srgbClr val="000000"/>
                </a:solidFill>
              </a:rPr>
              <a:t>Hg</a:t>
            </a:r>
            <a:r>
              <a:rPr lang="en-GB" baseline="30000" dirty="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9444" y="1287432"/>
            <a:ext cx="2194832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defTabSz="914395">
              <a:defRPr/>
            </a:pPr>
            <a:r>
              <a:rPr lang="en-GB" sz="2200" b="1" dirty="0">
                <a:solidFill>
                  <a:srgbClr val="000000"/>
                </a:solidFill>
              </a:rPr>
              <a:t>Hot Ion Source</a:t>
            </a:r>
          </a:p>
        </p:txBody>
      </p:sp>
      <p:pic>
        <p:nvPicPr>
          <p:cNvPr id="4" name="Picture 3" descr="A picture containing machine, engineering, electrical wiring, indoor&#10;&#10;Description automatically generated">
            <a:extLst>
              <a:ext uri="{FF2B5EF4-FFF2-40B4-BE49-F238E27FC236}">
                <a16:creationId xmlns:a16="http://schemas.microsoft.com/office/drawing/2014/main" id="{86BE717E-2861-06BF-F137-CCE1A8AC71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53316" y="4739714"/>
            <a:ext cx="1723954" cy="16617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BCFEB9-7CFA-BFE0-FB8D-48F5EED0879D}"/>
              </a:ext>
            </a:extLst>
          </p:cNvPr>
          <p:cNvSpPr/>
          <p:nvPr/>
        </p:nvSpPr>
        <p:spPr>
          <a:xfrm>
            <a:off x="5646147" y="4688825"/>
            <a:ext cx="3156857" cy="1763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9F04D-95AF-92B7-4D9E-C8C341BE6BE6}"/>
              </a:ext>
            </a:extLst>
          </p:cNvPr>
          <p:cNvSpPr txBox="1"/>
          <p:nvPr/>
        </p:nvSpPr>
        <p:spPr>
          <a:xfrm>
            <a:off x="5646147" y="5908195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ISOLDE Decay Station (IDS)</a:t>
            </a:r>
          </a:p>
        </p:txBody>
      </p:sp>
    </p:spTree>
    <p:extLst>
      <p:ext uri="{BB962C8B-B14F-4D97-AF65-F5344CB8AC3E}">
        <p14:creationId xmlns:p14="http://schemas.microsoft.com/office/powerpoint/2010/main" val="4207997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D5A6FC0E-1285-2EEA-CD12-08DCCEAD0665}"/>
              </a:ext>
            </a:extLst>
          </p:cNvPr>
          <p:cNvSpPr>
            <a:spLocks noGrp="1"/>
          </p:cNvSpPr>
          <p:nvPr/>
        </p:nvSpPr>
        <p:spPr>
          <a:xfrm>
            <a:off x="71337" y="1385601"/>
            <a:ext cx="6676112" cy="1896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50798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●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2332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libri"/>
              <a:buChar char="■"/>
              <a:defRPr sz="1867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●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○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■"/>
              <a:defRPr sz="1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-266612">
              <a:lnSpc>
                <a:spcPct val="90000"/>
              </a:lnSpc>
              <a:spcBef>
                <a:spcPts val="750"/>
              </a:spcBef>
              <a:buSzPct val="80000"/>
              <a:buFont typeface="Wingdings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Collaboration of 14 institutes worldwide (Further collaborations are welcome)</a:t>
            </a:r>
          </a:p>
          <a:p>
            <a:pPr marL="0" indent="-266612">
              <a:lnSpc>
                <a:spcPct val="90000"/>
              </a:lnSpc>
              <a:spcBef>
                <a:spcPts val="750"/>
              </a:spcBef>
              <a:buSzPct val="80000"/>
              <a:buFont typeface="Wingdings" charset="2"/>
              <a:buChar char="§"/>
            </a:pP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IDS fame can hold up to 15 clovers on 5 gantries</a:t>
            </a:r>
          </a:p>
        </p:txBody>
      </p:sp>
      <p:pic>
        <p:nvPicPr>
          <p:cNvPr id="8" name="Picture 7" descr="A picture containing machine, engineering, electrical wiring, indoor&#10;&#10;Description automatically generated">
            <a:extLst>
              <a:ext uri="{FF2B5EF4-FFF2-40B4-BE49-F238E27FC236}">
                <a16:creationId xmlns:a16="http://schemas.microsoft.com/office/drawing/2014/main" id="{0AF5227F-7818-0D8D-B06D-965D94A3D5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2625" y="3435691"/>
            <a:ext cx="3719102" cy="2789324"/>
          </a:xfrm>
          <a:prstGeom prst="rect">
            <a:avLst/>
          </a:prstGeom>
        </p:spPr>
      </p:pic>
      <p:pic>
        <p:nvPicPr>
          <p:cNvPr id="10" name="Picture 9" descr="A group of men standing in a factory&#10;&#10;Description automatically generated">
            <a:extLst>
              <a:ext uri="{FF2B5EF4-FFF2-40B4-BE49-F238E27FC236}">
                <a16:creationId xmlns:a16="http://schemas.microsoft.com/office/drawing/2014/main" id="{3D4A17A1-2CC9-A181-8C51-0F770177E2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64887" y="3446993"/>
            <a:ext cx="3719098" cy="2789324"/>
          </a:xfrm>
          <a:prstGeom prst="rect">
            <a:avLst/>
          </a:prstGeom>
        </p:spPr>
      </p:pic>
      <p:pic>
        <p:nvPicPr>
          <p:cNvPr id="13" name="Picture 12" descr="A metal frame with wires and cables&#10;&#10;Description automatically generated with medium confidence">
            <a:extLst>
              <a:ext uri="{FF2B5EF4-FFF2-40B4-BE49-F238E27FC236}">
                <a16:creationId xmlns:a16="http://schemas.microsoft.com/office/drawing/2014/main" id="{DED82588-28F4-6EE5-F4D6-7D0D4555E69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0" t="14837" r="14446" b="8866"/>
          <a:stretch/>
        </p:blipFill>
        <p:spPr>
          <a:xfrm rot="5400000">
            <a:off x="2582869" y="3357260"/>
            <a:ext cx="3719097" cy="2946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97E48-802F-BF5C-0E58-CE1C0AF0F8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17110" r="25156" b="16338"/>
          <a:stretch/>
        </p:blipFill>
        <p:spPr>
          <a:xfrm>
            <a:off x="6908449" y="892107"/>
            <a:ext cx="1930752" cy="2092699"/>
          </a:xfrm>
          <a:prstGeom prst="rect">
            <a:avLst/>
          </a:prstGeom>
        </p:spPr>
      </p:pic>
      <p:sp>
        <p:nvSpPr>
          <p:cNvPr id="6" name="Rectangle 57">
            <a:extLst>
              <a:ext uri="{FF2B5EF4-FFF2-40B4-BE49-F238E27FC236}">
                <a16:creationId xmlns:a16="http://schemas.microsoft.com/office/drawing/2014/main" id="{360D9EBF-8FF7-75C6-BCEC-F6455BB1354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5102"/>
            <a:ext cx="9144000" cy="1028346"/>
          </a:xfrm>
          <a:solidFill>
            <a:srgbClr val="002060"/>
          </a:solidFill>
        </p:spPr>
        <p:txBody>
          <a:bodyPr/>
          <a:lstStyle/>
          <a:p>
            <a:br>
              <a:rPr lang="en-GB" sz="3200" b="1" dirty="0">
                <a:solidFill>
                  <a:schemeClr val="bg1"/>
                </a:solidFill>
                <a:latin typeface="Comic Sans MS" pitchFamily="66" charset="0"/>
              </a:rPr>
            </a:br>
            <a:r>
              <a:rPr lang="en-GB" sz="3200" b="1" dirty="0">
                <a:solidFill>
                  <a:schemeClr val="bg1"/>
                </a:solidFill>
                <a:latin typeface="Comic Sans MS" pitchFamily="66" charset="0"/>
              </a:rPr>
              <a:t>ISOLDE Decay Station</a:t>
            </a:r>
            <a:br>
              <a:rPr lang="en-GB" sz="3200" b="1" dirty="0">
                <a:solidFill>
                  <a:schemeClr val="bg1"/>
                </a:solidFill>
                <a:latin typeface="Comic Sans MS" pitchFamily="66" charset="0"/>
              </a:rPr>
            </a:br>
            <a:endParaRPr lang="en-GB" sz="3200" b="1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DFDC3-73CF-A0D1-CA6F-0F20475F2ED1}"/>
              </a:ext>
            </a:extLst>
          </p:cNvPr>
          <p:cNvSpPr txBox="1"/>
          <p:nvPr/>
        </p:nvSpPr>
        <p:spPr>
          <a:xfrm>
            <a:off x="398554" y="1047047"/>
            <a:ext cx="3600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</a:rPr>
              <a:t>https://isolde-ids.web.cern.ch/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16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B3107-BD8E-7B82-14E6-3ECB96608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050">
            <a:extLst>
              <a:ext uri="{FF2B5EF4-FFF2-40B4-BE49-F238E27FC236}">
                <a16:creationId xmlns:a16="http://schemas.microsoft.com/office/drawing/2014/main" id="{3DED28DE-B93F-B26D-B2D1-FF641F9411F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-1"/>
            <a:ext cx="9144000" cy="979715"/>
          </a:xfrm>
          <a:solidFill>
            <a:srgbClr val="003366"/>
          </a:solidFill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York city, UK, ~150.000 population</a:t>
            </a:r>
            <a:endParaRPr lang="de-DE" sz="2800" b="1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6628" name="Picture 4" descr="United Kingdom Map: Regions, Geography, Facts &amp; Figures | Infoplease">
            <a:extLst>
              <a:ext uri="{FF2B5EF4-FFF2-40B4-BE49-F238E27FC236}">
                <a16:creationId xmlns:a16="http://schemas.microsoft.com/office/drawing/2014/main" id="{F71E0B5B-4F61-262A-6004-3B183635F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9713"/>
            <a:ext cx="4942114" cy="590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D44110D-1F4C-0253-1F49-7E5BB31FE67C}"/>
              </a:ext>
            </a:extLst>
          </p:cNvPr>
          <p:cNvSpPr/>
          <p:nvPr/>
        </p:nvSpPr>
        <p:spPr>
          <a:xfrm>
            <a:off x="3744686" y="4082143"/>
            <a:ext cx="337457" cy="3265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710A502-3D53-6B49-E01E-E5D7816F3A22}"/>
              </a:ext>
            </a:extLst>
          </p:cNvPr>
          <p:cNvGraphicFramePr>
            <a:graphicFrameLocks noGrp="1"/>
          </p:cNvGraphicFramePr>
          <p:nvPr/>
        </p:nvGraphicFramePr>
        <p:xfrm>
          <a:off x="5132846" y="1658465"/>
          <a:ext cx="3815212" cy="1508760"/>
        </p:xfrm>
        <a:graphic>
          <a:graphicData uri="http://schemas.openxmlformats.org/drawingml/2006/table">
            <a:tbl>
              <a:tblPr/>
              <a:tblGrid>
                <a:gridCol w="1907606">
                  <a:extLst>
                    <a:ext uri="{9D8B030D-6E8A-4147-A177-3AD203B41FA5}">
                      <a16:colId xmlns:a16="http://schemas.microsoft.com/office/drawing/2014/main" val="2634135961"/>
                    </a:ext>
                  </a:extLst>
                </a:gridCol>
                <a:gridCol w="1907606">
                  <a:extLst>
                    <a:ext uri="{9D8B030D-6E8A-4147-A177-3AD203B41FA5}">
                      <a16:colId xmlns:a16="http://schemas.microsoft.com/office/drawing/2014/main" val="1591736112"/>
                    </a:ext>
                  </a:extLst>
                </a:gridCol>
              </a:tblGrid>
              <a:tr h="325316"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Academic staff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2,295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883789"/>
                  </a:ext>
                </a:extLst>
              </a:tr>
              <a:tr h="325316">
                <a:tc>
                  <a:txBody>
                    <a:bodyPr/>
                    <a:lstStyle/>
                    <a:p>
                      <a:pPr algn="l" fontAlgn="t"/>
                      <a:r>
                        <a:rPr lang="en-GB">
                          <a:solidFill>
                            <a:schemeClr val="tx1"/>
                          </a:solidFill>
                          <a:effectLst/>
                        </a:rPr>
                        <a:t>Students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b="1" dirty="0">
                          <a:solidFill>
                            <a:srgbClr val="FF0000"/>
                          </a:solidFill>
                          <a:effectLst/>
                        </a:rPr>
                        <a:t>23,420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681959"/>
                  </a:ext>
                </a:extLst>
              </a:tr>
              <a:tr h="325316">
                <a:tc>
                  <a:txBody>
                    <a:bodyPr/>
                    <a:lstStyle/>
                    <a:p>
                      <a:pPr algn="l" fontAlgn="t"/>
                      <a:r>
                        <a:rPr lang="en-GB" u="none" strike="noStrike">
                          <a:solidFill>
                            <a:schemeClr val="tx1"/>
                          </a:solidFill>
                          <a:effectLst/>
                          <a:hlinkClick r:id="rId4" tooltip="Undergraduate educa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Undergraduates</a:t>
                      </a:r>
                      <a:endParaRPr lang="en-GB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15,350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89646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l" fontAlgn="t"/>
                      <a:r>
                        <a:rPr lang="en-GB" u="none" strike="noStrike" dirty="0">
                          <a:solidFill>
                            <a:schemeClr val="tx1"/>
                          </a:solidFill>
                          <a:effectLst/>
                          <a:hlinkClick r:id="rId5" tooltip="Postgraduate educatio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Postgraduates</a:t>
                      </a:r>
                      <a:endParaRPr lang="en-GB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dirty="0">
                          <a:solidFill>
                            <a:schemeClr val="tx1"/>
                          </a:solidFill>
                          <a:effectLst/>
                        </a:rPr>
                        <a:t>8,070</a:t>
                      </a:r>
                    </a:p>
                  </a:txBody>
                  <a:tcPr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86592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4933498-6F38-F58B-DF60-4D12CF5182F4}"/>
              </a:ext>
            </a:extLst>
          </p:cNvPr>
          <p:cNvSpPr txBox="1"/>
          <p:nvPr/>
        </p:nvSpPr>
        <p:spPr>
          <a:xfrm>
            <a:off x="5279630" y="1188720"/>
            <a:ext cx="333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University of York (est. 1963)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E3B6A-47F0-D941-0A71-1351707DD0C5}"/>
              </a:ext>
            </a:extLst>
          </p:cNvPr>
          <p:cNvSpPr txBox="1"/>
          <p:nvPr/>
        </p:nvSpPr>
        <p:spPr>
          <a:xfrm>
            <a:off x="5132846" y="3845976"/>
            <a:ext cx="3429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York’s Nuclear Physics group</a:t>
            </a:r>
          </a:p>
          <a:p>
            <a:r>
              <a:rPr lang="en-US" dirty="0"/>
              <a:t>10 academics</a:t>
            </a:r>
          </a:p>
          <a:p>
            <a:r>
              <a:rPr lang="en-US" dirty="0"/>
              <a:t>10+ postdocs</a:t>
            </a:r>
          </a:p>
          <a:p>
            <a:r>
              <a:rPr lang="en-US" dirty="0"/>
              <a:t>25+ PhD students</a:t>
            </a:r>
          </a:p>
        </p:txBody>
      </p:sp>
    </p:spTree>
    <p:extLst>
      <p:ext uri="{BB962C8B-B14F-4D97-AF65-F5344CB8AC3E}">
        <p14:creationId xmlns:p14="http://schemas.microsoft.com/office/powerpoint/2010/main" val="2136964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285D800B-4ED6-A47E-E6F3-01ADA7CA7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8" y="1729483"/>
            <a:ext cx="1498851" cy="139556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BF2B6B4-424B-E467-F84E-CCDB20F4DE50}"/>
              </a:ext>
            </a:extLst>
          </p:cNvPr>
          <p:cNvSpPr txBox="1"/>
          <p:nvPr/>
        </p:nvSpPr>
        <p:spPr>
          <a:xfrm>
            <a:off x="295136" y="1413536"/>
            <a:ext cx="914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alpha</a:t>
            </a:r>
            <a:endParaRPr lang="zh-CN" altLang="en-US" sz="1600" dirty="0">
              <a:latin typeface="Cambria" panose="020405030504060302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5061D94-ACB5-2946-32E2-DC7B1B7B8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515" y="3882064"/>
            <a:ext cx="1998356" cy="149711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546DC3E-21AF-B914-FCCA-26B857690B80}"/>
              </a:ext>
            </a:extLst>
          </p:cNvPr>
          <p:cNvSpPr txBox="1"/>
          <p:nvPr/>
        </p:nvSpPr>
        <p:spPr>
          <a:xfrm>
            <a:off x="-21680" y="3094292"/>
            <a:ext cx="1803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DSSDs and Si PADs</a:t>
            </a:r>
            <a:endParaRPr lang="zh-CN" altLang="en-US" sz="1600" dirty="0">
              <a:latin typeface="Cambria" panose="020405030504060302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ABEE12-274B-DA5D-D51E-773954DAA9BE}"/>
              </a:ext>
            </a:extLst>
          </p:cNvPr>
          <p:cNvSpPr txBox="1"/>
          <p:nvPr/>
        </p:nvSpPr>
        <p:spPr>
          <a:xfrm>
            <a:off x="-25386" y="5379174"/>
            <a:ext cx="2115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mbria" panose="02040503050406030204" pitchFamily="18" charset="0"/>
                <a:ea typeface="Cambria" panose="02040503050406030204" pitchFamily="18" charset="0"/>
              </a:rPr>
              <a:t>Annular Si with Tape</a:t>
            </a:r>
            <a:endParaRPr lang="zh-CN" altLang="en-US" sz="1600" dirty="0">
              <a:latin typeface="Cambria" panose="020405030504060302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121969-23DF-AEAB-8953-F91C8E6F2EF1}"/>
              </a:ext>
            </a:extLst>
          </p:cNvPr>
          <p:cNvGrpSpPr/>
          <p:nvPr/>
        </p:nvGrpSpPr>
        <p:grpSpPr>
          <a:xfrm>
            <a:off x="2060315" y="1431286"/>
            <a:ext cx="2051424" cy="2689034"/>
            <a:chOff x="2747087" y="765381"/>
            <a:chExt cx="2735232" cy="358537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245EA2B-F81F-2B89-8A2F-CAD4D7783E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768" t="12982" b="11336"/>
            <a:stretch/>
          </p:blipFill>
          <p:spPr>
            <a:xfrm>
              <a:off x="2787494" y="1111046"/>
              <a:ext cx="2426474" cy="221507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751A843-6094-7CCD-E71D-E7D53D52ACC4}"/>
                </a:ext>
              </a:extLst>
            </p:cNvPr>
            <p:cNvSpPr txBox="1"/>
            <p:nvPr/>
          </p:nvSpPr>
          <p:spPr>
            <a:xfrm>
              <a:off x="2747087" y="3242763"/>
              <a:ext cx="27352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Fast-timing (LaBr3; beta scintillator; clovers)</a:t>
              </a:r>
              <a:endParaRPr lang="zh-CN" altLang="en-US" sz="1600" dirty="0">
                <a:latin typeface="Cambria" panose="020405030504060302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FCD674-AD34-F465-F954-CB5026CB646A}"/>
                </a:ext>
              </a:extLst>
            </p:cNvPr>
            <p:cNvSpPr txBox="1"/>
            <p:nvPr/>
          </p:nvSpPr>
          <p:spPr>
            <a:xfrm>
              <a:off x="3138986" y="765381"/>
              <a:ext cx="209337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ambria" panose="02040503050406030204" pitchFamily="18" charset="0"/>
                  <a:ea typeface="Cambria" panose="02040503050406030204" pitchFamily="18" charset="0"/>
                </a:rPr>
                <a:t>Beta-gamma</a:t>
              </a:r>
              <a:endParaRPr lang="zh-CN" altLang="en-US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371137-1259-6AC7-20C7-230A242AA282}"/>
              </a:ext>
            </a:extLst>
          </p:cNvPr>
          <p:cNvGrpSpPr/>
          <p:nvPr/>
        </p:nvGrpSpPr>
        <p:grpSpPr>
          <a:xfrm>
            <a:off x="2237975" y="3972163"/>
            <a:ext cx="4507196" cy="1973501"/>
            <a:chOff x="2983967" y="4153218"/>
            <a:chExt cx="6009594" cy="263133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3400CA7-6E99-676F-630A-CFDBAE786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83967" y="4516590"/>
              <a:ext cx="3200250" cy="1822521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ABEB85-FF5A-9A80-AA22-DB62A6CCE9F4}"/>
                </a:ext>
              </a:extLst>
            </p:cNvPr>
            <p:cNvSpPr txBox="1"/>
            <p:nvPr/>
          </p:nvSpPr>
          <p:spPr>
            <a:xfrm>
              <a:off x="5213968" y="4153218"/>
              <a:ext cx="3161038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Conversion electron</a:t>
              </a:r>
              <a:endParaRPr lang="zh-CN" alt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7156045-0A0A-E74D-8551-3003E687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8215" y="4516589"/>
              <a:ext cx="2411782" cy="182252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2B9A38-DB61-C678-70E1-2E2DDA6038A7}"/>
                </a:ext>
              </a:extLst>
            </p:cNvPr>
            <p:cNvSpPr txBox="1"/>
            <p:nvPr/>
          </p:nvSpPr>
          <p:spPr>
            <a:xfrm>
              <a:off x="3924538" y="6333149"/>
              <a:ext cx="2463678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SPEDE</a:t>
              </a:r>
              <a:endParaRPr lang="zh-CN" altLang="en-US" sz="1600" dirty="0">
                <a:latin typeface="Cambria" panose="020405030504060302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64A3BC9-CD97-4937-F490-4FC0EB00227C}"/>
                </a:ext>
              </a:extLst>
            </p:cNvPr>
            <p:cNvSpPr txBox="1"/>
            <p:nvPr/>
          </p:nvSpPr>
          <p:spPr>
            <a:xfrm>
              <a:off x="6336319" y="6333149"/>
              <a:ext cx="2657242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Si pins and Solar cell</a:t>
              </a:r>
              <a:endParaRPr lang="zh-CN" altLang="en-US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9223051-D38A-3532-A7AA-4F8DF6E15857}"/>
              </a:ext>
            </a:extLst>
          </p:cNvPr>
          <p:cNvGrpSpPr/>
          <p:nvPr/>
        </p:nvGrpSpPr>
        <p:grpSpPr>
          <a:xfrm>
            <a:off x="6745171" y="3949638"/>
            <a:ext cx="2224772" cy="2035529"/>
            <a:chOff x="8993561" y="4123183"/>
            <a:chExt cx="2966362" cy="271403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62DE5C-1B6A-1F72-C6E1-E5D764B9E27F}"/>
                </a:ext>
              </a:extLst>
            </p:cNvPr>
            <p:cNvSpPr txBox="1"/>
            <p:nvPr/>
          </p:nvSpPr>
          <p:spPr>
            <a:xfrm>
              <a:off x="9854422" y="6385817"/>
              <a:ext cx="1766456" cy="451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Tape station</a:t>
              </a:r>
              <a:endParaRPr lang="zh-CN" alt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21" name="Picture 20" descr="A machine with a few gears&#10;&#10;Description automatically generated with medium confidence">
              <a:extLst>
                <a:ext uri="{FF2B5EF4-FFF2-40B4-BE49-F238E27FC236}">
                  <a16:creationId xmlns:a16="http://schemas.microsoft.com/office/drawing/2014/main" id="{7C307D07-367D-534C-1E68-32BFE0264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3561" y="4123183"/>
              <a:ext cx="2966362" cy="2225641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4EA2AD-D773-4ABD-19FC-F5CB5D95DE8D}"/>
                </a:ext>
              </a:extLst>
            </p:cNvPr>
            <p:cNvCxnSpPr/>
            <p:nvPr/>
          </p:nvCxnSpPr>
          <p:spPr>
            <a:xfrm>
              <a:off x="9652000" y="4889500"/>
              <a:ext cx="541338" cy="53834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EEFB11D-63D8-410C-1D6B-E780EE7F3A31}"/>
                </a:ext>
              </a:extLst>
            </p:cNvPr>
            <p:cNvCxnSpPr>
              <a:cxnSpLocks/>
            </p:cNvCxnSpPr>
            <p:nvPr/>
          </p:nvCxnSpPr>
          <p:spPr>
            <a:xfrm>
              <a:off x="9692084" y="4807984"/>
              <a:ext cx="594916" cy="21137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15FCA9-4931-8373-2B10-E91B8E0C72D3}"/>
                </a:ext>
              </a:extLst>
            </p:cNvPr>
            <p:cNvCxnSpPr>
              <a:cxnSpLocks/>
            </p:cNvCxnSpPr>
            <p:nvPr/>
          </p:nvCxnSpPr>
          <p:spPr>
            <a:xfrm>
              <a:off x="9692084" y="4781069"/>
              <a:ext cx="594916" cy="1298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3CC7E6-F1CB-A1DF-17FD-A28EEDB150C7}"/>
                </a:ext>
              </a:extLst>
            </p:cNvPr>
            <p:cNvCxnSpPr>
              <a:cxnSpLocks/>
            </p:cNvCxnSpPr>
            <p:nvPr/>
          </p:nvCxnSpPr>
          <p:spPr>
            <a:xfrm>
              <a:off x="9668271" y="4651207"/>
              <a:ext cx="618729" cy="2382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AB43053-995F-7D7C-992D-3A6DDB6057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4300" y="4868863"/>
              <a:ext cx="363538" cy="2063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112A461-3480-3AC3-76AD-3E574B28E9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1179" y="4210050"/>
              <a:ext cx="0" cy="63475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F790381-C61E-04B5-E2A6-05A6D8656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2929" y="4172675"/>
              <a:ext cx="0" cy="7765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798AA15-1EB7-091F-E369-BDF8F37E49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30529" y="4949271"/>
              <a:ext cx="136525" cy="1578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694FB1B-2BCB-C1AD-F28A-A921B86B2F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9386" y="4758558"/>
              <a:ext cx="334859" cy="4530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BFF9161-CDE4-311F-A382-5090D1174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04245" y="4622800"/>
              <a:ext cx="563868" cy="1311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61CAD6C-C773-A697-F0B6-79568B98F4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1850" y="4721565"/>
              <a:ext cx="576263" cy="1679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BC11BDC-8BA8-6FE4-2FBE-6997A85A0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13867" y="4753959"/>
              <a:ext cx="525671" cy="2380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C52CF33-4486-5394-0B88-29ECAE462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72813" y="4830268"/>
              <a:ext cx="492021" cy="3576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6F0617D1-BF37-91A7-6494-6C05D6A8E392}"/>
                </a:ext>
              </a:extLst>
            </p:cNvPr>
            <p:cNvCxnSpPr/>
            <p:nvPr/>
          </p:nvCxnSpPr>
          <p:spPr>
            <a:xfrm>
              <a:off x="10598791" y="4414749"/>
              <a:ext cx="0" cy="379264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BD42754-72FB-2520-752D-1531D75331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44640" y="4393125"/>
              <a:ext cx="0" cy="422512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98018A3-6A46-1404-2A68-511455ABFF28}"/>
              </a:ext>
            </a:extLst>
          </p:cNvPr>
          <p:cNvGrpSpPr/>
          <p:nvPr/>
        </p:nvGrpSpPr>
        <p:grpSpPr>
          <a:xfrm>
            <a:off x="4031101" y="1381419"/>
            <a:ext cx="4445398" cy="2714107"/>
            <a:chOff x="5374801" y="698891"/>
            <a:chExt cx="5927197" cy="361880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A00D96-C48D-A4B8-80C7-A97D3C1417FE}"/>
                </a:ext>
              </a:extLst>
            </p:cNvPr>
            <p:cNvGrpSpPr/>
            <p:nvPr/>
          </p:nvGrpSpPr>
          <p:grpSpPr>
            <a:xfrm>
              <a:off x="5374801" y="698891"/>
              <a:ext cx="5927197" cy="3200749"/>
              <a:chOff x="5374801" y="698891"/>
              <a:chExt cx="5927197" cy="3200749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29962B-46F2-5766-7077-2B7540D8F452}"/>
                  </a:ext>
                </a:extLst>
              </p:cNvPr>
              <p:cNvSpPr txBox="1"/>
              <p:nvPr/>
            </p:nvSpPr>
            <p:spPr>
              <a:xfrm>
                <a:off x="8301597" y="698891"/>
                <a:ext cx="2690253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mbria" panose="02040503050406030204" pitchFamily="18" charset="0"/>
                    <a:ea typeface="Cambria" panose="02040503050406030204" pitchFamily="18" charset="0"/>
                  </a:rPr>
                  <a:t>Neutrons</a:t>
                </a:r>
                <a:endParaRPr lang="zh-CN" altLang="en-US" dirty="0">
                  <a:latin typeface="Cambria" panose="02040503050406030204" pitchFamily="18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E117CAE-3E09-28B8-0D45-908FF65226BE}"/>
                  </a:ext>
                </a:extLst>
              </p:cNvPr>
              <p:cNvGrpSpPr/>
              <p:nvPr/>
            </p:nvGrpSpPr>
            <p:grpSpPr>
              <a:xfrm>
                <a:off x="5374801" y="1092180"/>
                <a:ext cx="5927197" cy="2807460"/>
                <a:chOff x="2060545" y="1564139"/>
                <a:chExt cx="7769879" cy="3680260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BF330B18-1F93-3620-499B-73D818ADA2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60545" y="1810441"/>
                  <a:ext cx="3375983" cy="25231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01EA655F-8E27-58DA-1F79-9268B7031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22845" y="1622336"/>
                  <a:ext cx="2407492" cy="3041526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CF5D18A-E12F-8220-5CFC-2A57AB7F0EA9}"/>
                    </a:ext>
                  </a:extLst>
                </p:cNvPr>
                <p:cNvSpPr/>
                <p:nvPr/>
              </p:nvSpPr>
              <p:spPr>
                <a:xfrm>
                  <a:off x="3121597" y="2805857"/>
                  <a:ext cx="534838" cy="69442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48F26DF-B594-CD07-878F-DDB6CBA98A33}"/>
                    </a:ext>
                  </a:extLst>
                </p:cNvPr>
                <p:cNvCxnSpPr>
                  <a:cxnSpLocks/>
                  <a:stCxn id="10" idx="0"/>
                </p:cNvCxnSpPr>
                <p:nvPr/>
              </p:nvCxnSpPr>
              <p:spPr>
                <a:xfrm flipV="1">
                  <a:off x="3389016" y="1641164"/>
                  <a:ext cx="2533829" cy="116469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2"/>
                </a:lnRef>
                <a:fillRef idx="0">
                  <a:schemeClr val="accent2"/>
                </a:fillRef>
                <a:effectRef idx="1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78F50F0F-A7F1-142B-EF30-98F94E8A66B8}"/>
                    </a:ext>
                  </a:extLst>
                </p:cNvPr>
                <p:cNvCxnSpPr>
                  <a:cxnSpLocks/>
                  <a:stCxn id="10" idx="2"/>
                </p:cNvCxnSpPr>
                <p:nvPr/>
              </p:nvCxnSpPr>
              <p:spPr>
                <a:xfrm>
                  <a:off x="3389016" y="3500283"/>
                  <a:ext cx="2533829" cy="111695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C521EFFE-9394-CE9A-8211-3AC809EC6D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 rot="5400000">
                  <a:off x="7395791" y="2809766"/>
                  <a:ext cx="3680260" cy="1189006"/>
                </a:xfrm>
                <a:prstGeom prst="rect">
                  <a:avLst/>
                </a:prstGeom>
              </p:spPr>
            </p:pic>
          </p:grp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1C58AA2-1D0E-5BD1-79AB-79FA1B8989F0}"/>
                </a:ext>
              </a:extLst>
            </p:cNvPr>
            <p:cNvSpPr txBox="1"/>
            <p:nvPr/>
          </p:nvSpPr>
          <p:spPr>
            <a:xfrm>
              <a:off x="5474968" y="3209704"/>
              <a:ext cx="246367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INDiE</a:t>
              </a:r>
              <a:r>
                <a:rPr lang="en-US" altLang="zh-CN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 bars and OGS neutron detectors</a:t>
              </a:r>
              <a:endParaRPr lang="zh-CN" altLang="en-US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A9B54B-A534-F935-B49A-CAEFF6D89C12}"/>
              </a:ext>
            </a:extLst>
          </p:cNvPr>
          <p:cNvSpPr txBox="1"/>
          <p:nvPr/>
        </p:nvSpPr>
        <p:spPr>
          <a:xfrm>
            <a:off x="13338" y="6455963"/>
            <a:ext cx="36007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70C0"/>
                </a:solidFill>
              </a:rPr>
              <a:t>https://isolde-ids.web.cern.ch/</a:t>
            </a:r>
            <a:endParaRPr lang="zh-CN" altLang="en-US" sz="1600" dirty="0">
              <a:solidFill>
                <a:srgbClr val="0070C0"/>
              </a:solidFill>
            </a:endParaRPr>
          </a:p>
        </p:txBody>
      </p:sp>
      <p:sp>
        <p:nvSpPr>
          <p:cNvPr id="4" name="Rectangle 57">
            <a:extLst>
              <a:ext uri="{FF2B5EF4-FFF2-40B4-BE49-F238E27FC236}">
                <a16:creationId xmlns:a16="http://schemas.microsoft.com/office/drawing/2014/main" id="{E7CBD10B-4A5E-4BA1-7B83-C1B81C61B3C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153"/>
            <a:ext cx="9144000" cy="584775"/>
          </a:xfrm>
          <a:solidFill>
            <a:srgbClr val="002060"/>
          </a:solidFill>
        </p:spPr>
        <p:txBody>
          <a:bodyPr/>
          <a:lstStyle/>
          <a:p>
            <a:r>
              <a:rPr lang="en-GB" sz="3200" b="1" dirty="0">
                <a:solidFill>
                  <a:schemeClr val="bg1"/>
                </a:solidFill>
                <a:latin typeface="Comic Sans MS" pitchFamily="66" charset="0"/>
              </a:rPr>
              <a:t>Zoo of IDS detectors</a:t>
            </a:r>
          </a:p>
        </p:txBody>
      </p:sp>
    </p:spTree>
    <p:extLst>
      <p:ext uri="{BB962C8B-B14F-4D97-AF65-F5344CB8AC3E}">
        <p14:creationId xmlns:p14="http://schemas.microsoft.com/office/powerpoint/2010/main" val="1016847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B461C3C-330C-43E5-87CB-1CF6D5FB24C6}"/>
              </a:ext>
            </a:extLst>
          </p:cNvPr>
          <p:cNvSpPr/>
          <p:nvPr/>
        </p:nvSpPr>
        <p:spPr>
          <a:xfrm>
            <a:off x="5395" y="93733"/>
            <a:ext cx="9133214" cy="6764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F6F060-A4CD-4C4E-B735-3CB226DBD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61" t="28774" r="20245" b="34376"/>
          <a:stretch/>
        </p:blipFill>
        <p:spPr>
          <a:xfrm>
            <a:off x="121827" y="2094959"/>
            <a:ext cx="9016782" cy="27618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0FE524-E5DD-4E19-BE33-EB75FC91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751" t="19990" r="26109" b="26814"/>
          <a:stretch/>
        </p:blipFill>
        <p:spPr>
          <a:xfrm>
            <a:off x="5382318" y="4617406"/>
            <a:ext cx="3756290" cy="2240594"/>
          </a:xfrm>
          <a:prstGeom prst="rect">
            <a:avLst/>
          </a:prstGeom>
        </p:spPr>
      </p:pic>
      <p:sp>
        <p:nvSpPr>
          <p:cNvPr id="7" name="Rectangle 1028"/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Multi-Reflection Time-of-Flight (MR-</a:t>
            </a:r>
            <a:r>
              <a:rPr lang="en-US" sz="2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ToF</a:t>
            </a:r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) Spectrometer</a:t>
            </a:r>
            <a:b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for </a:t>
            </a:r>
            <a:r>
              <a:rPr lang="en-US" sz="24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HFS studies and mass </a:t>
            </a:r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measurements</a:t>
            </a:r>
            <a:endParaRPr lang="en-GB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217" y="92378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95"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rgbClr val="000000"/>
                </a:solidFill>
              </a:rPr>
              <a:t>The IDS technique requires </a:t>
            </a:r>
            <a:r>
              <a:rPr lang="en-GB" sz="2000" b="1" dirty="0">
                <a:solidFill>
                  <a:srgbClr val="FF0000"/>
                </a:solidFill>
              </a:rPr>
              <a:t>waiting for the decay </a:t>
            </a:r>
            <a:r>
              <a:rPr lang="en-GB" sz="2000" dirty="0">
                <a:solidFill>
                  <a:srgbClr val="000000"/>
                </a:solidFill>
              </a:rPr>
              <a:t>of the isotope. Not practical for long-lived or stable isotopes.</a:t>
            </a:r>
          </a:p>
          <a:p>
            <a:pPr defTabSz="914395">
              <a:buFont typeface="Arial" pitchFamily="34" charset="0"/>
              <a:buChar char="•"/>
              <a:defRPr/>
            </a:pPr>
            <a:r>
              <a:rPr lang="en-GB" sz="2000" dirty="0">
                <a:solidFill>
                  <a:srgbClr val="000000"/>
                </a:solidFill>
              </a:rPr>
              <a:t>Alternative – to </a:t>
            </a:r>
            <a:r>
              <a:rPr lang="en-GB" sz="2000" b="1" dirty="0">
                <a:solidFill>
                  <a:srgbClr val="FF0000"/>
                </a:solidFill>
              </a:rPr>
              <a:t>use ‘counting’ ions </a:t>
            </a:r>
            <a:r>
              <a:rPr lang="en-GB" sz="2000" dirty="0">
                <a:solidFill>
                  <a:srgbClr val="000000"/>
                </a:solidFill>
              </a:rPr>
              <a:t>(instead of waiting for decay)</a:t>
            </a:r>
          </a:p>
        </p:txBody>
      </p:sp>
      <p:sp>
        <p:nvSpPr>
          <p:cNvPr id="9" name="Rectangle 8"/>
          <p:cNvSpPr/>
          <p:nvPr/>
        </p:nvSpPr>
        <p:spPr>
          <a:xfrm>
            <a:off x="6018335" y="2075717"/>
            <a:ext cx="312027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95">
              <a:defRPr/>
            </a:pPr>
            <a:r>
              <a:rPr lang="en-GB" sz="1000" b="1" dirty="0">
                <a:solidFill>
                  <a:srgbClr val="FF0000"/>
                </a:solidFill>
              </a:rPr>
              <a:t>MR-</a:t>
            </a:r>
            <a:r>
              <a:rPr lang="en-GB" sz="1000" b="1" dirty="0" err="1">
                <a:solidFill>
                  <a:srgbClr val="FF0000"/>
                </a:solidFill>
              </a:rPr>
              <a:t>ToF</a:t>
            </a:r>
            <a:r>
              <a:rPr lang="en-GB" sz="1000" b="1" dirty="0">
                <a:solidFill>
                  <a:srgbClr val="FF0000"/>
                </a:solidFill>
              </a:rPr>
              <a:t> MS</a:t>
            </a:r>
            <a:r>
              <a:rPr lang="en-GB" sz="1000" dirty="0">
                <a:solidFill>
                  <a:srgbClr val="000000"/>
                </a:solidFill>
              </a:rPr>
              <a:t>: R. N. Wolf et al, NIM, A686, 82 (2012)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9279" y="4876015"/>
            <a:ext cx="4429156" cy="1785950"/>
            <a:chOff x="2500298" y="3214686"/>
            <a:chExt cx="4429156" cy="1785950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00298" y="3214686"/>
              <a:ext cx="4379593" cy="1526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714612" y="4756906"/>
              <a:ext cx="4214842" cy="243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Rectangle 13"/>
          <p:cNvSpPr/>
          <p:nvPr/>
        </p:nvSpPr>
        <p:spPr>
          <a:xfrm>
            <a:off x="326571" y="4950506"/>
            <a:ext cx="4581864" cy="1740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832298-976C-42C6-9BC9-0E831B27314D}"/>
              </a:ext>
            </a:extLst>
          </p:cNvPr>
          <p:cNvSpPr/>
          <p:nvPr/>
        </p:nvSpPr>
        <p:spPr>
          <a:xfrm>
            <a:off x="4807069" y="4567018"/>
            <a:ext cx="984131" cy="211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09FE1A-0021-67CD-B911-0FBBA0A473B4}"/>
              </a:ext>
            </a:extLst>
          </p:cNvPr>
          <p:cNvSpPr/>
          <p:nvPr/>
        </p:nvSpPr>
        <p:spPr>
          <a:xfrm>
            <a:off x="3976960" y="5049392"/>
            <a:ext cx="830109" cy="243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273215"/>
          </a:xfrm>
          <a:solidFill>
            <a:srgbClr val="003366"/>
          </a:solidFill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Example for neutron-deficient Hg isotopes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(or, what happens after shape staggering in </a:t>
            </a:r>
            <a:r>
              <a:rPr lang="en-US" sz="24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181-185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Hg?)</a:t>
            </a: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1" y="1937793"/>
            <a:ext cx="4348248" cy="314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46300" y="1417228"/>
            <a:ext cx="4289016" cy="636315"/>
          </a:xfrm>
          <a:prstGeom prst="wedgeRectCallout">
            <a:avLst>
              <a:gd name="adj1" fmla="val -19986"/>
              <a:gd name="adj2" fmla="val 33838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Large IS between </a:t>
            </a:r>
            <a:r>
              <a:rPr lang="en-GB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183,185</a:t>
            </a:r>
            <a:r>
              <a:rPr lang="en-GB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Hg and </a:t>
            </a:r>
            <a:r>
              <a:rPr lang="en-GB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187</a:t>
            </a:r>
            <a:r>
              <a:rPr lang="en-GB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Hg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J. Bonn et al, PLB38, 308 (1972)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188049"/>
            <a:ext cx="4682692" cy="12464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" dirty="0"/>
              <a:t>Previous Hg radii data (ISOLDE)</a:t>
            </a:r>
            <a:endParaRPr lang="en-GB" sz="1500" baseline="30000" dirty="0"/>
          </a:p>
          <a:p>
            <a:r>
              <a:rPr lang="en-GB" sz="1500" baseline="30000" dirty="0"/>
              <a:t>183,185,187,199,201</a:t>
            </a:r>
            <a:r>
              <a:rPr lang="en-GB" sz="1500" dirty="0"/>
              <a:t>Hg: </a:t>
            </a:r>
            <a:r>
              <a:rPr lang="en-GB" sz="1500" dirty="0">
                <a:latin typeface="Arial" pitchFamily="34" charset="0"/>
                <a:cs typeface="Arial" pitchFamily="34" charset="0"/>
              </a:rPr>
              <a:t>J. Bonn et al, PLB38, 308 (1972)</a:t>
            </a:r>
          </a:p>
          <a:p>
            <a:r>
              <a:rPr lang="en-GB" sz="1500" baseline="30000" dirty="0"/>
              <a:t>181-191</a:t>
            </a:r>
            <a:r>
              <a:rPr lang="en-GB" sz="1500" dirty="0"/>
              <a:t>Hg: J. Bonn et al.,  </a:t>
            </a:r>
            <a:r>
              <a:rPr lang="en-GB" sz="1500" dirty="0" err="1"/>
              <a:t>ZPhys</a:t>
            </a:r>
            <a:r>
              <a:rPr lang="en-GB" sz="1500" dirty="0"/>
              <a:t> A 276, 203 (1976)</a:t>
            </a:r>
          </a:p>
          <a:p>
            <a:r>
              <a:rPr lang="en-GB" sz="1500" baseline="30000" dirty="0"/>
              <a:t>182-198</a:t>
            </a:r>
            <a:r>
              <a:rPr lang="en-GB" sz="1500" dirty="0"/>
              <a:t>Hg: G. Ulm Z. Phys. A 325, 247 259 (1986)</a:t>
            </a:r>
          </a:p>
          <a:p>
            <a:r>
              <a:rPr lang="en-GB" sz="1500" b="1" dirty="0">
                <a:solidFill>
                  <a:srgbClr val="FF0000"/>
                </a:solidFill>
              </a:rPr>
              <a:t>Note: </a:t>
            </a:r>
            <a:r>
              <a:rPr lang="en-GB" sz="1500" b="1" dirty="0" err="1">
                <a:solidFill>
                  <a:srgbClr val="FF0000"/>
                </a:solidFill>
              </a:rPr>
              <a:t>gs</a:t>
            </a:r>
            <a:r>
              <a:rPr lang="en-GB" sz="1500" b="1" dirty="0">
                <a:solidFill>
                  <a:srgbClr val="FF0000"/>
                </a:solidFill>
              </a:rPr>
              <a:t> of </a:t>
            </a:r>
            <a:r>
              <a:rPr lang="en-GB" sz="1500" b="1" baseline="30000" dirty="0">
                <a:solidFill>
                  <a:srgbClr val="FF0000"/>
                </a:solidFill>
              </a:rPr>
              <a:t>182,184,186</a:t>
            </a:r>
            <a:r>
              <a:rPr lang="en-GB" sz="1500" b="1" dirty="0">
                <a:solidFill>
                  <a:srgbClr val="FF0000"/>
                </a:solidFill>
              </a:rPr>
              <a:t>Hg – weakly oblate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12166" y="1654141"/>
            <a:ext cx="4831834" cy="5203859"/>
            <a:chOff x="4312166" y="1660794"/>
            <a:chExt cx="4831834" cy="5203859"/>
          </a:xfrm>
        </p:grpSpPr>
        <p:grpSp>
          <p:nvGrpSpPr>
            <p:cNvPr id="11" name="Group 10"/>
            <p:cNvGrpSpPr/>
            <p:nvPr/>
          </p:nvGrpSpPr>
          <p:grpSpPr>
            <a:xfrm>
              <a:off x="4312166" y="1660794"/>
              <a:ext cx="4831834" cy="5203859"/>
              <a:chOff x="4312166" y="1660794"/>
              <a:chExt cx="4831834" cy="5203859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424118" y="5141104"/>
                <a:ext cx="4719882" cy="1723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500" dirty="0"/>
                  <a:t>In-beam Hg data - examples (RDT, plunger, </a:t>
                </a:r>
                <a:r>
                  <a:rPr lang="en-GB" sz="1500" dirty="0" err="1"/>
                  <a:t>Coulex</a:t>
                </a:r>
                <a:r>
                  <a:rPr lang="en-GB" sz="1500" dirty="0"/>
                  <a:t>)</a:t>
                </a:r>
                <a:endParaRPr lang="en-GB" sz="1500" baseline="30000" dirty="0"/>
              </a:p>
              <a:p>
                <a:r>
                  <a:rPr lang="da-DK" sz="1500" baseline="30000" dirty="0"/>
                  <a:t>184,186</a:t>
                </a:r>
                <a:r>
                  <a:rPr lang="da-DK" sz="1500" dirty="0"/>
                  <a:t>Hg; L.P. Gaffney LP </a:t>
                </a:r>
                <a:r>
                  <a:rPr lang="da-DK" sz="1500" i="1" dirty="0"/>
                  <a:t>et al. </a:t>
                </a:r>
                <a:r>
                  <a:rPr lang="da-DK" sz="1500" dirty="0"/>
                  <a:t>PRC89 024307(2014)</a:t>
                </a:r>
                <a:endParaRPr lang="en-GB" sz="1500" baseline="30000" dirty="0"/>
              </a:p>
              <a:p>
                <a:r>
                  <a:rPr lang="en-GB" sz="1500" baseline="30000" dirty="0"/>
                  <a:t>172</a:t>
                </a:r>
                <a:r>
                  <a:rPr lang="en-GB" sz="1500" dirty="0"/>
                  <a:t>Hg: M. </a:t>
                </a:r>
                <a:r>
                  <a:rPr lang="en-GB" sz="1500" dirty="0" err="1"/>
                  <a:t>Sandzelius</a:t>
                </a:r>
                <a:r>
                  <a:rPr lang="en-GB" sz="1500" dirty="0"/>
                  <a:t> et al, PRC79, 064315 (2009)</a:t>
                </a:r>
                <a:endParaRPr lang="en-GB" sz="1500" dirty="0">
                  <a:latin typeface="Arial" pitchFamily="34" charset="0"/>
                  <a:cs typeface="Arial" pitchFamily="34" charset="0"/>
                </a:endParaRPr>
              </a:p>
              <a:p>
                <a:r>
                  <a:rPr lang="en-GB" sz="1500" baseline="30000" dirty="0"/>
                  <a:t>175</a:t>
                </a:r>
                <a:r>
                  <a:rPr lang="en-GB" sz="1500" dirty="0"/>
                  <a:t>Hg: D. O’Donnell et al., PRC79, 051304(2009)</a:t>
                </a:r>
              </a:p>
              <a:p>
                <a:r>
                  <a:rPr lang="en-GB" sz="1500" baseline="30000" dirty="0"/>
                  <a:t>176,178</a:t>
                </a:r>
                <a:r>
                  <a:rPr lang="en-GB" sz="1500" dirty="0"/>
                  <a:t>Hg: M. P. Carpenter et al, PRL78, 3650(1997)</a:t>
                </a:r>
              </a:p>
              <a:p>
                <a:r>
                  <a:rPr lang="en-GB" sz="1500" baseline="30000" dirty="0"/>
                  <a:t>176</a:t>
                </a:r>
                <a:r>
                  <a:rPr lang="en-GB" sz="1500" dirty="0"/>
                  <a:t>Hg: M. </a:t>
                </a:r>
                <a:r>
                  <a:rPr lang="en-GB" sz="1500" dirty="0" err="1"/>
                  <a:t>Muikku</a:t>
                </a:r>
                <a:r>
                  <a:rPr lang="en-GB" sz="1500" dirty="0"/>
                  <a:t> et al, PRC58, 3033 (1998)</a:t>
                </a:r>
              </a:p>
              <a:p>
                <a:r>
                  <a:rPr lang="en-GB" sz="1500" baseline="30000" dirty="0"/>
                  <a:t>180,182</a:t>
                </a:r>
                <a:r>
                  <a:rPr lang="en-GB" sz="1500" dirty="0"/>
                  <a:t>Hg: T. </a:t>
                </a:r>
                <a:r>
                  <a:rPr lang="en-GB" sz="1500" dirty="0" err="1"/>
                  <a:t>Grahn</a:t>
                </a:r>
                <a:r>
                  <a:rPr lang="en-GB" sz="1500" dirty="0"/>
                  <a:t> et al, PRC80, 014324 (2009</a:t>
                </a:r>
                <a:r>
                  <a:rPr lang="en-GB" sz="1600" dirty="0"/>
                  <a:t>)</a:t>
                </a:r>
                <a:endParaRPr lang="en-GB" sz="1500" dirty="0"/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4312166" y="1660794"/>
                <a:ext cx="4594179" cy="3485018"/>
                <a:chOff x="4312166" y="1660794"/>
                <a:chExt cx="4594179" cy="3485018"/>
              </a:xfrm>
            </p:grpSpPr>
            <p:pic>
              <p:nvPicPr>
                <p:cNvPr id="4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312166" y="1937793"/>
                  <a:ext cx="4594179" cy="320801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2" name="Rectangle 1"/>
                <p:cNvSpPr/>
                <p:nvPr/>
              </p:nvSpPr>
              <p:spPr>
                <a:xfrm>
                  <a:off x="4825342" y="1660794"/>
                  <a:ext cx="3917434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fi-FI" sz="1200" dirty="0"/>
                    <a:t>R. Julin, K. Helariutta, M. Muikku, J. Phys. G 27 (2001)</a:t>
                  </a:r>
                  <a:endParaRPr lang="en-GB" sz="1200" dirty="0"/>
                </a:p>
              </p:txBody>
            </p:sp>
          </p:grpSp>
        </p:grpSp>
        <p:sp>
          <p:nvSpPr>
            <p:cNvPr id="12" name="Rectangle 11"/>
            <p:cNvSpPr/>
            <p:nvPr/>
          </p:nvSpPr>
          <p:spPr>
            <a:xfrm>
              <a:off x="7169232" y="1937793"/>
              <a:ext cx="17363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Even-Even Hg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04828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06997"/>
          </a:xfrm>
          <a:solidFill>
            <a:srgbClr val="003366"/>
          </a:solidFill>
        </p:spPr>
        <p:txBody>
          <a:bodyPr/>
          <a:lstStyle/>
          <a:p>
            <a:r>
              <a:rPr lang="en-US" sz="32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180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Hg</a:t>
            </a:r>
            <a:endParaRPr lang="en-GB" sz="32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2" name="AutoShape 4" descr="0296_alphas_zoom.p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7" descr="https://iks32.fys.kuleuven.be/elog/IS598/150423_155939/180Hg_scan_017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724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039700"/>
            <a:ext cx="85915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77830" y="1445990"/>
            <a:ext cx="150471" cy="209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6283120" y="1459499"/>
            <a:ext cx="75235" cy="209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/>
          <p:cNvGrpSpPr/>
          <p:nvPr/>
        </p:nvGrpSpPr>
        <p:grpSpPr>
          <a:xfrm>
            <a:off x="550205" y="3801950"/>
            <a:ext cx="8198849" cy="2968906"/>
            <a:chOff x="550205" y="3801950"/>
            <a:chExt cx="8198849" cy="2968906"/>
          </a:xfrm>
        </p:grpSpPr>
        <p:pic>
          <p:nvPicPr>
            <p:cNvPr id="572425" name="Picture 9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205" y="3801950"/>
              <a:ext cx="4480597" cy="2968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114178" y="4041615"/>
              <a:ext cx="563487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Optical spectrum (even-even case, I=0</a:t>
              </a:r>
              <a:r>
                <a:rPr lang="en-GB" b="1" baseline="30000" dirty="0">
                  <a:solidFill>
                    <a:srgbClr val="FF0000"/>
                  </a:solidFill>
                </a:rPr>
                <a:t>+</a:t>
              </a:r>
              <a:r>
                <a:rPr lang="en-GB" b="1" dirty="0">
                  <a:solidFill>
                    <a:srgbClr val="FF0000"/>
                  </a:solidFill>
                </a:rPr>
                <a:t>)</a:t>
              </a:r>
            </a:p>
            <a:p>
              <a:r>
                <a:rPr lang="en-GB" dirty="0"/>
                <a:t>(number of </a:t>
              </a:r>
              <a:r>
                <a:rPr lang="en-GB" dirty="0">
                  <a:latin typeface="Symbol" panose="05050102010706020507" pitchFamily="18" charset="2"/>
                </a:rPr>
                <a:t>a</a:t>
              </a:r>
              <a:r>
                <a:rPr lang="en-GB" dirty="0"/>
                <a:t> decays as a function of laser frequency)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47874" y="1085150"/>
            <a:ext cx="508374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Alpha-decay spectrum at A=180 (lasers on </a:t>
            </a:r>
            <a:r>
              <a:rPr lang="en-GB" sz="1600" b="1" baseline="30000" dirty="0">
                <a:solidFill>
                  <a:srgbClr val="FF0000"/>
                </a:solidFill>
              </a:rPr>
              <a:t>180</a:t>
            </a:r>
            <a:r>
              <a:rPr lang="en-GB" sz="1600" b="1" dirty="0">
                <a:solidFill>
                  <a:srgbClr val="FF0000"/>
                </a:solidFill>
              </a:rPr>
              <a:t>Hg) </a:t>
            </a:r>
          </a:p>
          <a:p>
            <a:r>
              <a:rPr lang="en-GB" sz="1600" dirty="0"/>
              <a:t>note the purity of the spectrum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93416" y="2420825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baseline="30000" dirty="0">
                <a:solidFill>
                  <a:srgbClr val="FF0000"/>
                </a:solidFill>
              </a:rPr>
              <a:t>180</a:t>
            </a:r>
            <a:r>
              <a:rPr lang="en-GB" sz="2400" b="1" dirty="0">
                <a:solidFill>
                  <a:srgbClr val="FF0000"/>
                </a:solidFill>
              </a:rPr>
              <a:t>Hg</a:t>
            </a:r>
          </a:p>
        </p:txBody>
      </p:sp>
      <p:pic>
        <p:nvPicPr>
          <p:cNvPr id="572426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75" y="2109645"/>
            <a:ext cx="1942629" cy="131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19106" y="2505741"/>
            <a:ext cx="816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aseline="30000" dirty="0"/>
              <a:t>176</a:t>
            </a:r>
            <a:r>
              <a:rPr lang="en-GB" sz="2400" dirty="0"/>
              <a:t>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708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0296_alphas_zoom.p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7" descr="https://iks32.fys.kuleuven.be/elog/IS598/150423_155939/180Hg_scan_017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977830" y="1445990"/>
            <a:ext cx="150471" cy="209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06997"/>
          </a:xfrm>
          <a:solidFill>
            <a:srgbClr val="003366"/>
          </a:solidFill>
        </p:spPr>
        <p:txBody>
          <a:bodyPr/>
          <a:lstStyle/>
          <a:p>
            <a:r>
              <a:rPr lang="en-US" sz="32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181</a:t>
            </a: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Hg</a:t>
            </a:r>
            <a:endParaRPr lang="en-GB" sz="32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5836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459"/>
            <a:ext cx="6029922" cy="305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68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722" y="4259484"/>
            <a:ext cx="4870066" cy="2598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28520" y="1021459"/>
            <a:ext cx="5083741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Alpha-decay spectrum at A=181 (lasers on </a:t>
            </a:r>
            <a:r>
              <a:rPr lang="en-GB" sz="1600" b="1" baseline="30000" dirty="0">
                <a:solidFill>
                  <a:srgbClr val="FF0000"/>
                </a:solidFill>
              </a:rPr>
              <a:t>181</a:t>
            </a:r>
            <a:r>
              <a:rPr lang="en-GB" sz="1600" b="1" dirty="0">
                <a:solidFill>
                  <a:srgbClr val="FF0000"/>
                </a:solidFill>
              </a:rPr>
              <a:t>Hg)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86989" y="4343021"/>
            <a:ext cx="25506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HFS spectrum (I=1/2)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020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 descr="0296_alphas_zoom.pd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7" descr="https://iks32.fys.kuleuven.be/elog/IS598/150423_155939/180Hg_scan_0173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977830" y="1445990"/>
            <a:ext cx="150471" cy="2095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utoShape 2" descr="https://iks32.fys.kuleuven.be/elog/IS598/150426_085908/Graph2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9984"/>
            <a:ext cx="3972726" cy="2756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44" y="3983188"/>
            <a:ext cx="4363655" cy="25229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69180" y="3059858"/>
            <a:ext cx="403965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8000"/>
                </a:solidFill>
              </a:rPr>
              <a:t>Isotopes with N&gt;126</a:t>
            </a:r>
            <a:endParaRPr lang="en-GB" b="1" baseline="30000" dirty="0">
              <a:solidFill>
                <a:srgbClr val="008000"/>
              </a:solidFill>
            </a:endParaRPr>
          </a:p>
          <a:p>
            <a:r>
              <a:rPr lang="en-GB" b="1" baseline="30000" dirty="0">
                <a:solidFill>
                  <a:srgbClr val="008000"/>
                </a:solidFill>
              </a:rPr>
              <a:t>207</a:t>
            </a:r>
            <a:r>
              <a:rPr lang="en-GB" b="1" dirty="0">
                <a:solidFill>
                  <a:srgbClr val="008000"/>
                </a:solidFill>
              </a:rPr>
              <a:t>Hg HFS </a:t>
            </a:r>
            <a:r>
              <a:rPr lang="en-GB" b="1" dirty="0" err="1">
                <a:solidFill>
                  <a:srgbClr val="008000"/>
                </a:solidFill>
              </a:rPr>
              <a:t>spectra@MR-ToF</a:t>
            </a:r>
            <a:r>
              <a:rPr lang="en-GB" b="1" dirty="0">
                <a:solidFill>
                  <a:srgbClr val="008000"/>
                </a:solidFill>
              </a:rPr>
              <a:t>, I=9/2</a:t>
            </a:r>
          </a:p>
          <a:p>
            <a:r>
              <a:rPr lang="en-GB" b="1" dirty="0">
                <a:solidFill>
                  <a:srgbClr val="FF0000"/>
                </a:solidFill>
              </a:rPr>
              <a:t>also </a:t>
            </a:r>
            <a:r>
              <a:rPr lang="en-GB" b="1" baseline="30000" dirty="0">
                <a:solidFill>
                  <a:srgbClr val="FF0000"/>
                </a:solidFill>
              </a:rPr>
              <a:t>208</a:t>
            </a:r>
            <a:r>
              <a:rPr lang="en-GB" b="1" dirty="0">
                <a:solidFill>
                  <a:srgbClr val="FF0000"/>
                </a:solidFill>
              </a:rPr>
              <a:t>Hg! I=0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129"/>
            <a:ext cx="4869180" cy="3421380"/>
          </a:xfrm>
          <a:prstGeom prst="rect">
            <a:avLst/>
          </a:prstGeom>
        </p:spPr>
      </p:pic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06997"/>
          </a:xfrm>
          <a:solidFill>
            <a:srgbClr val="003366"/>
          </a:solidFill>
        </p:spPr>
        <p:txBody>
          <a:bodyPr/>
          <a:lstStyle/>
          <a:p>
            <a:r>
              <a:rPr lang="en-US" sz="30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179,185,207,208</a:t>
            </a:r>
            <a:r>
              <a:rPr lang="en-US" sz="3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Hg </a:t>
            </a:r>
            <a:endParaRPr lang="en-GB" sz="3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575" y="3995275"/>
            <a:ext cx="44466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baseline="30000" dirty="0">
                <a:solidFill>
                  <a:srgbClr val="FF0000"/>
                </a:solidFill>
              </a:rPr>
              <a:t>185</a:t>
            </a:r>
            <a:r>
              <a:rPr lang="en-GB" b="1" dirty="0">
                <a:solidFill>
                  <a:srgbClr val="FF0000"/>
                </a:solidFill>
              </a:rPr>
              <a:t>Hg HFS </a:t>
            </a:r>
            <a:r>
              <a:rPr lang="en-GB" b="1" dirty="0" err="1">
                <a:solidFill>
                  <a:srgbClr val="FF0000"/>
                </a:solidFill>
              </a:rPr>
              <a:t>spectrum@MR-ToF</a:t>
            </a:r>
            <a:r>
              <a:rPr lang="en-GB" b="1" dirty="0">
                <a:solidFill>
                  <a:srgbClr val="FF0000"/>
                </a:solidFill>
              </a:rPr>
              <a:t>,  </a:t>
            </a:r>
            <a:r>
              <a:rPr lang="en-GB" b="1" dirty="0" err="1">
                <a:solidFill>
                  <a:srgbClr val="FF0000"/>
                </a:solidFill>
              </a:rPr>
              <a:t>gs+is</a:t>
            </a:r>
            <a:endParaRPr lang="en-GB" b="1" baseline="300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95686" y="5636871"/>
            <a:ext cx="46299" cy="509286"/>
          </a:xfrm>
          <a:prstGeom prst="straightConnector1">
            <a:avLst/>
          </a:prstGeom>
          <a:ln w="254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74737" y="5303211"/>
            <a:ext cx="734496" cy="252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baseline="30000" dirty="0">
                <a:solidFill>
                  <a:srgbClr val="008000"/>
                </a:solidFill>
              </a:rPr>
              <a:t>208</a:t>
            </a:r>
            <a:r>
              <a:rPr lang="en-GB" b="1" dirty="0">
                <a:solidFill>
                  <a:srgbClr val="008000"/>
                </a:solidFill>
              </a:rPr>
              <a:t>H</a:t>
            </a:r>
            <a:r>
              <a:rPr lang="en-GB" dirty="0">
                <a:solidFill>
                  <a:srgbClr val="008000"/>
                </a:solidFill>
              </a:rPr>
              <a:t>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889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418" name="Picture 2" descr="C:\Users\aa1126\Downloads\Hg_radi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654" y="937546"/>
            <a:ext cx="7144996" cy="502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832107" y="5855810"/>
            <a:ext cx="740449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aseline="30000" dirty="0"/>
              <a:t>181,183,185</a:t>
            </a:r>
            <a:r>
              <a:rPr lang="en-GB" sz="2000" dirty="0"/>
              <a:t>Hg- confirmation of earlier data on staggering for ½</a:t>
            </a:r>
            <a:r>
              <a:rPr lang="en-GB" sz="2000" baseline="30000" dirty="0"/>
              <a:t>- </a:t>
            </a:r>
            <a:r>
              <a:rPr lang="en-GB" sz="2000" dirty="0" err="1"/>
              <a:t>gs</a:t>
            </a:r>
            <a:r>
              <a:rPr lang="en-GB" sz="2000" dirty="0"/>
              <a:t> </a:t>
            </a:r>
          </a:p>
          <a:p>
            <a:r>
              <a:rPr lang="en-GB" sz="2000" b="1" baseline="30000" dirty="0">
                <a:solidFill>
                  <a:srgbClr val="FF0000"/>
                </a:solidFill>
              </a:rPr>
              <a:t>177,178,179,180</a:t>
            </a:r>
            <a:r>
              <a:rPr lang="en-GB" sz="2000" b="1" dirty="0">
                <a:solidFill>
                  <a:srgbClr val="FF0000"/>
                </a:solidFill>
              </a:rPr>
              <a:t>Hg (new) – trend towards </a:t>
            </a:r>
            <a:r>
              <a:rPr lang="en-GB" sz="2000" b="1" dirty="0" err="1">
                <a:solidFill>
                  <a:srgbClr val="FF0000"/>
                </a:solidFill>
              </a:rPr>
              <a:t>sphericity</a:t>
            </a:r>
            <a:endParaRPr lang="en-GB" sz="2000" b="1" dirty="0">
              <a:solidFill>
                <a:srgbClr val="FF0000"/>
              </a:solidFill>
            </a:endParaRPr>
          </a:p>
          <a:p>
            <a:r>
              <a:rPr lang="en-GB" sz="2000" b="1" baseline="30000" dirty="0">
                <a:solidFill>
                  <a:srgbClr val="FF0000"/>
                </a:solidFill>
              </a:rPr>
              <a:t>207,208</a:t>
            </a:r>
            <a:r>
              <a:rPr lang="en-GB" sz="2000" b="1" dirty="0">
                <a:solidFill>
                  <a:srgbClr val="FF0000"/>
                </a:solidFill>
              </a:rPr>
              <a:t>Hg (new): kink  beyond N=126</a:t>
            </a:r>
          </a:p>
        </p:txBody>
      </p:sp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879675"/>
          </a:xfrm>
          <a:solidFill>
            <a:srgbClr val="003366"/>
          </a:solidFill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   HFS spectra and Charge radii for Hg isotopes</a:t>
            </a:r>
            <a:b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B.A. Marsh </a:t>
            </a:r>
            <a:r>
              <a:rPr lang="en-GB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Nature Physics, 1745-2481 (2018)</a:t>
            </a:r>
            <a:endParaRPr lang="en-GB" sz="1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27598" y="3366353"/>
            <a:ext cx="3216402" cy="2489457"/>
            <a:chOff x="4156671" y="4368542"/>
            <a:chExt cx="3216402" cy="248945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56671" y="4490252"/>
              <a:ext cx="3216402" cy="2367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6040037" y="6132588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oblatish</a:t>
              </a:r>
              <a:endParaRPr lang="en-US" sz="14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1" name="Group 265"/>
            <p:cNvGrpSpPr>
              <a:grpSpLocks/>
            </p:cNvGrpSpPr>
            <p:nvPr/>
          </p:nvGrpSpPr>
          <p:grpSpPr bwMode="auto">
            <a:xfrm>
              <a:off x="6174086" y="5954157"/>
              <a:ext cx="503010" cy="150005"/>
              <a:chOff x="472" y="1585"/>
              <a:chExt cx="428" cy="283"/>
            </a:xfrm>
            <a:solidFill>
              <a:schemeClr val="accent2"/>
            </a:solidFill>
          </p:grpSpPr>
          <p:graphicFrame>
            <p:nvGraphicFramePr>
              <p:cNvPr id="16" name="Object 266"/>
              <p:cNvGraphicFramePr>
                <a:graphicFrameLocks noChangeAspect="1"/>
              </p:cNvGraphicFramePr>
              <p:nvPr/>
            </p:nvGraphicFramePr>
            <p:xfrm>
              <a:off x="472" y="1585"/>
              <a:ext cx="428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6" imgW="1961905" imgH="1514686" progId="PBrush">
                      <p:embed/>
                    </p:oleObj>
                  </mc:Choice>
                  <mc:Fallback>
                    <p:oleObj name="Bitmap Image" r:id="rId6" imgW="1961905" imgH="1514686" progId="PBrush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2" y="1585"/>
                            <a:ext cx="428" cy="2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Oval 267"/>
              <p:cNvSpPr>
                <a:spLocks noChangeArrowheads="1"/>
              </p:cNvSpPr>
              <p:nvPr/>
            </p:nvSpPr>
            <p:spPr bwMode="auto">
              <a:xfrm>
                <a:off x="482" y="1592"/>
                <a:ext cx="406" cy="2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4442198" y="436854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‘</a:t>
              </a:r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deformed (</a:t>
              </a:r>
              <a:r>
                <a:rPr lang="en-US" sz="1400" dirty="0" err="1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prolate</a:t>
              </a:r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)’</a:t>
              </a:r>
            </a:p>
          </p:txBody>
        </p:sp>
        <p:grpSp>
          <p:nvGrpSpPr>
            <p:cNvPr id="13" name="Group 130"/>
            <p:cNvGrpSpPr>
              <a:grpSpLocks/>
            </p:cNvGrpSpPr>
            <p:nvPr/>
          </p:nvGrpSpPr>
          <p:grpSpPr bwMode="auto">
            <a:xfrm>
              <a:off x="4991425" y="4949161"/>
              <a:ext cx="187465" cy="427479"/>
              <a:chOff x="3386" y="1737"/>
              <a:chExt cx="297" cy="356"/>
            </a:xfrm>
          </p:grpSpPr>
          <p:graphicFrame>
            <p:nvGraphicFramePr>
              <p:cNvPr id="14" name="Object 131"/>
              <p:cNvGraphicFramePr>
                <a:graphicFrameLocks noChangeAspect="1"/>
              </p:cNvGraphicFramePr>
              <p:nvPr/>
            </p:nvGraphicFramePr>
            <p:xfrm>
              <a:off x="3386" y="1737"/>
              <a:ext cx="297" cy="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8" imgW="1542857" imgH="1848108" progId="PBrush">
                      <p:embed/>
                    </p:oleObj>
                  </mc:Choice>
                  <mc:Fallback>
                    <p:oleObj name="Bitmap Image" r:id="rId8" imgW="1542857" imgH="1848108" progId="PBrush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86" y="1737"/>
                            <a:ext cx="297" cy="3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Oval 132"/>
              <p:cNvSpPr>
                <a:spLocks noChangeArrowheads="1"/>
              </p:cNvSpPr>
              <p:nvPr/>
            </p:nvSpPr>
            <p:spPr bwMode="auto">
              <a:xfrm>
                <a:off x="3405" y="1743"/>
                <a:ext cx="268" cy="340"/>
              </a:xfrm>
              <a:prstGeom prst="ellipse">
                <a:avLst/>
              </a:prstGeom>
              <a:solidFill>
                <a:srgbClr val="009900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699"/>
            <a:ext cx="1878211" cy="58346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52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C81D821-4C61-49C3-A774-07C42E5F6B8B}"/>
              </a:ext>
            </a:extLst>
          </p:cNvPr>
          <p:cNvSpPr/>
          <p:nvPr/>
        </p:nvSpPr>
        <p:spPr>
          <a:xfrm>
            <a:off x="7532" y="93733"/>
            <a:ext cx="9133214" cy="57283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 dirty="0">
              <a:solidFill>
                <a:srgbClr val="FFFFFF"/>
              </a:solidFill>
              <a:latin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B63A9D-8040-408D-BE62-84E4498D6A7B}"/>
              </a:ext>
            </a:extLst>
          </p:cNvPr>
          <p:cNvGrpSpPr/>
          <p:nvPr/>
        </p:nvGrpSpPr>
        <p:grpSpPr>
          <a:xfrm>
            <a:off x="2847042" y="539785"/>
            <a:ext cx="6470578" cy="2936082"/>
            <a:chOff x="3998135" y="367481"/>
            <a:chExt cx="9928827" cy="49978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2D4C39-F4FA-4671-882F-EBEE1861A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8135" y="367481"/>
              <a:ext cx="9534427" cy="499788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178C963-08B7-4CC7-91D8-56FAD22E1CCF}"/>
                </a:ext>
              </a:extLst>
            </p:cNvPr>
            <p:cNvSpPr/>
            <p:nvPr/>
          </p:nvSpPr>
          <p:spPr>
            <a:xfrm>
              <a:off x="4211770" y="1360255"/>
              <a:ext cx="9715192" cy="628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95">
                <a:defRPr/>
              </a:pPr>
              <a:r>
                <a:rPr lang="en-GB" b="1" dirty="0">
                  <a:solidFill>
                    <a:srgbClr val="FF0000"/>
                  </a:solidFill>
                </a:rPr>
                <a:t>B.A. Marsh </a:t>
              </a:r>
              <a:r>
                <a:rPr lang="en-GB" b="1" i="1" dirty="0">
                  <a:solidFill>
                    <a:srgbClr val="FF0000"/>
                  </a:solidFill>
                </a:rPr>
                <a:t>et al.</a:t>
              </a:r>
              <a:r>
                <a:rPr lang="en-GB" b="1" dirty="0">
                  <a:solidFill>
                    <a:srgbClr val="FF0000"/>
                  </a:solidFill>
                </a:rPr>
                <a:t>, Nature Physics, 1745-2481 (2018)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7A253-289C-4052-B1F8-6663BFF47B26}"/>
              </a:ext>
            </a:extLst>
          </p:cNvPr>
          <p:cNvGrpSpPr/>
          <p:nvPr/>
        </p:nvGrpSpPr>
        <p:grpSpPr>
          <a:xfrm>
            <a:off x="15491" y="1584072"/>
            <a:ext cx="3144397" cy="3050162"/>
            <a:chOff x="14365" y="2253635"/>
            <a:chExt cx="4473486" cy="43394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7A9C12-5D50-44E9-B540-4DF339E88AC2}"/>
                </a:ext>
              </a:extLst>
            </p:cNvPr>
            <p:cNvSpPr/>
            <p:nvPr/>
          </p:nvSpPr>
          <p:spPr>
            <a:xfrm>
              <a:off x="125364" y="2253635"/>
              <a:ext cx="3917404" cy="1116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95">
                <a:defRPr/>
              </a:pPr>
              <a:r>
                <a:rPr lang="en-GB" sz="2249" dirty="0">
                  <a:solidFill>
                    <a:srgbClr val="FF0000"/>
                  </a:solidFill>
                </a:rPr>
                <a:t>One for the funding councils →</a:t>
              </a:r>
              <a:endParaRPr lang="en-GB" sz="2249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C77F98-BE1A-440A-B1B9-B3831BCEE330}"/>
                </a:ext>
              </a:extLst>
            </p:cNvPr>
            <p:cNvSpPr/>
            <p:nvPr/>
          </p:nvSpPr>
          <p:spPr>
            <a:xfrm>
              <a:off x="14365" y="5476853"/>
              <a:ext cx="4473486" cy="1116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95">
                <a:defRPr/>
              </a:pPr>
              <a:r>
                <a:rPr lang="en-GB" sz="2249" dirty="0">
                  <a:solidFill>
                    <a:srgbClr val="FF0000"/>
                  </a:solidFill>
                </a:rPr>
                <a:t>One with the interesting work in →</a:t>
              </a:r>
              <a:endParaRPr lang="en-GB" sz="2249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A626C4-A7B6-4F57-9F96-7A250392A356}"/>
              </a:ext>
            </a:extLst>
          </p:cNvPr>
          <p:cNvGrpSpPr/>
          <p:nvPr/>
        </p:nvGrpSpPr>
        <p:grpSpPr>
          <a:xfrm>
            <a:off x="2857430" y="3368403"/>
            <a:ext cx="6296636" cy="2283245"/>
            <a:chOff x="2666844" y="5139318"/>
            <a:chExt cx="10341212" cy="303974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0997D1F-40C5-4407-B3FF-71C71BF5C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82" r="2322"/>
            <a:stretch/>
          </p:blipFill>
          <p:spPr>
            <a:xfrm>
              <a:off x="2666844" y="5173298"/>
              <a:ext cx="10341212" cy="300576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1C19B0-8E5A-4E56-91BD-BF3C42C9A676}"/>
                </a:ext>
              </a:extLst>
            </p:cNvPr>
            <p:cNvSpPr/>
            <p:nvPr/>
          </p:nvSpPr>
          <p:spPr>
            <a:xfrm>
              <a:off x="2878438" y="5139318"/>
              <a:ext cx="8663868" cy="9195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b="1" dirty="0">
                  <a:solidFill>
                    <a:srgbClr val="FF0000"/>
                  </a:solidFill>
                </a:rPr>
                <a:t>S. </a:t>
              </a:r>
              <a:r>
                <a:rPr lang="en-GB" b="1" dirty="0" err="1">
                  <a:solidFill>
                    <a:srgbClr val="FF0000"/>
                  </a:solidFill>
                </a:rPr>
                <a:t>Sels</a:t>
              </a:r>
              <a:r>
                <a:rPr lang="en-GB" b="1" dirty="0">
                  <a:solidFill>
                    <a:srgbClr val="FF0000"/>
                  </a:solidFill>
                </a:rPr>
                <a:t> </a:t>
              </a:r>
              <a:r>
                <a:rPr lang="en-GB" b="1" i="1" dirty="0">
                  <a:solidFill>
                    <a:srgbClr val="FF0000"/>
                  </a:solidFill>
                </a:rPr>
                <a:t>et al.</a:t>
              </a:r>
              <a:r>
                <a:rPr lang="en-GB" b="1" dirty="0">
                  <a:solidFill>
                    <a:srgbClr val="FF0000"/>
                  </a:solidFill>
                </a:rPr>
                <a:t>, Phys. Rev. C 99, 044306 (2019)</a:t>
              </a:r>
            </a:p>
            <a:p>
              <a:pPr defTabSz="914395">
                <a:defRPr/>
              </a:pPr>
              <a:endParaRPr lang="en-GB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591F41-D172-378D-B020-A995E583E871}"/>
              </a:ext>
            </a:extLst>
          </p:cNvPr>
          <p:cNvSpPr txBox="1"/>
          <p:nvPr/>
        </p:nvSpPr>
        <p:spPr>
          <a:xfrm>
            <a:off x="15491" y="6000688"/>
            <a:ext cx="90451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N&gt;126 region : 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cs typeface="Times New Roman" panose="02020603050405020304" pitchFamily="18" charset="0"/>
              </a:rPr>
              <a:t>T. Day Goodacre </a:t>
            </a:r>
            <a:r>
              <a:rPr lang="en-GB" sz="1800" i="1" dirty="0">
                <a:solidFill>
                  <a:schemeClr val="tx2">
                    <a:lumMod val="10000"/>
                  </a:schemeClr>
                </a:solidFill>
                <a:cs typeface="Times New Roman" panose="02020603050405020304" pitchFamily="18" charset="0"/>
              </a:rPr>
              <a:t>et al.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cs typeface="Times New Roman" panose="02020603050405020304" pitchFamily="18" charset="0"/>
              </a:rPr>
              <a:t>, 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</a:rPr>
              <a:t>PRL </a:t>
            </a:r>
            <a:r>
              <a:rPr lang="en-GB" sz="1800" b="1" dirty="0">
                <a:solidFill>
                  <a:schemeClr val="tx2">
                    <a:lumMod val="10000"/>
                  </a:schemeClr>
                </a:solidFill>
              </a:rPr>
              <a:t>126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</a:rPr>
              <a:t>, 032502 (2021)</a:t>
            </a:r>
            <a:br>
              <a:rPr lang="en-GB" sz="1800" dirty="0">
                <a:solidFill>
                  <a:schemeClr val="tx2">
                    <a:lumMod val="10000"/>
                  </a:schemeClr>
                </a:solidFill>
              </a:rPr>
            </a:br>
            <a:r>
              <a:rPr lang="en-GB" sz="1800" dirty="0">
                <a:solidFill>
                  <a:schemeClr val="tx2">
                    <a:lumMod val="10000"/>
                  </a:schemeClr>
                </a:solidFill>
              </a:rPr>
              <a:t>                             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cs typeface="Times New Roman" panose="02020603050405020304" pitchFamily="18" charset="0"/>
              </a:rPr>
              <a:t>T. Day Goodacre </a:t>
            </a:r>
            <a:r>
              <a:rPr lang="en-GB" sz="1800" i="1" dirty="0">
                <a:solidFill>
                  <a:schemeClr val="tx2">
                    <a:lumMod val="10000"/>
                  </a:schemeClr>
                </a:solidFill>
                <a:cs typeface="Times New Roman" panose="02020603050405020304" pitchFamily="18" charset="0"/>
              </a:rPr>
              <a:t>et al.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  <a:cs typeface="Times New Roman" panose="02020603050405020304" pitchFamily="18" charset="0"/>
              </a:rPr>
              <a:t>, 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</a:rPr>
              <a:t>PRC </a:t>
            </a:r>
            <a:r>
              <a:rPr lang="en-GB" sz="1800" b="1" dirty="0">
                <a:solidFill>
                  <a:schemeClr val="tx2">
                    <a:lumMod val="10000"/>
                  </a:schemeClr>
                </a:solidFill>
              </a:rPr>
              <a:t>104</a:t>
            </a:r>
            <a:r>
              <a:rPr lang="en-GB" sz="1800" dirty="0">
                <a:solidFill>
                  <a:schemeClr val="tx2">
                    <a:lumMod val="10000"/>
                  </a:schemeClr>
                </a:solidFill>
              </a:rPr>
              <a:t>, 054322 (2021)</a:t>
            </a:r>
          </a:p>
        </p:txBody>
      </p:sp>
    </p:spTree>
    <p:extLst>
      <p:ext uri="{BB962C8B-B14F-4D97-AF65-F5344CB8AC3E}">
        <p14:creationId xmlns:p14="http://schemas.microsoft.com/office/powerpoint/2010/main" val="1875929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C81D821-4C61-49C3-A774-07C42E5F6B8B}"/>
              </a:ext>
            </a:extLst>
          </p:cNvPr>
          <p:cNvSpPr/>
          <p:nvPr/>
        </p:nvSpPr>
        <p:spPr>
          <a:xfrm>
            <a:off x="2141" y="93731"/>
            <a:ext cx="9144000" cy="6764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310" tIns="32155" rIns="64310" bIns="32155"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291D9C-6707-4DE1-B098-4A0BA206581B}"/>
              </a:ext>
            </a:extLst>
          </p:cNvPr>
          <p:cNvSpPr txBox="1"/>
          <p:nvPr/>
        </p:nvSpPr>
        <p:spPr>
          <a:xfrm>
            <a:off x="85285" y="786682"/>
            <a:ext cx="9058715" cy="1111378"/>
          </a:xfrm>
          <a:prstGeom prst="rect">
            <a:avLst/>
          </a:prstGeom>
          <a:noFill/>
        </p:spPr>
        <p:txBody>
          <a:bodyPr wrap="square" lIns="64310" tIns="32155" rIns="64310" bIns="32155" rtlCol="0">
            <a:spAutoFit/>
          </a:bodyPr>
          <a:lstStyle/>
          <a:p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Performed by </a:t>
            </a:r>
            <a:r>
              <a:rPr lang="en-GB" sz="1700" dirty="0" err="1">
                <a:latin typeface="Arial" panose="020B0604020202020204" pitchFamily="34" charset="0"/>
                <a:cs typeface="Arial" panose="020B0604020202020204" pitchFamily="34" charset="0"/>
              </a:rPr>
              <a:t>Takaharu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 Otsuka’s team</a:t>
            </a:r>
          </a:p>
          <a:p>
            <a:pPr marL="321549" indent="-321549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Largest calculation of its kind, avoids diagonalization of &gt;2x10</a:t>
            </a:r>
            <a:r>
              <a:rPr lang="en-GB" sz="1700" baseline="30000" dirty="0">
                <a:latin typeface="Arial" panose="020B0604020202020204" pitchFamily="34" charset="0"/>
                <a:cs typeface="Arial" panose="020B0604020202020204" pitchFamily="34" charset="0"/>
              </a:rPr>
              <a:t>42</a:t>
            </a: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-dimensional H matrix</a:t>
            </a:r>
          </a:p>
          <a:p>
            <a:pPr marL="321549" indent="-321549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Radii are well reproduced.</a:t>
            </a:r>
          </a:p>
          <a:p>
            <a:pPr marL="321549" indent="-321549">
              <a:buFont typeface="Arial" panose="020B0604020202020204" pitchFamily="34" charset="0"/>
              <a:buChar char="•"/>
            </a:pPr>
            <a:r>
              <a:rPr lang="en-GB" sz="1700" dirty="0">
                <a:latin typeface="Arial" panose="020B0604020202020204" pitchFamily="34" charset="0"/>
                <a:cs typeface="Arial" panose="020B0604020202020204" pitchFamily="34" charset="0"/>
              </a:rPr>
              <a:t>Results show an increase of &gt;2 protons promoted into the h9/2 intruder state.</a:t>
            </a:r>
          </a:p>
        </p:txBody>
      </p:sp>
      <p:sp>
        <p:nvSpPr>
          <p:cNvPr id="7" name="Rectangle 1028"/>
          <p:cNvSpPr txBox="1">
            <a:spLocks noChangeArrowheads="1"/>
          </p:cNvSpPr>
          <p:nvPr/>
        </p:nvSpPr>
        <p:spPr bwMode="auto">
          <a:xfrm>
            <a:off x="0" y="0"/>
            <a:ext cx="9144000" cy="821803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MCSM for Hg isotopes (Y. </a:t>
            </a:r>
            <a:r>
              <a:rPr lang="en-US" sz="2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Tsunoda</a:t>
            </a:r>
            <a:r>
              <a:rPr lang="en-US" sz="2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, </a:t>
            </a:r>
            <a:r>
              <a:rPr lang="en-US" sz="26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T.Otsuka</a:t>
            </a:r>
            <a:r>
              <a:rPr lang="en-US" sz="2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et al)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(B. Marsh et al, Nature Physics, Oct 2018)</a:t>
            </a:r>
            <a:endParaRPr lang="en-GB" sz="1800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78" y="1898060"/>
            <a:ext cx="8479328" cy="49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616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504950"/>
          </a:xfrm>
          <a:solidFill>
            <a:srgbClr val="003366"/>
          </a:solidFill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Density Functional Theory (DTF)</a:t>
            </a:r>
            <a:b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Potential Energy Calculations</a:t>
            </a:r>
            <a:b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</a:t>
            </a:r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York-Lyon-Brussels Collaboration) </a:t>
            </a:r>
            <a:endParaRPr lang="en-GB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7645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Extensive Density Functional Theory blocked  calculations performed by York-Lyon-Brussels Collaboration (14 parametrizations of </a:t>
            </a:r>
            <a:r>
              <a:rPr lang="en-GB" sz="2400" dirty="0" err="1"/>
              <a:t>Skyrme</a:t>
            </a:r>
            <a:r>
              <a:rPr lang="en-GB" sz="2400" dirty="0"/>
              <a:t> functional were probed)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UNEDF0, UNDEF1, UNDED1</a:t>
            </a:r>
            <a:r>
              <a:rPr lang="en-GB" sz="2400" baseline="30000" dirty="0"/>
              <a:t>SO</a:t>
            </a:r>
            <a:r>
              <a:rPr lang="en-GB" sz="2400" dirty="0"/>
              <a:t>, SLy4, </a:t>
            </a:r>
            <a:r>
              <a:rPr lang="en-GB" sz="2400" dirty="0" err="1"/>
              <a:t>SkM</a:t>
            </a:r>
            <a:r>
              <a:rPr lang="en-GB" sz="2400" dirty="0"/>
              <a:t>*, SGII</a:t>
            </a:r>
          </a:p>
          <a:p>
            <a:r>
              <a:rPr lang="en-GB" sz="2400" dirty="0"/>
              <a:t>    8 parametrizations of SLy5sX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Variation of </a:t>
            </a:r>
            <a:r>
              <a:rPr lang="en-GB" sz="2400" dirty="0" err="1"/>
              <a:t>pairng</a:t>
            </a:r>
            <a:r>
              <a:rPr lang="en-GB" sz="2400" dirty="0"/>
              <a:t> strength and other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Full account in </a:t>
            </a:r>
            <a:r>
              <a:rPr lang="en-GB" sz="2400" dirty="0" err="1"/>
              <a:t>S.Sels</a:t>
            </a:r>
            <a:r>
              <a:rPr lang="en-GB" sz="2400" dirty="0"/>
              <a:t> et al, PRC, 2019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897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779490"/>
          </a:xfrm>
          <a:solidFill>
            <a:srgbClr val="003366"/>
          </a:solidFill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Some fun </a:t>
            </a:r>
            <a:r>
              <a:rPr lang="en-US" sz="3200" b="1" dirty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  <a:sym typeface="Wingdings" pitchFamily="2" charset="2"/>
              </a:rPr>
              <a:t></a:t>
            </a:r>
            <a:endParaRPr lang="de-DE" sz="2800" b="1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CAAB2332-03C4-6453-70A4-304F265D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15" y="779491"/>
            <a:ext cx="4394256" cy="607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C99CF0-0978-8B8E-3EA8-8EE864CE9862}"/>
              </a:ext>
            </a:extLst>
          </p:cNvPr>
          <p:cNvSpPr txBox="1"/>
          <p:nvPr/>
        </p:nvSpPr>
        <p:spPr>
          <a:xfrm>
            <a:off x="2333545" y="150365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 million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58204-2EE4-661D-B800-36E0F1BC240E}"/>
              </a:ext>
            </a:extLst>
          </p:cNvPr>
          <p:cNvSpPr txBox="1"/>
          <p:nvPr/>
        </p:nvSpPr>
        <p:spPr>
          <a:xfrm>
            <a:off x="5226037" y="150365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 million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F63957-C3CC-310E-7415-EB53F3F30AB5}"/>
              </a:ext>
            </a:extLst>
          </p:cNvPr>
          <p:cNvSpPr txBox="1"/>
          <p:nvPr/>
        </p:nvSpPr>
        <p:spPr>
          <a:xfrm>
            <a:off x="110135" y="6488668"/>
            <a:ext cx="6765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www.chinacheckup.com</a:t>
            </a:r>
            <a:r>
              <a:rPr lang="en-US" dirty="0"/>
              <a:t>/blog/comparing-</a:t>
            </a:r>
            <a:r>
              <a:rPr lang="en-US" dirty="0" err="1"/>
              <a:t>shaanxi</a:t>
            </a:r>
            <a:r>
              <a:rPr lang="en-US" dirty="0"/>
              <a:t>-</a:t>
            </a:r>
            <a:r>
              <a:rPr lang="en-US" dirty="0" err="1"/>
              <a:t>britain</a:t>
            </a:r>
            <a:endParaRPr lang="en-US" dirty="0"/>
          </a:p>
        </p:txBody>
      </p:sp>
      <p:pic>
        <p:nvPicPr>
          <p:cNvPr id="1028" name="Picture 4" descr="Chinese Hamburger, Rou Jia Mo 肉夹馍, by thewoksoflife.com">
            <a:extLst>
              <a:ext uri="{FF2B5EF4-FFF2-40B4-BE49-F238E27FC236}">
                <a16:creationId xmlns:a16="http://schemas.microsoft.com/office/drawing/2014/main" id="{CE578938-A748-902F-10F8-DDE1B9E9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5" y="2780672"/>
            <a:ext cx="1839340" cy="261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rger">
            <a:extLst>
              <a:ext uri="{FF2B5EF4-FFF2-40B4-BE49-F238E27FC236}">
                <a16:creationId xmlns:a16="http://schemas.microsoft.com/office/drawing/2014/main" id="{23A3BB90-E10D-EEA0-963B-2F9EDDD54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733" y="2738067"/>
            <a:ext cx="2143660" cy="285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41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21803"/>
          </a:xfrm>
          <a:solidFill>
            <a:srgbClr val="003366"/>
          </a:solidFill>
        </p:spPr>
        <p:txBody>
          <a:bodyPr/>
          <a:lstStyle/>
          <a:p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Charge radii for Hg isotopes </a:t>
            </a:r>
            <a:b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(reduced pairing and blocking for odd-A)</a:t>
            </a:r>
            <a:endParaRPr lang="en-GB" sz="26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572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" y="818328"/>
            <a:ext cx="7184648" cy="508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3042" y="5790257"/>
            <a:ext cx="3701947" cy="1021159"/>
            <a:chOff x="335666" y="836703"/>
            <a:chExt cx="8413554" cy="2973956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66" y="836703"/>
              <a:ext cx="8338513" cy="297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360818" y="1033752"/>
              <a:ext cx="1111905" cy="7170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000" b="1" dirty="0"/>
                <a:t>SLy4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619097" y="1047448"/>
              <a:ext cx="1130123" cy="71707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000" b="1" dirty="0" err="1"/>
                <a:t>SkM</a:t>
              </a:r>
              <a:r>
                <a:rPr lang="en-GB" sz="1000" b="1" dirty="0"/>
                <a:t>*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57318" y="5724703"/>
            <a:ext cx="3854867" cy="1057733"/>
            <a:chOff x="335666" y="3784447"/>
            <a:chExt cx="8597827" cy="2905344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66" y="3784447"/>
              <a:ext cx="8450861" cy="2905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2635114" y="3926408"/>
              <a:ext cx="1925982" cy="6763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000" b="1" dirty="0"/>
                <a:t>UNEDEF0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188025" y="3923348"/>
              <a:ext cx="1745468" cy="67631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000" b="1" dirty="0"/>
                <a:t>UNEDEF1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099613" y="829630"/>
            <a:ext cx="3052439" cy="24622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GB" sz="1000" b="1" dirty="0"/>
              <a:t>Courtesy A. </a:t>
            </a:r>
            <a:r>
              <a:rPr lang="en-GB" sz="1000" b="1" dirty="0" err="1"/>
              <a:t>Pastore</a:t>
            </a:r>
            <a:r>
              <a:rPr lang="en-GB" sz="1000" b="1" dirty="0"/>
              <a:t> and J. </a:t>
            </a:r>
            <a:r>
              <a:rPr lang="en-GB" sz="1000" b="1" dirty="0" err="1"/>
              <a:t>Dobaczewski</a:t>
            </a:r>
            <a:r>
              <a:rPr lang="en-GB" sz="1000" b="1" dirty="0"/>
              <a:t> (York)</a:t>
            </a:r>
          </a:p>
        </p:txBody>
      </p:sp>
      <p:pic>
        <p:nvPicPr>
          <p:cNvPr id="57241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04" y="1898249"/>
            <a:ext cx="2192195" cy="156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88054" y="1636514"/>
            <a:ext cx="727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SLy4</a:t>
            </a:r>
          </a:p>
        </p:txBody>
      </p:sp>
      <p:pic>
        <p:nvPicPr>
          <p:cNvPr id="57139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805" y="3465506"/>
            <a:ext cx="2001218" cy="148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596" y="4578835"/>
            <a:ext cx="8947231" cy="224676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000" dirty="0">
                <a:latin typeface="Comic Sans MS" panose="030F0702030302020204" pitchFamily="66" charset="0"/>
              </a:rPr>
              <a:t>Mean-field theory summary (AP+JD):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omic Sans MS" panose="030F0702030302020204" pitchFamily="66" charset="0"/>
              </a:rPr>
              <a:t>The phenomenon of the radii staggering in Hg is a subtle effect of an interplay between (</a:t>
            </a:r>
            <a:r>
              <a:rPr lang="en-GB" sz="2000" dirty="0" err="1">
                <a:latin typeface="Comic Sans MS" panose="030F0702030302020204" pitchFamily="66" charset="0"/>
              </a:rPr>
              <a:t>i</a:t>
            </a:r>
            <a:r>
              <a:rPr lang="en-GB" sz="2000" dirty="0">
                <a:latin typeface="Comic Sans MS" panose="030F0702030302020204" pitchFamily="66" charset="0"/>
              </a:rPr>
              <a:t>) shape coexistence, (ii) pairing strength, and (iii) deformed shell structure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sz="2000" dirty="0">
                <a:latin typeface="Comic Sans MS" panose="030F0702030302020204" pitchFamily="66" charset="0"/>
              </a:rPr>
              <a:t>The presently available </a:t>
            </a:r>
            <a:r>
              <a:rPr lang="en-GB" sz="2000" dirty="0" err="1">
                <a:latin typeface="Comic Sans MS" panose="030F0702030302020204" pitchFamily="66" charset="0"/>
              </a:rPr>
              <a:t>functionals</a:t>
            </a:r>
            <a:r>
              <a:rPr lang="en-GB" sz="2000" dirty="0">
                <a:latin typeface="Comic Sans MS" panose="030F0702030302020204" pitchFamily="66" charset="0"/>
              </a:rPr>
              <a:t> </a:t>
            </a:r>
            <a:r>
              <a:rPr lang="en-GB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do not allow </a:t>
            </a:r>
            <a:r>
              <a:rPr lang="en-GB" sz="2000" dirty="0">
                <a:latin typeface="Comic Sans MS" panose="030F0702030302020204" pitchFamily="66" charset="0"/>
              </a:rPr>
              <a:t>for reuniting these three aspects in a consistent way (e.g. spins are not reproduced), although the essential features of the </a:t>
            </a:r>
            <a:r>
              <a:rPr lang="en-GB" sz="2000" b="1" dirty="0">
                <a:solidFill>
                  <a:srgbClr val="FF0000"/>
                </a:solidFill>
                <a:latin typeface="Comic Sans MS" panose="030F0702030302020204" pitchFamily="66" charset="0"/>
              </a:rPr>
              <a:t>effect can be reproduced</a:t>
            </a:r>
            <a:r>
              <a:rPr lang="en-GB" sz="2000" dirty="0">
                <a:latin typeface="Comic Sans MS" panose="030F0702030302020204" pitchFamily="66" charset="0"/>
              </a:rPr>
              <a:t>…”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053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910957"/>
          </a:xfrm>
          <a:solidFill>
            <a:srgbClr val="003366"/>
          </a:solidFill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‘Schematic explanation’: 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Sphericity vs Deformation around N=104 </a:t>
            </a: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577665" name="Picture 129" descr="Fig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" y="1357267"/>
            <a:ext cx="4600890" cy="437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97703" y="987936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A.Andreyev</a:t>
            </a:r>
            <a:r>
              <a:rPr lang="en-GB" dirty="0"/>
              <a:t> et al, Nature 405, 430 (2000)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12388" y="5901099"/>
            <a:ext cx="2468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baseline="30000" dirty="0"/>
              <a:t>186</a:t>
            </a:r>
            <a:r>
              <a:rPr lang="en-GB" sz="2000" b="1" dirty="0"/>
              <a:t>Pb (Z-82, N=104)</a:t>
            </a:r>
          </a:p>
        </p:txBody>
      </p:sp>
      <p:pic>
        <p:nvPicPr>
          <p:cNvPr id="2" name="Picture 2" descr="C:\Users\aa1126\Downloads\Hg_radii.png">
            <a:extLst>
              <a:ext uri="{FF2B5EF4-FFF2-40B4-BE49-F238E27FC236}">
                <a16:creationId xmlns:a16="http://schemas.microsoft.com/office/drawing/2014/main" id="{8F2968A8-8A90-6F2C-A0FF-6785FCA4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80402"/>
            <a:ext cx="4447001" cy="312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23"/>
          <p:cNvGrpSpPr>
            <a:grpSpLocks/>
          </p:cNvGrpSpPr>
          <p:nvPr/>
        </p:nvGrpSpPr>
        <p:grpSpPr bwMode="auto">
          <a:xfrm>
            <a:off x="6466350" y="4747395"/>
            <a:ext cx="348772" cy="328556"/>
            <a:chOff x="513" y="716"/>
            <a:chExt cx="388" cy="379"/>
          </a:xfrm>
        </p:grpSpPr>
        <p:graphicFrame>
          <p:nvGraphicFramePr>
            <p:cNvPr id="40" name="Object 24"/>
            <p:cNvGraphicFramePr>
              <a:graphicFrameLocks noChangeAspect="1"/>
            </p:cNvGraphicFramePr>
            <p:nvPr/>
          </p:nvGraphicFramePr>
          <p:xfrm>
            <a:off x="513" y="716"/>
            <a:ext cx="388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1695687" imgH="1657581" progId="PBrush">
                    <p:embed/>
                  </p:oleObj>
                </mc:Choice>
                <mc:Fallback>
                  <p:oleObj name="Bitmap Image" r:id="rId6" imgW="1695687" imgH="1657581" progId="PBrush">
                    <p:embed/>
                    <p:pic>
                      <p:nvPicPr>
                        <p:cNvPr id="4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" y="716"/>
                          <a:ext cx="388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Oval 25"/>
            <p:cNvSpPr>
              <a:spLocks noChangeArrowheads="1"/>
            </p:cNvSpPr>
            <p:nvPr/>
          </p:nvSpPr>
          <p:spPr bwMode="auto">
            <a:xfrm>
              <a:off x="525" y="722"/>
              <a:ext cx="362" cy="3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5583310" y="4424230"/>
            <a:ext cx="252046" cy="412750"/>
            <a:chOff x="3386" y="1737"/>
            <a:chExt cx="297" cy="356"/>
          </a:xfrm>
        </p:grpSpPr>
        <p:graphicFrame>
          <p:nvGraphicFramePr>
            <p:cNvPr id="37" name="Object 36"/>
            <p:cNvGraphicFramePr>
              <a:graphicFrameLocks noChangeAspect="1"/>
            </p:cNvGraphicFramePr>
            <p:nvPr/>
          </p:nvGraphicFramePr>
          <p:xfrm>
            <a:off x="3386" y="1737"/>
            <a:ext cx="29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8" imgW="1542857" imgH="1848108" progId="PBrush">
                    <p:embed/>
                  </p:oleObj>
                </mc:Choice>
                <mc:Fallback>
                  <p:oleObj name="Bitmap Image" r:id="rId8" imgW="1542857" imgH="1848108" progId="PBrush">
                    <p:embed/>
                    <p:pic>
                      <p:nvPicPr>
                        <p:cNvPr id="37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6" y="1737"/>
                          <a:ext cx="297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3404" y="1744"/>
              <a:ext cx="268" cy="340"/>
            </a:xfrm>
            <a:prstGeom prst="ellipse">
              <a:avLst/>
            </a:prstGeom>
            <a:solidFill>
              <a:srgbClr val="009900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7" name="Rectangular Callout 6"/>
          <p:cNvSpPr/>
          <p:nvPr/>
        </p:nvSpPr>
        <p:spPr>
          <a:xfrm>
            <a:off x="4854984" y="2385200"/>
            <a:ext cx="4289016" cy="636315"/>
          </a:xfrm>
          <a:prstGeom prst="wedgeRectCallout">
            <a:avLst>
              <a:gd name="adj1" fmla="val -19986"/>
              <a:gd name="adj2" fmla="val 33838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Large IS between </a:t>
            </a:r>
            <a:r>
              <a:rPr lang="en-GB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183,185</a:t>
            </a:r>
            <a:r>
              <a:rPr lang="en-GB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Hg and </a:t>
            </a:r>
            <a:r>
              <a:rPr lang="en-GB" baseline="30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187</a:t>
            </a:r>
            <a:r>
              <a:rPr lang="en-GB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Hg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J. Bonn et al, PLB38, 308 (1972)</a:t>
            </a:r>
          </a:p>
        </p:txBody>
      </p:sp>
      <p:grpSp>
        <p:nvGrpSpPr>
          <p:cNvPr id="3" name="Group 23">
            <a:extLst>
              <a:ext uri="{FF2B5EF4-FFF2-40B4-BE49-F238E27FC236}">
                <a16:creationId xmlns:a16="http://schemas.microsoft.com/office/drawing/2014/main" id="{42B292A5-90C9-6EE8-454E-2D38063FDFB4}"/>
              </a:ext>
            </a:extLst>
          </p:cNvPr>
          <p:cNvGrpSpPr>
            <a:grpSpLocks/>
          </p:cNvGrpSpPr>
          <p:nvPr/>
        </p:nvGrpSpPr>
        <p:grpSpPr bwMode="auto">
          <a:xfrm>
            <a:off x="217950" y="1522585"/>
            <a:ext cx="833610" cy="862615"/>
            <a:chOff x="513" y="716"/>
            <a:chExt cx="388" cy="379"/>
          </a:xfrm>
        </p:grpSpPr>
        <p:graphicFrame>
          <p:nvGraphicFramePr>
            <p:cNvPr id="4" name="Object 24">
              <a:extLst>
                <a:ext uri="{FF2B5EF4-FFF2-40B4-BE49-F238E27FC236}">
                  <a16:creationId xmlns:a16="http://schemas.microsoft.com/office/drawing/2014/main" id="{BFA27082-C4C7-EBFE-6A0D-767715B24A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" y="716"/>
            <a:ext cx="388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1695687" imgH="1657581" progId="PBrush">
                    <p:embed/>
                  </p:oleObj>
                </mc:Choice>
                <mc:Fallback>
                  <p:oleObj name="Bitmap Image" r:id="rId6" imgW="1695687" imgH="1657581" progId="PBrush">
                    <p:embed/>
                    <p:pic>
                      <p:nvPicPr>
                        <p:cNvPr id="4" name="Object 24">
                          <a:extLst>
                            <a:ext uri="{FF2B5EF4-FFF2-40B4-BE49-F238E27FC236}">
                              <a16:creationId xmlns:a16="http://schemas.microsoft.com/office/drawing/2014/main" id="{BFA27082-C4C7-EBFE-6A0D-767715B24A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" y="716"/>
                          <a:ext cx="388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Oval 25">
              <a:extLst>
                <a:ext uri="{FF2B5EF4-FFF2-40B4-BE49-F238E27FC236}">
                  <a16:creationId xmlns:a16="http://schemas.microsoft.com/office/drawing/2014/main" id="{80ABED35-A907-394B-9A1D-29A3542DE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" y="722"/>
              <a:ext cx="362" cy="3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17B7DD0-E762-845B-6005-AEAD6C063FCE}"/>
              </a:ext>
            </a:extLst>
          </p:cNvPr>
          <p:cNvGrpSpPr>
            <a:grpSpLocks/>
          </p:cNvGrpSpPr>
          <p:nvPr/>
        </p:nvGrpSpPr>
        <p:grpSpPr bwMode="auto">
          <a:xfrm>
            <a:off x="2645240" y="1355851"/>
            <a:ext cx="833610" cy="1130424"/>
            <a:chOff x="3386" y="1737"/>
            <a:chExt cx="297" cy="356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47694C0A-711A-E188-7B68-FC2FD8A10B5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86" y="1737"/>
            <a:ext cx="29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8" imgW="1542857" imgH="1848108" progId="PBrush">
                    <p:embed/>
                  </p:oleObj>
                </mc:Choice>
                <mc:Fallback>
                  <p:oleObj name="Bitmap Image" r:id="rId8" imgW="1542857" imgH="1848108" progId="PBrush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47694C0A-711A-E188-7B68-FC2FD8A10B5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6" y="1737"/>
                          <a:ext cx="297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2BD547-1B6F-4BA3-9E73-E76CEB506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4" y="1744"/>
              <a:ext cx="268" cy="340"/>
            </a:xfrm>
            <a:prstGeom prst="ellipse">
              <a:avLst/>
            </a:prstGeom>
            <a:solidFill>
              <a:srgbClr val="009900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979539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9144000" cy="763930"/>
          </a:xfrm>
          <a:solidFill>
            <a:srgbClr val="003366"/>
          </a:solidFill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2025’ Radii systematics in the Lead region</a:t>
            </a:r>
            <a:endParaRPr lang="en-GB" sz="24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702" y="5534561"/>
            <a:ext cx="86772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 IS/HFS/charge radii for &gt;70 isotopes (and isomers) for </a:t>
            </a:r>
            <a:r>
              <a:rPr lang="en-GB" sz="1600" b="1" dirty="0" err="1">
                <a:solidFill>
                  <a:srgbClr val="000000"/>
                </a:solidFill>
              </a:rPr>
              <a:t>Au,Hg,Pb,Bi,Po</a:t>
            </a:r>
            <a:r>
              <a:rPr lang="en-GB" sz="1600" b="1" dirty="0">
                <a:solidFill>
                  <a:srgbClr val="000000"/>
                </a:solidFill>
              </a:rPr>
              <a:t>, At</a:t>
            </a:r>
          </a:p>
          <a:p>
            <a:pPr>
              <a:buFont typeface="Arial" pitchFamily="34" charset="0"/>
              <a:buChar char="•"/>
            </a:pPr>
            <a:r>
              <a:rPr lang="en-GB" sz="1600" b="1" dirty="0">
                <a:solidFill>
                  <a:srgbClr val="FF0000"/>
                </a:solidFill>
              </a:rPr>
              <a:t> Back to </a:t>
            </a:r>
            <a:r>
              <a:rPr lang="en-GB" sz="1600" b="1" dirty="0" err="1">
                <a:solidFill>
                  <a:srgbClr val="FF0000"/>
                </a:solidFill>
              </a:rPr>
              <a:t>sphericity</a:t>
            </a:r>
            <a:r>
              <a:rPr lang="en-GB" sz="1600" b="1" dirty="0">
                <a:solidFill>
                  <a:srgbClr val="FF0000"/>
                </a:solidFill>
              </a:rPr>
              <a:t>” in the lightest Au and Hg isotopes</a:t>
            </a:r>
          </a:p>
          <a:p>
            <a:pPr>
              <a:buFont typeface="Arial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 Magnetic/</a:t>
            </a:r>
            <a:r>
              <a:rPr lang="en-GB" sz="1600" b="1" dirty="0" err="1">
                <a:solidFill>
                  <a:srgbClr val="000000"/>
                </a:solidFill>
              </a:rPr>
              <a:t>quadrupole</a:t>
            </a:r>
            <a:r>
              <a:rPr lang="en-GB" sz="1600" b="1" dirty="0">
                <a:solidFill>
                  <a:srgbClr val="000000"/>
                </a:solidFill>
              </a:rPr>
              <a:t> moments will be deduced</a:t>
            </a:r>
          </a:p>
          <a:p>
            <a:pPr>
              <a:buFont typeface="Arial" pitchFamily="34" charset="0"/>
              <a:buChar char="•"/>
            </a:pPr>
            <a:r>
              <a:rPr lang="en-GB" sz="1600" b="1" dirty="0">
                <a:solidFill>
                  <a:srgbClr val="000000"/>
                </a:solidFill>
              </a:rPr>
              <a:t> Large amount of by-product nuclear spectroscopic information on parents and  their daughters products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11" y="807966"/>
            <a:ext cx="6724476" cy="47265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91106" y="2233915"/>
            <a:ext cx="221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</a:rPr>
              <a:t>Red symbols:</a:t>
            </a:r>
          </a:p>
          <a:p>
            <a:r>
              <a:rPr lang="en-GB" sz="1600" dirty="0"/>
              <a:t>our data from ISOLDE</a:t>
            </a:r>
          </a:p>
        </p:txBody>
      </p:sp>
    </p:spTree>
    <p:extLst>
      <p:ext uri="{BB962C8B-B14F-4D97-AF65-F5344CB8AC3E}">
        <p14:creationId xmlns:p14="http://schemas.microsoft.com/office/powerpoint/2010/main" val="1581458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BCC64-929E-8759-8AB8-0584B3175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Shin\Videos\astro\hots-r-process.gif">
            <a:extLst>
              <a:ext uri="{FF2B5EF4-FFF2-40B4-BE49-F238E27FC236}">
                <a16:creationId xmlns:a16="http://schemas.microsoft.com/office/drawing/2014/main" id="{E2D0BB43-EEF9-1443-1EFE-5777104390B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5350"/>
            <a:ext cx="9144645" cy="523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B1A33AE-2B2F-BD54-78E7-BA7931C5E8F6}"/>
              </a:ext>
            </a:extLst>
          </p:cNvPr>
          <p:cNvSpPr txBox="1"/>
          <p:nvPr/>
        </p:nvSpPr>
        <p:spPr>
          <a:xfrm>
            <a:off x="534968" y="277218"/>
            <a:ext cx="363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50" charset="-128"/>
                <a:cs typeface="+mn-cs"/>
              </a:rPr>
              <a:t>r-</a:t>
            </a:r>
            <a:r>
              <a:rPr kumimoji="1" lang="ja-JP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50" charset="-128"/>
                <a:cs typeface="+mn-cs"/>
              </a:rPr>
              <a:t>プロセス元素合成の動画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7C0D24F-3BC9-BEC7-B706-2F1DF109447C}"/>
              </a:ext>
            </a:extLst>
          </p:cNvPr>
          <p:cNvSpPr txBox="1"/>
          <p:nvPr/>
        </p:nvSpPr>
        <p:spPr>
          <a:xfrm>
            <a:off x="835521" y="519871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50" charset="-128"/>
                <a:cs typeface="+mn-cs"/>
              </a:rPr>
              <a:t>和南城伸也氏（上智大）</a:t>
            </a:r>
          </a:p>
        </p:txBody>
      </p:sp>
      <p:sp>
        <p:nvSpPr>
          <p:cNvPr id="5" name="Rectangle 20">
            <a:extLst>
              <a:ext uri="{FF2B5EF4-FFF2-40B4-BE49-F238E27FC236}">
                <a16:creationId xmlns:a16="http://schemas.microsoft.com/office/drawing/2014/main" id="{768DA2FA-F4A4-D70D-DE4B-99AFA3E81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tx2"/>
                </a:solidFill>
                <a:latin typeface="Times New Roman" charset="0"/>
                <a:ea typeface="ＭＳ Ｐゴシック" pitchFamily="50" charset="-128"/>
              </a:defRPr>
            </a:lvl9pPr>
          </a:lstStyle>
          <a:p>
            <a:r>
              <a:rPr lang="en-US" sz="3200" b="1" kern="0" dirty="0">
                <a:solidFill>
                  <a:schemeClr val="bg1"/>
                </a:solidFill>
                <a:latin typeface="Comic Sans MS" pitchFamily="66" charset="0"/>
              </a:rPr>
              <a:t>R-process network calculations</a:t>
            </a:r>
            <a:endParaRPr lang="en-US" sz="3200" b="1" kern="0" dirty="0">
              <a:latin typeface="Comic Sans MS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B61F6C-B1A7-E785-4885-E296F9F11AE8}"/>
              </a:ext>
            </a:extLst>
          </p:cNvPr>
          <p:cNvSpPr txBox="1"/>
          <p:nvPr/>
        </p:nvSpPr>
        <p:spPr>
          <a:xfrm>
            <a:off x="0" y="6172201"/>
            <a:ext cx="906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R-process network calculations require data for very neutron-rich nuclei: half-lives, decay modes, neutron-capture cross sections, fission barriers and mass distributions.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6EAE24-E628-2F5E-61B4-72F64C83F1D6}"/>
              </a:ext>
            </a:extLst>
          </p:cNvPr>
          <p:cNvSpPr/>
          <p:nvPr/>
        </p:nvSpPr>
        <p:spPr>
          <a:xfrm>
            <a:off x="6152293" y="1036058"/>
            <a:ext cx="1314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baseline="30000" dirty="0">
                <a:solidFill>
                  <a:schemeClr val="bg1"/>
                </a:solidFill>
                <a:latin typeface="Comic Sans MS" pitchFamily="66" charset="0"/>
              </a:rPr>
              <a:t>232</a:t>
            </a:r>
            <a:r>
              <a:rPr lang="en-US" b="1" kern="0" dirty="0">
                <a:solidFill>
                  <a:schemeClr val="bg1"/>
                </a:solidFill>
                <a:latin typeface="Comic Sans MS" pitchFamily="66" charset="0"/>
              </a:rPr>
              <a:t>Th,</a:t>
            </a:r>
            <a:r>
              <a:rPr lang="en-US" b="1" kern="0" baseline="30000" dirty="0">
                <a:solidFill>
                  <a:schemeClr val="bg1"/>
                </a:solidFill>
                <a:latin typeface="Comic Sans MS" pitchFamily="66" charset="0"/>
              </a:rPr>
              <a:t>238</a:t>
            </a:r>
            <a:r>
              <a:rPr lang="en-US" b="1" kern="0" dirty="0">
                <a:solidFill>
                  <a:schemeClr val="bg1"/>
                </a:solidFill>
                <a:latin typeface="Comic Sans MS" pitchFamily="66" charset="0"/>
              </a:rPr>
              <a:t>U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B74AAF-A647-E208-5511-C96095A40424}"/>
              </a:ext>
            </a:extLst>
          </p:cNvPr>
          <p:cNvSpPr/>
          <p:nvPr/>
        </p:nvSpPr>
        <p:spPr>
          <a:xfrm>
            <a:off x="2276299" y="4167878"/>
            <a:ext cx="625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baseline="30000" dirty="0">
                <a:solidFill>
                  <a:schemeClr val="bg1"/>
                </a:solidFill>
                <a:latin typeface="Comic Sans MS" pitchFamily="66" charset="0"/>
              </a:rPr>
              <a:t>78</a:t>
            </a:r>
            <a:r>
              <a:rPr lang="en-US" b="1" kern="0" dirty="0">
                <a:solidFill>
                  <a:schemeClr val="bg1"/>
                </a:solidFill>
                <a:latin typeface="Comic Sans MS" pitchFamily="66" charset="0"/>
              </a:rPr>
              <a:t>Ni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41DBC5-2819-2153-C8EF-388E82E9F557}"/>
              </a:ext>
            </a:extLst>
          </p:cNvPr>
          <p:cNvSpPr/>
          <p:nvPr/>
        </p:nvSpPr>
        <p:spPr>
          <a:xfrm>
            <a:off x="3580318" y="3219545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baseline="30000" dirty="0">
                <a:solidFill>
                  <a:schemeClr val="bg1"/>
                </a:solidFill>
                <a:latin typeface="Comic Sans MS" pitchFamily="66" charset="0"/>
              </a:rPr>
              <a:t>132</a:t>
            </a:r>
            <a:r>
              <a:rPr lang="en-US" b="1" kern="0" dirty="0">
                <a:solidFill>
                  <a:schemeClr val="bg1"/>
                </a:solidFill>
                <a:latin typeface="Comic Sans MS" pitchFamily="66" charset="0"/>
              </a:rPr>
              <a:t>Sn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BC5271B-62C1-5170-C1BB-D61CE727C904}"/>
              </a:ext>
            </a:extLst>
          </p:cNvPr>
          <p:cNvSpPr/>
          <p:nvPr/>
        </p:nvSpPr>
        <p:spPr>
          <a:xfrm>
            <a:off x="2696051" y="4110728"/>
            <a:ext cx="205740" cy="19812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A758ABB-2A1A-FB42-CBAB-1307CC355547}"/>
              </a:ext>
            </a:extLst>
          </p:cNvPr>
          <p:cNvSpPr/>
          <p:nvPr/>
        </p:nvSpPr>
        <p:spPr>
          <a:xfrm>
            <a:off x="4123501" y="3154513"/>
            <a:ext cx="205740" cy="198120"/>
          </a:xfrm>
          <a:prstGeom prst="ellipse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GB"/>
          </a:p>
        </p:txBody>
      </p:sp>
    </p:spTree>
    <p:extLst>
      <p:ext uri="{BB962C8B-B14F-4D97-AF65-F5344CB8AC3E}">
        <p14:creationId xmlns:p14="http://schemas.microsoft.com/office/powerpoint/2010/main" val="13676893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965096"/>
          </a:xfrm>
          <a:solidFill>
            <a:srgbClr val="003366"/>
          </a:solidFill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ISOLDE studies of neutron-rich isotopes around N=126</a:t>
            </a:r>
            <a:endParaRPr lang="de-DE" sz="2400" b="1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DA51E-1FC0-3075-8C87-79E9E25C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63" y="1432649"/>
            <a:ext cx="7110682" cy="53543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40B5D7-25D8-E8D9-1507-D70F63FC8517}"/>
              </a:ext>
            </a:extLst>
          </p:cNvPr>
          <p:cNvCxnSpPr>
            <a:cxnSpLocks/>
          </p:cNvCxnSpPr>
          <p:nvPr/>
        </p:nvCxnSpPr>
        <p:spPr>
          <a:xfrm>
            <a:off x="4768996" y="1446838"/>
            <a:ext cx="0" cy="5354326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95890D-C3F4-70D7-76C9-FDF5C36C5346}"/>
              </a:ext>
            </a:extLst>
          </p:cNvPr>
          <p:cNvCxnSpPr>
            <a:cxnSpLocks/>
          </p:cNvCxnSpPr>
          <p:nvPr/>
        </p:nvCxnSpPr>
        <p:spPr>
          <a:xfrm>
            <a:off x="4190383" y="1432649"/>
            <a:ext cx="0" cy="5354326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07B596-1F2B-00AC-2638-1A45CEB42C52}"/>
              </a:ext>
            </a:extLst>
          </p:cNvPr>
          <p:cNvCxnSpPr>
            <a:cxnSpLocks/>
          </p:cNvCxnSpPr>
          <p:nvPr/>
        </p:nvCxnSpPr>
        <p:spPr>
          <a:xfrm flipH="1">
            <a:off x="2786256" y="4395486"/>
            <a:ext cx="6147789" cy="0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4161F2-6AC6-8299-48E1-89D4331B18C1}"/>
              </a:ext>
            </a:extLst>
          </p:cNvPr>
          <p:cNvCxnSpPr>
            <a:cxnSpLocks/>
          </p:cNvCxnSpPr>
          <p:nvPr/>
        </p:nvCxnSpPr>
        <p:spPr>
          <a:xfrm flipH="1">
            <a:off x="2728546" y="4978273"/>
            <a:ext cx="6147789" cy="0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97A9C94-CE86-B93D-6B69-8336AB51C02B}"/>
              </a:ext>
            </a:extLst>
          </p:cNvPr>
          <p:cNvSpPr/>
          <p:nvPr/>
        </p:nvSpPr>
        <p:spPr>
          <a:xfrm>
            <a:off x="3629416" y="3374571"/>
            <a:ext cx="5497274" cy="2873825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9609AE-FC60-23C9-4049-4E5839CBFC11}"/>
              </a:ext>
            </a:extLst>
          </p:cNvPr>
          <p:cNvSpPr txBox="1">
            <a:spLocks/>
          </p:cNvSpPr>
          <p:nvPr/>
        </p:nvSpPr>
        <p:spPr bwMode="auto">
          <a:xfrm>
            <a:off x="-1" y="1046470"/>
            <a:ext cx="3712027" cy="44617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867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3737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0606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7473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4342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121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198076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4946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/>
            <a:r>
              <a:rPr lang="en-GB" sz="16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of the least experimentally explored regions of nuclear chart –  “Terra incognita” for nuclear and laser spectroscopy, especially below Z=82</a:t>
            </a:r>
            <a:b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  <a:t>Some available decay data primarily from in-beam and isomer-decay studies</a:t>
            </a:r>
            <a:r>
              <a:rPr lang="en-GB" sz="16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  <a:t>at GSI/RIBF.</a:t>
            </a:r>
          </a:p>
          <a:p>
            <a:pPr algn="l"/>
            <a:endParaRPr lang="en-GB" sz="1600" b="1" kern="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Hyperfine structure + isotope shift (radii/moments at ISOLDE)</a:t>
            </a:r>
          </a:p>
          <a:p>
            <a:pPr algn="l"/>
            <a:endParaRPr lang="en-US" sz="16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kern="0" dirty="0">
                <a:latin typeface="Arial" panose="020B0604020202020204" pitchFamily="34" charset="0"/>
                <a:cs typeface="Arial" panose="020B0604020202020204" pitchFamily="34" charset="0"/>
              </a:rPr>
              <a:t>Masses are largely unknown below Z=82 (ISOLDE/ESR-GSI)</a:t>
            </a:r>
            <a:br>
              <a:rPr lang="en-US" sz="1125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br>
              <a:rPr lang="en-US" sz="1125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6237C-9E28-0D0F-C129-10858C7DF303}"/>
              </a:ext>
            </a:extLst>
          </p:cNvPr>
          <p:cNvSpPr txBox="1"/>
          <p:nvPr/>
        </p:nvSpPr>
        <p:spPr>
          <a:xfrm>
            <a:off x="3967890" y="102752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N=126</a:t>
            </a:r>
          </a:p>
        </p:txBody>
      </p:sp>
    </p:spTree>
    <p:extLst>
      <p:ext uri="{BB962C8B-B14F-4D97-AF65-F5344CB8AC3E}">
        <p14:creationId xmlns:p14="http://schemas.microsoft.com/office/powerpoint/2010/main" val="2345941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6FEAE84-4168-ED14-51AA-DE03BC17C1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152"/>
          <a:stretch/>
        </p:blipFill>
        <p:spPr>
          <a:xfrm>
            <a:off x="4890997" y="4180703"/>
            <a:ext cx="2576603" cy="268483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03FFB1B-9AC7-5824-5FAA-107AED295B34}"/>
              </a:ext>
            </a:extLst>
          </p:cNvPr>
          <p:cNvGrpSpPr/>
          <p:nvPr/>
        </p:nvGrpSpPr>
        <p:grpSpPr>
          <a:xfrm>
            <a:off x="98796" y="1414160"/>
            <a:ext cx="4369596" cy="2848286"/>
            <a:chOff x="6124313" y="3532256"/>
            <a:chExt cx="5012315" cy="32182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5DF9FF-26B8-751E-CD52-F815DD9E9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4313" y="3688548"/>
              <a:ext cx="5012315" cy="306199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53686F2-9A78-B99A-89CC-BCA20182000C}"/>
                </a:ext>
              </a:extLst>
            </p:cNvPr>
            <p:cNvSpPr/>
            <p:nvPr/>
          </p:nvSpPr>
          <p:spPr>
            <a:xfrm>
              <a:off x="6827585" y="3532256"/>
              <a:ext cx="4190070" cy="3125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K. </a:t>
              </a:r>
              <a:r>
                <a:rPr lang="en-US" altLang="zh-CN" sz="12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Kreim</a:t>
              </a:r>
              <a:r>
                <a:rPr lang="en-US" altLang="zh-CN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 et al. Physics Letters B 731 (2014) 97–102</a:t>
              </a:r>
              <a:endParaRPr lang="en-GB" sz="1200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49F014-F1C9-25C1-ED85-857FF47E6932}"/>
              </a:ext>
            </a:extLst>
          </p:cNvPr>
          <p:cNvGrpSpPr/>
          <p:nvPr/>
        </p:nvGrpSpPr>
        <p:grpSpPr>
          <a:xfrm>
            <a:off x="4462308" y="1414160"/>
            <a:ext cx="4681692" cy="2848286"/>
            <a:chOff x="6221021" y="5192450"/>
            <a:chExt cx="6928411" cy="506123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B38FEA7-1195-B2A9-8BDE-183D7DAA8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21021" y="5730929"/>
              <a:ext cx="6389597" cy="4522757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4C55B8-4211-D76C-AC12-96094E6B217D}"/>
                </a:ext>
              </a:extLst>
            </p:cNvPr>
            <p:cNvSpPr/>
            <p:nvPr/>
          </p:nvSpPr>
          <p:spPr>
            <a:xfrm>
              <a:off x="6293349" y="5192450"/>
              <a:ext cx="6856083" cy="49158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200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P. Campbell </a:t>
              </a:r>
              <a:r>
                <a:rPr lang="en-GB" sz="1200" i="1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et al</a:t>
              </a:r>
              <a:r>
                <a:rPr lang="en-GB" sz="1200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. Prog. in Part. &amp; </a:t>
              </a:r>
              <a:r>
                <a:rPr lang="en-GB" sz="1200" dirty="0" err="1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Nuc</a:t>
              </a:r>
              <a:r>
                <a:rPr lang="en-GB" sz="1200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. Phys. </a:t>
              </a:r>
              <a:r>
                <a:rPr lang="en-GB" sz="1200" b="1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86 </a:t>
              </a:r>
              <a:r>
                <a:rPr lang="en-GB" sz="1200" dirty="0"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(2016) 127–180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6F6EC73-F73A-0946-5277-DD0701F63285}"/>
              </a:ext>
            </a:extLst>
          </p:cNvPr>
          <p:cNvSpPr txBox="1"/>
          <p:nvPr/>
        </p:nvSpPr>
        <p:spPr>
          <a:xfrm>
            <a:off x="0" y="700729"/>
            <a:ext cx="7053943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025" indent="-241025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Sudden increase of the slope in </a:t>
            </a:r>
            <a:r>
              <a:rPr lang="el-GR" sz="1600" dirty="0">
                <a:latin typeface="Arial" panose="020B0604020202020204" pitchFamily="34" charset="0"/>
                <a:cs typeface="Arial" panose="020B0604020202020204" pitchFamily="34" charset="0"/>
              </a:rPr>
              <a:t>δ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&lt;r</a:t>
            </a:r>
            <a:r>
              <a:rPr lang="en-GB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&gt; when crossing a shell closure </a:t>
            </a:r>
          </a:p>
          <a:p>
            <a:pPr lvl="1"/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seen all over nuclear chart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77D203-BA19-7CD1-37FB-525BA6564D2C}"/>
              </a:ext>
            </a:extLst>
          </p:cNvPr>
          <p:cNvSpPr/>
          <p:nvPr/>
        </p:nvSpPr>
        <p:spPr>
          <a:xfrm>
            <a:off x="6038709" y="5176540"/>
            <a:ext cx="322118" cy="1318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7D7C6A-A66B-30A3-3B93-9B314D5B5DA8}"/>
              </a:ext>
            </a:extLst>
          </p:cNvPr>
          <p:cNvSpPr/>
          <p:nvPr/>
        </p:nvSpPr>
        <p:spPr>
          <a:xfrm>
            <a:off x="6642982" y="2414833"/>
            <a:ext cx="238991" cy="15901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EB893A3-9B84-F8F1-C989-E52CB58C7950}"/>
              </a:ext>
            </a:extLst>
          </p:cNvPr>
          <p:cNvSpPr/>
          <p:nvPr/>
        </p:nvSpPr>
        <p:spPr>
          <a:xfrm>
            <a:off x="2690789" y="2414833"/>
            <a:ext cx="237468" cy="10141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28054C-ACEC-6B66-D35B-1C64BFF66235}"/>
              </a:ext>
            </a:extLst>
          </p:cNvPr>
          <p:cNvGrpSpPr/>
          <p:nvPr/>
        </p:nvGrpSpPr>
        <p:grpSpPr>
          <a:xfrm>
            <a:off x="43606" y="4307551"/>
            <a:ext cx="4479976" cy="2426375"/>
            <a:chOff x="3834622" y="516525"/>
            <a:chExt cx="10025926" cy="618944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F275A7-69F1-F5F3-58CF-01FD0331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33308" y="516525"/>
              <a:ext cx="4392979" cy="563298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7D94CD-BF15-C279-1E36-E6CD1DE0987D}"/>
                </a:ext>
              </a:extLst>
            </p:cNvPr>
            <p:cNvSpPr txBox="1"/>
            <p:nvPr/>
          </p:nvSpPr>
          <p:spPr>
            <a:xfrm>
              <a:off x="3834622" y="6060480"/>
              <a:ext cx="10025926" cy="6454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V.S. </a:t>
              </a:r>
              <a:r>
                <a:rPr lang="en-US" altLang="zh-CN" sz="1200" dirty="0" err="1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Letokhov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 </a:t>
              </a:r>
              <a:r>
                <a:rPr lang="en-US" altLang="zh-CN" sz="1200" i="1" dirty="0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et al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 1992 </a:t>
              </a:r>
              <a:r>
                <a:rPr lang="en-US" altLang="zh-CN" sz="1200" i="1" dirty="0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J. Phys. G: </a:t>
              </a:r>
              <a:r>
                <a:rPr lang="en-US" altLang="zh-CN" sz="1200" i="1" dirty="0" err="1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Nucl</a:t>
              </a:r>
              <a:r>
                <a:rPr lang="en-US" altLang="zh-CN" sz="1200" i="1" dirty="0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. Part. Phys.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 </a:t>
              </a:r>
              <a:r>
                <a:rPr lang="en-US" altLang="zh-CN" sz="1200" b="1" dirty="0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18</a:t>
              </a:r>
              <a:r>
                <a:rPr lang="en-US" altLang="zh-CN" sz="1200" dirty="0">
                  <a:solidFill>
                    <a:srgbClr val="333333"/>
                  </a:solidFill>
                  <a:latin typeface="Arial" panose="020B06040202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 1177</a:t>
              </a:r>
              <a:endParaRPr lang="zh-CN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28">
            <a:extLst>
              <a:ext uri="{FF2B5EF4-FFF2-40B4-BE49-F238E27FC236}">
                <a16:creationId xmlns:a16="http://schemas.microsoft.com/office/drawing/2014/main" id="{7CCDCA30-D24C-20C7-0747-02C823147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0486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The N=126 kink in charge radii across the Chart of Nuclei</a:t>
            </a:r>
            <a:endParaRPr lang="en-GB" sz="2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3DB744-1F3E-CFBA-E2A5-B00FE0BE5197}"/>
              </a:ext>
            </a:extLst>
          </p:cNvPr>
          <p:cNvSpPr/>
          <p:nvPr/>
        </p:nvSpPr>
        <p:spPr>
          <a:xfrm>
            <a:off x="2102352" y="4749358"/>
            <a:ext cx="238991" cy="15901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E9EEA1-9E3C-01F1-C10F-4A0CBA0F4D5F}"/>
              </a:ext>
            </a:extLst>
          </p:cNvPr>
          <p:cNvSpPr txBox="1"/>
          <p:nvPr/>
        </p:nvSpPr>
        <p:spPr>
          <a:xfrm>
            <a:off x="2067475" y="1782336"/>
            <a:ext cx="1063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    N=28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43E4B-0497-033F-BE3A-7345598476EE}"/>
              </a:ext>
            </a:extLst>
          </p:cNvPr>
          <p:cNvSpPr txBox="1"/>
          <p:nvPr/>
        </p:nvSpPr>
        <p:spPr>
          <a:xfrm>
            <a:off x="6391221" y="1763576"/>
            <a:ext cx="7425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N=50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8FA1C-EFFF-E183-89EA-96A0AD24AA5E}"/>
              </a:ext>
            </a:extLst>
          </p:cNvPr>
          <p:cNvSpPr txBox="1"/>
          <p:nvPr/>
        </p:nvSpPr>
        <p:spPr>
          <a:xfrm>
            <a:off x="1731096" y="4135461"/>
            <a:ext cx="7425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N=82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901A2E-0539-4449-648A-51F68C955799}"/>
              </a:ext>
            </a:extLst>
          </p:cNvPr>
          <p:cNvSpPr txBox="1"/>
          <p:nvPr/>
        </p:nvSpPr>
        <p:spPr>
          <a:xfrm>
            <a:off x="5797241" y="4807208"/>
            <a:ext cx="87075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N=126</a:t>
            </a:r>
          </a:p>
        </p:txBody>
      </p:sp>
    </p:spTree>
    <p:extLst>
      <p:ext uri="{BB962C8B-B14F-4D97-AF65-F5344CB8AC3E}">
        <p14:creationId xmlns:p14="http://schemas.microsoft.com/office/powerpoint/2010/main" val="361653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0" y="-1"/>
            <a:ext cx="9144000" cy="505969"/>
          </a:xfrm>
          <a:solidFill>
            <a:srgbClr val="003366"/>
          </a:solidFill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Let’s start with some ‘classics’</a:t>
            </a:r>
            <a:endParaRPr lang="de-DE" sz="2400" b="1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DD048-CA5B-4DAD-A483-9A19EE1F6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913" y="505968"/>
            <a:ext cx="4732888" cy="60472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AC5C63-3421-448A-B907-CEB84CB8C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205"/>
            <a:ext cx="4828032" cy="15358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5359FD-B966-40D1-A1B2-77468861DD99}"/>
              </a:ext>
            </a:extLst>
          </p:cNvPr>
          <p:cNvSpPr/>
          <p:nvPr/>
        </p:nvSpPr>
        <p:spPr>
          <a:xfrm>
            <a:off x="5272757" y="2134572"/>
            <a:ext cx="1371600" cy="322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3F7E96-19CC-4FAC-AFBF-DF00CCCD53A5}"/>
              </a:ext>
            </a:extLst>
          </p:cNvPr>
          <p:cNvSpPr/>
          <p:nvPr/>
        </p:nvSpPr>
        <p:spPr>
          <a:xfrm>
            <a:off x="6784565" y="2030940"/>
            <a:ext cx="1371600" cy="4867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D56B59-A870-5867-D634-968394936945}"/>
              </a:ext>
            </a:extLst>
          </p:cNvPr>
          <p:cNvSpPr txBox="1"/>
          <p:nvPr/>
        </p:nvSpPr>
        <p:spPr>
          <a:xfrm>
            <a:off x="133199" y="4830128"/>
            <a:ext cx="5591595" cy="83099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 standard SM, neutron g9/2 is always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below i11/2!</a:t>
            </a:r>
          </a:p>
        </p:txBody>
      </p:sp>
    </p:spTree>
    <p:extLst>
      <p:ext uri="{BB962C8B-B14F-4D97-AF65-F5344CB8AC3E}">
        <p14:creationId xmlns:p14="http://schemas.microsoft.com/office/powerpoint/2010/main" val="116788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C81D821-4C61-49C3-A774-07C42E5F6B8B}"/>
              </a:ext>
            </a:extLst>
          </p:cNvPr>
          <p:cNvSpPr/>
          <p:nvPr/>
        </p:nvSpPr>
        <p:spPr>
          <a:xfrm>
            <a:off x="7531" y="87648"/>
            <a:ext cx="9133214" cy="6764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218FEE-21D0-475B-9C08-701E2AD3FA27}"/>
              </a:ext>
            </a:extLst>
          </p:cNvPr>
          <p:cNvSpPr txBox="1"/>
          <p:nvPr/>
        </p:nvSpPr>
        <p:spPr>
          <a:xfrm>
            <a:off x="0" y="963318"/>
            <a:ext cx="5347504" cy="329320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Number of theoretical attempts at describing the kink: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P.M. Goddard </a:t>
            </a:r>
            <a:r>
              <a:rPr lang="en-GB" sz="1600" i="1" dirty="0"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PRL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110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032503 (2013)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H. Nakada &amp; T. </a:t>
            </a: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Inakura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PRC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91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021302(R) (2015)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H. Nakada, PRC 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92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, 044307 (2015)</a:t>
            </a: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…..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invoke a significant occupation of </a:t>
            </a:r>
            <a:r>
              <a:rPr lang="el-GR" sz="1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ν</a:t>
            </a:r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b="1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11/2</a:t>
            </a:r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orbital</a:t>
            </a:r>
          </a:p>
          <a:p>
            <a:pPr marL="321366" indent="-321366">
              <a:buFont typeface="Arial" panose="020B0604020202020204" pitchFamily="34" charset="0"/>
              <a:buChar char="•"/>
            </a:pPr>
            <a:endParaRPr lang="en-GB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consistent with the classical shell model and experiment, which require first g9/2 to be occupied! </a:t>
            </a: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E.g. </a:t>
            </a:r>
            <a:r>
              <a:rPr lang="en-GB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209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Pb and </a:t>
            </a:r>
            <a:r>
              <a:rPr lang="en-GB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211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Po have magnetic moments consistent with pure </a:t>
            </a:r>
            <a:r>
              <a:rPr lang="el-GR" sz="1600" i="1" dirty="0">
                <a:latin typeface="Arial" panose="020B0604020202020204" pitchFamily="34" charset="0"/>
                <a:cs typeface="Arial" panose="020B0604020202020204" pitchFamily="34" charset="0"/>
              </a:rPr>
              <a:t>ν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GB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9/2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states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931574-C3A7-4760-8191-65D30DBCC2E4}"/>
              </a:ext>
            </a:extLst>
          </p:cNvPr>
          <p:cNvSpPr/>
          <p:nvPr/>
        </p:nvSpPr>
        <p:spPr>
          <a:xfrm>
            <a:off x="647405" y="5966983"/>
            <a:ext cx="300226" cy="23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58367A-09A1-4F29-A8C5-879C7CB86DEB}"/>
              </a:ext>
            </a:extLst>
          </p:cNvPr>
          <p:cNvGrpSpPr/>
          <p:nvPr/>
        </p:nvGrpSpPr>
        <p:grpSpPr>
          <a:xfrm>
            <a:off x="5163698" y="678074"/>
            <a:ext cx="4028640" cy="3119225"/>
            <a:chOff x="7338644" y="1117090"/>
            <a:chExt cx="5731486" cy="4437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111B30-140D-4E34-817C-60D930304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8644" y="1117090"/>
              <a:ext cx="5239122" cy="39395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3B8767-2752-4136-8A71-659FFF981457}"/>
                </a:ext>
              </a:extLst>
            </p:cNvPr>
            <p:cNvSpPr/>
            <p:nvPr/>
          </p:nvSpPr>
          <p:spPr>
            <a:xfrm>
              <a:off x="8184696" y="5073109"/>
              <a:ext cx="4885434" cy="481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>
                  <a:cs typeface="Times New Roman" panose="02020603050405020304" pitchFamily="18" charset="0"/>
                </a:rPr>
                <a:t>H. Nakada, PRC </a:t>
              </a:r>
              <a:r>
                <a:rPr lang="en-GB" sz="1600" b="1" dirty="0">
                  <a:cs typeface="Times New Roman" panose="02020603050405020304" pitchFamily="18" charset="0"/>
                </a:rPr>
                <a:t>92</a:t>
              </a:r>
              <a:r>
                <a:rPr lang="en-GB" sz="1600" dirty="0">
                  <a:cs typeface="Times New Roman" panose="02020603050405020304" pitchFamily="18" charset="0"/>
                </a:rPr>
                <a:t>, 044307 (2015)</a:t>
              </a:r>
              <a:endParaRPr lang="en-GB" sz="1600" dirty="0"/>
            </a:p>
          </p:txBody>
        </p:sp>
      </p:grpSp>
      <p:sp>
        <p:nvSpPr>
          <p:cNvPr id="18" name="Rectangle 2050"/>
          <p:cNvSpPr txBox="1">
            <a:spLocks noChangeArrowheads="1"/>
          </p:cNvSpPr>
          <p:nvPr/>
        </p:nvSpPr>
        <p:spPr bwMode="auto">
          <a:xfrm>
            <a:off x="0" y="0"/>
            <a:ext cx="9144000" cy="706677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(In)Famous Kink at N=126 – Theoretical description</a:t>
            </a:r>
            <a:endParaRPr lang="en-GB" sz="2400" b="1" kern="0" dirty="0">
              <a:solidFill>
                <a:schemeClr val="bg1"/>
              </a:solidFill>
              <a:latin typeface="Comic Sans MS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56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26640-ECA0-8875-6AE7-0854BA26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083" y="1845390"/>
            <a:ext cx="3817951" cy="252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7CEA5-E1CF-79B1-1415-9A1A3610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3" y="1957822"/>
            <a:ext cx="3555617" cy="19690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CC0786-0BA7-3BFA-061D-E0E670A8088B}"/>
              </a:ext>
            </a:extLst>
          </p:cNvPr>
          <p:cNvSpPr/>
          <p:nvPr/>
        </p:nvSpPr>
        <p:spPr>
          <a:xfrm>
            <a:off x="8070637" y="2199869"/>
            <a:ext cx="174863" cy="318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725490-56C0-497B-B197-F1C2331CD74B}"/>
              </a:ext>
            </a:extLst>
          </p:cNvPr>
          <p:cNvSpPr/>
          <p:nvPr/>
        </p:nvSpPr>
        <p:spPr>
          <a:xfrm>
            <a:off x="5716056" y="2129983"/>
            <a:ext cx="1108001" cy="318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C09F6F-9558-E50B-5B61-F3239A20CBFB}"/>
              </a:ext>
            </a:extLst>
          </p:cNvPr>
          <p:cNvSpPr/>
          <p:nvPr/>
        </p:nvSpPr>
        <p:spPr>
          <a:xfrm>
            <a:off x="2793071" y="2434423"/>
            <a:ext cx="1338882" cy="246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61E86-9412-A979-36EE-6F2A3E5F3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4" y="4053346"/>
            <a:ext cx="3778994" cy="22663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190A13-6B02-41ED-7469-C484058C2AD1}"/>
              </a:ext>
            </a:extLst>
          </p:cNvPr>
          <p:cNvSpPr/>
          <p:nvPr/>
        </p:nvSpPr>
        <p:spPr>
          <a:xfrm>
            <a:off x="4466579" y="5469114"/>
            <a:ext cx="4257412" cy="4154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dvP6F01"/>
              </a:rPr>
              <a:t>Overlap of 1i</a:t>
            </a:r>
            <a:r>
              <a:rPr lang="en-US" sz="2100" baseline="-25000" dirty="0">
                <a:latin typeface="AdvP6F01"/>
              </a:rPr>
              <a:t>11/2</a:t>
            </a:r>
            <a:r>
              <a:rPr lang="en-US" sz="2100" dirty="0">
                <a:latin typeface="AdvP6F01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AdvP6F01"/>
              </a:rPr>
              <a:t>significantly</a:t>
            </a:r>
            <a:r>
              <a:rPr lang="en-US" sz="2100" dirty="0">
                <a:latin typeface="AdvP6F01"/>
              </a:rPr>
              <a:t> &gt; 2g</a:t>
            </a:r>
            <a:r>
              <a:rPr lang="en-US" sz="2100" baseline="-25000" dirty="0">
                <a:latin typeface="AdvP6F01"/>
              </a:rPr>
              <a:t>9/2</a:t>
            </a:r>
            <a:endParaRPr lang="en-GB" sz="2100" baseline="-25000" dirty="0">
              <a:latin typeface="AdvP6F01"/>
            </a:endParaRPr>
          </a:p>
        </p:txBody>
      </p:sp>
      <p:sp>
        <p:nvSpPr>
          <p:cNvPr id="2" name="Rectangle 1028">
            <a:extLst>
              <a:ext uri="{FF2B5EF4-FFF2-40B4-BE49-F238E27FC236}">
                <a16:creationId xmlns:a16="http://schemas.microsoft.com/office/drawing/2014/main" id="{E82399A9-3AD3-29FC-1805-E4800D880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68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Role of 1i11/2 neutron occupancy on the kink around the lead region?</a:t>
            </a:r>
            <a:endParaRPr lang="en-GB" sz="2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B68CF-BA3A-3779-F1EC-883491A07910}"/>
              </a:ext>
            </a:extLst>
          </p:cNvPr>
          <p:cNvSpPr txBox="1"/>
          <p:nvPr/>
        </p:nvSpPr>
        <p:spPr>
          <a:xfrm>
            <a:off x="8879" y="6253944"/>
            <a:ext cx="891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rgbClr val="FF0000"/>
                </a:solidFill>
              </a:rPr>
              <a:t>Occupation of the neutron 1h</a:t>
            </a:r>
            <a:r>
              <a:rPr lang="en-GB" sz="1500" b="1" baseline="-25000" dirty="0">
                <a:solidFill>
                  <a:srgbClr val="FF0000"/>
                </a:solidFill>
              </a:rPr>
              <a:t>11/2</a:t>
            </a:r>
            <a:r>
              <a:rPr lang="en-GB" sz="1500" b="1" dirty="0">
                <a:solidFill>
                  <a:srgbClr val="FF0000"/>
                </a:solidFill>
              </a:rPr>
              <a:t> orbital provides a better overlap with majority of  n=1 proton orbitals (via symmetry energy), thus driving them to a larger radius?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99AF751-B81F-BF64-B466-8C99DBB3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13" y="806801"/>
            <a:ext cx="7864521" cy="1139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534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30283"/>
            <a:ext cx="3705095" cy="19084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5325" y="1336610"/>
            <a:ext cx="319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Skyrme</a:t>
            </a:r>
            <a:r>
              <a:rPr lang="en-GB" sz="1200" dirty="0"/>
              <a:t>, P.M. Goddard et al,PRL110 (2013)</a:t>
            </a:r>
            <a:r>
              <a:rPr lang="en-GB" dirty="0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" y="3517293"/>
            <a:ext cx="3608074" cy="24252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18251" y="38087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Pb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-1" y="5993742"/>
            <a:ext cx="9144000" cy="830997"/>
          </a:xfrm>
          <a:prstGeom prst="rect">
            <a:avLst/>
          </a:prstGeom>
          <a:solidFill>
            <a:srgbClr val="FFFF00"/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/>
              <a:t>It seems the models in which </a:t>
            </a:r>
            <a:r>
              <a:rPr lang="en-GB" sz="1600" b="1" dirty="0">
                <a:solidFill>
                  <a:srgbClr val="FF0000"/>
                </a:solidFill>
              </a:rPr>
              <a:t>the i11/2 neutron orbital is below g9/2 </a:t>
            </a:r>
            <a:r>
              <a:rPr lang="en-GB" sz="1600" dirty="0"/>
              <a:t>(or very close to it)</a:t>
            </a:r>
          </a:p>
          <a:p>
            <a:r>
              <a:rPr lang="en-GB" sz="1600" dirty="0"/>
              <a:t>reproduce the kink better</a:t>
            </a:r>
            <a:r>
              <a:rPr lang="en-GB" sz="1600" b="1" dirty="0">
                <a:solidFill>
                  <a:srgbClr val="FF0000"/>
                </a:solidFill>
              </a:rPr>
              <a:t>, due to enhanced population of the i11/2 orbital.  In particular, this is a common property of relativistic approaches.</a:t>
            </a:r>
            <a:endParaRPr lang="en-GB" sz="16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180" y="2226020"/>
            <a:ext cx="2265484" cy="284944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980572" y="1394124"/>
            <a:ext cx="4864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Relativistic, T. Day </a:t>
            </a:r>
            <a:r>
              <a:rPr lang="en-GB" sz="1200" dirty="0" err="1"/>
              <a:t>Goodacre</a:t>
            </a:r>
            <a:r>
              <a:rPr lang="en-GB" sz="1200" dirty="0"/>
              <a:t> et al,PRL126(2021)&amp;PRC104(2021) 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93" y="3798259"/>
            <a:ext cx="2754969" cy="19615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793" y="1630283"/>
            <a:ext cx="2714316" cy="2108597"/>
          </a:xfrm>
          <a:prstGeom prst="rect">
            <a:avLst/>
          </a:prstGeom>
        </p:spPr>
      </p:pic>
      <p:sp>
        <p:nvSpPr>
          <p:cNvPr id="2" name="Rectangle 1028">
            <a:extLst>
              <a:ext uri="{FF2B5EF4-FFF2-40B4-BE49-F238E27FC236}">
                <a16:creationId xmlns:a16="http://schemas.microsoft.com/office/drawing/2014/main" id="{A8AE646D-F375-5B46-979F-BCAEB9DE4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Role of 1i11/2 neutron occupancy on the kink around the lead region?</a:t>
            </a:r>
            <a:endParaRPr lang="en-GB" sz="2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4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41459-344B-2064-8D9A-3F379C2DE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>
            <a:extLst>
              <a:ext uri="{FF2B5EF4-FFF2-40B4-BE49-F238E27FC236}">
                <a16:creationId xmlns:a16="http://schemas.microsoft.com/office/drawing/2014/main" id="{EDD43604-696B-33D5-5CE7-6860E0231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285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rgbClr val="FFFFFF"/>
                </a:solidFill>
                <a:latin typeface="Comic Sans MS" pitchFamily="66" charset="0"/>
              </a:rPr>
              <a:t>York-Zhuhai Collaboration:</a:t>
            </a:r>
          </a:p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FFFFFF"/>
                </a:solidFill>
                <a:latin typeface="Comic Sans MS" pitchFamily="66" charset="0"/>
              </a:rPr>
              <a:t>Nuclear structure in heavy exotic nuclei (</a:t>
            </a:r>
            <a:r>
              <a:rPr lang="en-US" b="1" kern="0" dirty="0" err="1">
                <a:solidFill>
                  <a:srgbClr val="FFFFFF"/>
                </a:solidFill>
                <a:latin typeface="Comic Sans MS" pitchFamily="66" charset="0"/>
              </a:rPr>
              <a:t>C.F.Jiao</a:t>
            </a:r>
            <a:r>
              <a:rPr lang="en-US" b="1" kern="0" dirty="0">
                <a:solidFill>
                  <a:srgbClr val="FFFFFF"/>
                </a:solidFill>
                <a:latin typeface="Comic Sans MS" pitchFamily="66" charset="0"/>
              </a:rPr>
              <a:t> et al )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B4A2B6-D94C-E0AF-1A19-F102DE8E7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512"/>
            <a:ext cx="4676880" cy="3351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5DC48D-0943-187F-36F2-3E5D80E8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4279900"/>
            <a:ext cx="5219700" cy="2578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9AF5CE-85C6-61C3-4C19-D85E08C2FF6E}"/>
              </a:ext>
            </a:extLst>
          </p:cNvPr>
          <p:cNvSpPr txBox="1"/>
          <p:nvPr/>
        </p:nvSpPr>
        <p:spPr>
          <a:xfrm>
            <a:off x="2951545" y="1025291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August 2025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EDCB2-AB5F-D883-DD3B-F1BAE4F8D4FA}"/>
              </a:ext>
            </a:extLst>
          </p:cNvPr>
          <p:cNvSpPr txBox="1"/>
          <p:nvPr/>
        </p:nvSpPr>
        <p:spPr>
          <a:xfrm>
            <a:off x="6958786" y="449555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preparation 2026</a:t>
            </a:r>
          </a:p>
        </p:txBody>
      </p:sp>
    </p:spTree>
    <p:extLst>
      <p:ext uri="{BB962C8B-B14F-4D97-AF65-F5344CB8AC3E}">
        <p14:creationId xmlns:p14="http://schemas.microsoft.com/office/powerpoint/2010/main" val="2154277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016EC-80B8-530D-C34F-411ED6907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>
            <a:extLst>
              <a:ext uri="{FF2B5EF4-FFF2-40B4-BE49-F238E27FC236}">
                <a16:creationId xmlns:a16="http://schemas.microsoft.com/office/drawing/2014/main" id="{AF998F39-9DA9-19CA-E01A-FFCEC0C0D65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9144000" cy="868351"/>
          </a:xfrm>
          <a:solidFill>
            <a:srgbClr val="003366"/>
          </a:solidFill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Goal: High-spin isomers</a:t>
            </a:r>
            <a:r>
              <a:rPr lang="en-GB" sz="2000" b="1" kern="1200" baseline="30000" dirty="0">
                <a:solidFill>
                  <a:schemeClr val="bg1"/>
                </a:solidFill>
                <a:latin typeface="Comic Sans MS" panose="030F0702030302020204" pitchFamily="66" charset="0"/>
                <a:ea typeface="+mn-ea"/>
                <a:cs typeface="+mn-cs"/>
              </a:rPr>
              <a:t> 212m1,m2,213m</a:t>
            </a:r>
            <a:r>
              <a:rPr lang="en-GB" sz="2000" b="1" kern="1200" dirty="0">
                <a:solidFill>
                  <a:schemeClr val="bg1"/>
                </a:solidFill>
                <a:latin typeface="Comic Sans MS" panose="030F0702030302020204" pitchFamily="66" charset="0"/>
                <a:ea typeface="+mn-ea"/>
                <a:cs typeface="+mn-cs"/>
              </a:rPr>
              <a:t>Bi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 and the N=126 kink problem</a:t>
            </a:r>
            <a:b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</a:b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(successful experiment on 3-9 December 2025)</a:t>
            </a:r>
            <a:endParaRPr lang="en-GB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8561E2-5B1C-8BBB-C70B-0CCCC6EC9B40}"/>
              </a:ext>
            </a:extLst>
          </p:cNvPr>
          <p:cNvSpPr/>
          <p:nvPr/>
        </p:nvSpPr>
        <p:spPr>
          <a:xfrm>
            <a:off x="0" y="843705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Properties of the high-spin isomers  </a:t>
            </a:r>
            <a:r>
              <a:rPr lang="en-GB" sz="1500" baseline="30000" dirty="0"/>
              <a:t>212m1,m2,213m</a:t>
            </a:r>
            <a:r>
              <a:rPr lang="en-GB" sz="1500" dirty="0"/>
              <a:t>Bi and their link to the kink in Bi </a:t>
            </a:r>
            <a:r>
              <a:rPr lang="en-GB" sz="1500" dirty="0" err="1"/>
              <a:t>gs</a:t>
            </a:r>
            <a:r>
              <a:rPr lang="en-GB" sz="1500" dirty="0"/>
              <a:t> charge radii at N=126:</a:t>
            </a:r>
            <a:r>
              <a:rPr lang="en-GB" sz="1500" dirty="0">
                <a:solidFill>
                  <a:srgbClr val="FF0000"/>
                </a:solidFill>
              </a:rPr>
              <a:t> is the position and  occupation of the i11/2 neutron orbital a real culprit for the N=126 kink?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887EC3-F6E8-F103-2DAA-94A62798F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5" y="1687021"/>
            <a:ext cx="3408224" cy="170332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2942FC-C23A-708B-ED46-61CCDD7D3731}"/>
              </a:ext>
            </a:extLst>
          </p:cNvPr>
          <p:cNvSpPr txBox="1"/>
          <p:nvPr/>
        </p:nvSpPr>
        <p:spPr>
          <a:xfrm>
            <a:off x="279755" y="1373817"/>
            <a:ext cx="319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Skyrme</a:t>
            </a:r>
            <a:r>
              <a:rPr lang="en-GB" sz="1200" dirty="0"/>
              <a:t>, P.M. Goddard et al,PRL110 (2013)</a:t>
            </a:r>
            <a:r>
              <a:rPr lang="en-GB" dirty="0"/>
              <a:t>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71B3A48-CB08-399F-B00F-46C6ED1E0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65" y="3560819"/>
            <a:ext cx="3157640" cy="21224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E26BF34-063E-0937-000B-16EC0F31D0CF}"/>
              </a:ext>
            </a:extLst>
          </p:cNvPr>
          <p:cNvSpPr txBox="1"/>
          <p:nvPr/>
        </p:nvSpPr>
        <p:spPr>
          <a:xfrm>
            <a:off x="2118251" y="38087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Pb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E5AC69-58AD-706A-645F-E5F7DC34AF93}"/>
              </a:ext>
            </a:extLst>
          </p:cNvPr>
          <p:cNvSpPr txBox="1"/>
          <p:nvPr/>
        </p:nvSpPr>
        <p:spPr>
          <a:xfrm>
            <a:off x="69073" y="5728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It seems the models in which </a:t>
            </a:r>
            <a:r>
              <a:rPr lang="en-GB" sz="1600" b="1" dirty="0">
                <a:solidFill>
                  <a:srgbClr val="FF0000"/>
                </a:solidFill>
              </a:rPr>
              <a:t>the i11/2 neutron orbital is below g9/2 </a:t>
            </a:r>
            <a:r>
              <a:rPr lang="en-GB" sz="1600" dirty="0"/>
              <a:t>(or very close to it)</a:t>
            </a:r>
          </a:p>
          <a:p>
            <a:r>
              <a:rPr lang="en-GB" sz="1600" dirty="0"/>
              <a:t>reproduce the kink better</a:t>
            </a:r>
            <a:r>
              <a:rPr lang="en-GB" sz="1600" b="1" dirty="0">
                <a:solidFill>
                  <a:srgbClr val="FF0000"/>
                </a:solidFill>
              </a:rPr>
              <a:t>, due to enhanced population of the i11/2 orbital.  This is a common property of relativistic approaches.</a:t>
            </a:r>
            <a:endParaRPr lang="en-GB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AFCC31-99C3-A4AE-B231-7C8AF423C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49" y="1929585"/>
            <a:ext cx="2265484" cy="284944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459252A-6061-027F-E980-7A1139FF3968}"/>
              </a:ext>
            </a:extLst>
          </p:cNvPr>
          <p:cNvSpPr txBox="1"/>
          <p:nvPr/>
        </p:nvSpPr>
        <p:spPr>
          <a:xfrm>
            <a:off x="3706775" y="1429960"/>
            <a:ext cx="4194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Relativistic, T. Day </a:t>
            </a:r>
            <a:r>
              <a:rPr lang="en-GB" sz="1200" dirty="0" err="1"/>
              <a:t>Goodacre</a:t>
            </a:r>
            <a:r>
              <a:rPr lang="en-GB" sz="1200" dirty="0"/>
              <a:t> et al, PRC104,054322(2021) 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7DD85B8-3CFD-4456-D043-3ACB018C2B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48" y="3755156"/>
            <a:ext cx="2618073" cy="18640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5E86B9-FBDF-6021-BA18-9526C1058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48" y="1660126"/>
            <a:ext cx="2588208" cy="201063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FE077BB-4FF5-0958-FC9C-0D54A14794DD}"/>
              </a:ext>
            </a:extLst>
          </p:cNvPr>
          <p:cNvSpPr/>
          <p:nvPr/>
        </p:nvSpPr>
        <p:spPr>
          <a:xfrm>
            <a:off x="69073" y="3167881"/>
            <a:ext cx="9028878" cy="1477328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This effect can be probed by charge radii of high-spin isomers in </a:t>
            </a:r>
            <a:r>
              <a:rPr lang="en-GB" baseline="30000" dirty="0"/>
              <a:t>212m2,213m</a:t>
            </a:r>
            <a:r>
              <a:rPr lang="en-GB" dirty="0"/>
              <a:t>Bi, whose configuration </a:t>
            </a:r>
            <a:r>
              <a:rPr lang="en-GB" b="1" dirty="0">
                <a:solidFill>
                  <a:srgbClr val="FF0000"/>
                </a:solidFill>
              </a:rPr>
              <a:t>presumably includes an i11/2 neutron</a:t>
            </a:r>
            <a:r>
              <a:rPr lang="en-GB" dirty="0"/>
              <a:t>: </a:t>
            </a:r>
          </a:p>
          <a:p>
            <a:r>
              <a:rPr lang="en-GB" baseline="30000" dirty="0"/>
              <a:t>212m2</a:t>
            </a:r>
            <a:r>
              <a:rPr lang="en-GB" dirty="0"/>
              <a:t>Bi [πh9/2×((νg9/2)</a:t>
            </a:r>
            <a:r>
              <a:rPr lang="en-GB" baseline="30000" dirty="0"/>
              <a:t>2</a:t>
            </a:r>
            <a:r>
              <a:rPr lang="en-GB" dirty="0"/>
              <a:t>×</a:t>
            </a:r>
            <a:r>
              <a:rPr lang="en-GB" b="1" dirty="0">
                <a:solidFill>
                  <a:srgbClr val="FF0000"/>
                </a:solidFill>
              </a:rPr>
              <a:t>νi11/2</a:t>
            </a:r>
            <a:r>
              <a:rPr lang="en-GB" dirty="0"/>
              <a:t>)]18</a:t>
            </a:r>
            <a:r>
              <a:rPr lang="en-GB" baseline="30000" dirty="0"/>
              <a:t>–</a:t>
            </a:r>
            <a:r>
              <a:rPr lang="en-GB" dirty="0"/>
              <a:t>, </a:t>
            </a:r>
          </a:p>
          <a:p>
            <a:r>
              <a:rPr lang="en-GB" baseline="30000" dirty="0"/>
              <a:t>213m</a:t>
            </a:r>
            <a:r>
              <a:rPr lang="en-GB" dirty="0"/>
              <a:t>Bi [πh9/2× (νg9/2×</a:t>
            </a:r>
            <a:r>
              <a:rPr lang="en-GB" b="1" dirty="0">
                <a:solidFill>
                  <a:srgbClr val="FF0000"/>
                </a:solidFill>
              </a:rPr>
              <a:t>νi11/2</a:t>
            </a:r>
            <a:r>
              <a:rPr lang="en-GB" dirty="0"/>
              <a:t>)]25/2</a:t>
            </a:r>
            <a:r>
              <a:rPr lang="en-GB" baseline="30000" dirty="0"/>
              <a:t>–</a:t>
            </a:r>
            <a:r>
              <a:rPr lang="en-GB" dirty="0"/>
              <a:t>, </a:t>
            </a:r>
          </a:p>
          <a:p>
            <a:r>
              <a:rPr lang="en-GB" dirty="0"/>
              <a:t>relative to their </a:t>
            </a:r>
            <a:r>
              <a:rPr lang="en-GB" dirty="0" err="1"/>
              <a:t>gs’s</a:t>
            </a:r>
            <a:r>
              <a:rPr lang="en-GB" dirty="0"/>
              <a:t> or</a:t>
            </a:r>
            <a:r>
              <a:rPr lang="en-GB" baseline="30000" dirty="0"/>
              <a:t> 212m1</a:t>
            </a:r>
            <a:r>
              <a:rPr lang="en-GB" dirty="0"/>
              <a:t>Bi </a:t>
            </a:r>
            <a:r>
              <a:rPr lang="el-GR" dirty="0"/>
              <a:t>[π</a:t>
            </a:r>
            <a:r>
              <a:rPr lang="en-GB" dirty="0"/>
              <a:t>h9/2×</a:t>
            </a:r>
            <a:r>
              <a:rPr lang="el-GR" dirty="0"/>
              <a:t>ν</a:t>
            </a:r>
            <a:r>
              <a:rPr lang="en-GB" dirty="0"/>
              <a:t>g9/2)]8</a:t>
            </a:r>
            <a:r>
              <a:rPr lang="en-GB" baseline="30000" dirty="0"/>
              <a:t>–</a:t>
            </a:r>
            <a:r>
              <a:rPr lang="en-GB" dirty="0"/>
              <a:t>,9</a:t>
            </a:r>
            <a:r>
              <a:rPr lang="en-GB" baseline="30000" dirty="0"/>
              <a:t>–</a:t>
            </a:r>
            <a:r>
              <a:rPr lang="en-GB" dirty="0"/>
              <a:t>, which have no i11/2 neutrons.</a:t>
            </a:r>
          </a:p>
        </p:txBody>
      </p:sp>
    </p:spTree>
    <p:extLst>
      <p:ext uri="{BB962C8B-B14F-4D97-AF65-F5344CB8AC3E}">
        <p14:creationId xmlns:p14="http://schemas.microsoft.com/office/powerpoint/2010/main" val="32080099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8">
            <a:extLst>
              <a:ext uri="{FF2B5EF4-FFF2-40B4-BE49-F238E27FC236}">
                <a16:creationId xmlns:a16="http://schemas.microsoft.com/office/drawing/2014/main" id="{E000F97D-CD74-0E03-FDDC-48D46202F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The N=126 kink in charge radii and magnetic moments in the neutron-rich Tl (Z=81) isotopes</a:t>
            </a:r>
            <a:endParaRPr lang="en-GB" sz="2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10" name="Picture 2" descr="Thallium - The MOST TOXIC METAL ON EARTH! - YouTube">
            <a:extLst>
              <a:ext uri="{FF2B5EF4-FFF2-40B4-BE49-F238E27FC236}">
                <a16:creationId xmlns:a16="http://schemas.microsoft.com/office/drawing/2014/main" id="{938766FC-F6C7-A080-394E-9CA2415AC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39" y="1611086"/>
            <a:ext cx="7702247" cy="433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09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B0B6E4-B173-E675-6350-AED4933F83F2}"/>
              </a:ext>
            </a:extLst>
          </p:cNvPr>
          <p:cNvGrpSpPr/>
          <p:nvPr/>
        </p:nvGrpSpPr>
        <p:grpSpPr>
          <a:xfrm>
            <a:off x="2665269" y="1621037"/>
            <a:ext cx="5704607" cy="3355550"/>
            <a:chOff x="-3843933" y="180975"/>
            <a:chExt cx="15890458" cy="965330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9ADC955-9657-042D-3988-28490F83059C}"/>
                </a:ext>
              </a:extLst>
            </p:cNvPr>
            <p:cNvGrpSpPr/>
            <p:nvPr/>
          </p:nvGrpSpPr>
          <p:grpSpPr>
            <a:xfrm>
              <a:off x="3758206" y="180975"/>
              <a:ext cx="8288319" cy="9653302"/>
              <a:chOff x="2600091" y="651938"/>
              <a:chExt cx="8274475" cy="963718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64FE42F-535F-3CD6-3E25-834966254668}"/>
                  </a:ext>
                </a:extLst>
              </p:cNvPr>
              <p:cNvGrpSpPr/>
              <p:nvPr/>
            </p:nvGrpSpPr>
            <p:grpSpPr>
              <a:xfrm>
                <a:off x="2657270" y="3832129"/>
                <a:ext cx="8007760" cy="6456989"/>
                <a:chOff x="2104820" y="1298479"/>
                <a:chExt cx="8007760" cy="6456989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E697D808-BD0A-CA80-DC1C-0E73EC76B0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799"/>
                <a:stretch/>
              </p:blipFill>
              <p:spPr>
                <a:xfrm>
                  <a:off x="2104820" y="3931611"/>
                  <a:ext cx="7696596" cy="3823857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59FF7CAA-48C5-8110-92C1-F546DE1AEA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32578"/>
                <a:stretch/>
              </p:blipFill>
              <p:spPr>
                <a:xfrm>
                  <a:off x="2130220" y="1298479"/>
                  <a:ext cx="7982360" cy="2633132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E09A28E9-3870-76E8-C253-412C31C4AA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141"/>
              <a:stretch/>
            </p:blipFill>
            <p:spPr>
              <a:xfrm>
                <a:off x="2600091" y="651938"/>
                <a:ext cx="8274475" cy="3207888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D24A47-BBA7-0A3E-0E95-FB207CE40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852260" y="380433"/>
              <a:ext cx="6839301" cy="53596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C24AB17-60B7-A7C6-945B-6F4219347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393986" y="5572808"/>
              <a:ext cx="8045863" cy="38927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370D00-7910-265D-3E2C-7C7CF8AF5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-1" b="58638"/>
            <a:stretch/>
          </p:blipFill>
          <p:spPr>
            <a:xfrm>
              <a:off x="-3843933" y="8220702"/>
              <a:ext cx="8007763" cy="1610151"/>
            </a:xfrm>
            <a:prstGeom prst="rect">
              <a:avLst/>
            </a:prstGeom>
          </p:spPr>
        </p:pic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F613C85A-D955-502F-E020-E91B1B55DBF3}"/>
              </a:ext>
            </a:extLst>
          </p:cNvPr>
          <p:cNvSpPr/>
          <p:nvPr/>
        </p:nvSpPr>
        <p:spPr>
          <a:xfrm>
            <a:off x="6161810" y="4049198"/>
            <a:ext cx="2265442" cy="3385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54B4A4-75C6-7009-F4FD-13AD9E56295A}"/>
              </a:ext>
            </a:extLst>
          </p:cNvPr>
          <p:cNvSpPr/>
          <p:nvPr/>
        </p:nvSpPr>
        <p:spPr>
          <a:xfrm>
            <a:off x="3419664" y="2038604"/>
            <a:ext cx="3486150" cy="3377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4DC0435-15B3-A498-B04E-754BCAF1C843}"/>
              </a:ext>
            </a:extLst>
          </p:cNvPr>
          <p:cNvCxnSpPr>
            <a:cxnSpLocks/>
          </p:cNvCxnSpPr>
          <p:nvPr/>
        </p:nvCxnSpPr>
        <p:spPr>
          <a:xfrm>
            <a:off x="3579678" y="2155973"/>
            <a:ext cx="2702454" cy="2702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FACAC7-E37E-0844-A68E-9EE2CFB788C0}"/>
              </a:ext>
            </a:extLst>
          </p:cNvPr>
          <p:cNvCxnSpPr>
            <a:cxnSpLocks/>
          </p:cNvCxnSpPr>
          <p:nvPr/>
        </p:nvCxnSpPr>
        <p:spPr>
          <a:xfrm>
            <a:off x="4271012" y="2190926"/>
            <a:ext cx="2702454" cy="2702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9BC51D5-177A-035A-5298-3275D0482493}"/>
              </a:ext>
            </a:extLst>
          </p:cNvPr>
          <p:cNvCxnSpPr>
            <a:cxnSpLocks/>
          </p:cNvCxnSpPr>
          <p:nvPr/>
        </p:nvCxnSpPr>
        <p:spPr>
          <a:xfrm>
            <a:off x="4920825" y="2173449"/>
            <a:ext cx="2702454" cy="27024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DA8092-1D95-54D0-9C8E-24209D219830}"/>
              </a:ext>
            </a:extLst>
          </p:cNvPr>
          <p:cNvCxnSpPr>
            <a:cxnSpLocks/>
          </p:cNvCxnSpPr>
          <p:nvPr/>
        </p:nvCxnSpPr>
        <p:spPr>
          <a:xfrm>
            <a:off x="5599351" y="2179511"/>
            <a:ext cx="2457822" cy="24578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947E82E-3025-77D1-C6C5-AEAA0AB7E8C6}"/>
              </a:ext>
            </a:extLst>
          </p:cNvPr>
          <p:cNvSpPr txBox="1"/>
          <p:nvPr/>
        </p:nvSpPr>
        <p:spPr>
          <a:xfrm rot="2700000">
            <a:off x="5890672" y="2798365"/>
            <a:ext cx="203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  <a:highlight>
                  <a:srgbClr val="FF0000"/>
                </a:highlight>
              </a:rPr>
              <a:t>Fr isobaric contaminations!</a:t>
            </a:r>
            <a:endParaRPr lang="zh-CN" altLang="en-US" baseline="-25000" dirty="0">
              <a:solidFill>
                <a:srgbClr val="FFFF00"/>
              </a:solidFill>
              <a:highlight>
                <a:srgbClr val="FF0000"/>
              </a:highlight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AFD42C0-C90D-78D6-DB3C-A2BC9348C34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946" t="5740" r="14766" b="11934"/>
          <a:stretch/>
        </p:blipFill>
        <p:spPr>
          <a:xfrm>
            <a:off x="304971" y="2272943"/>
            <a:ext cx="3058678" cy="227095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7FE26C-4848-83BA-3D3F-880E9F22D3D1}"/>
              </a:ext>
            </a:extLst>
          </p:cNvPr>
          <p:cNvCxnSpPr>
            <a:cxnSpLocks/>
          </p:cNvCxnSpPr>
          <p:nvPr/>
        </p:nvCxnSpPr>
        <p:spPr>
          <a:xfrm flipH="1">
            <a:off x="2611481" y="2155973"/>
            <a:ext cx="165707" cy="1566489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89BD9E5-F226-CC01-D554-A5CC55405233}"/>
              </a:ext>
            </a:extLst>
          </p:cNvPr>
          <p:cNvSpPr txBox="1"/>
          <p:nvPr/>
        </p:nvSpPr>
        <p:spPr>
          <a:xfrm>
            <a:off x="312607" y="1587859"/>
            <a:ext cx="2975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Ohmic heating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2000 degrees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6E51C-F3BC-9AA1-BA40-4A63BFA0CEE4}"/>
              </a:ext>
            </a:extLst>
          </p:cNvPr>
          <p:cNvSpPr txBox="1"/>
          <p:nvPr/>
        </p:nvSpPr>
        <p:spPr>
          <a:xfrm>
            <a:off x="27609" y="1001945"/>
            <a:ext cx="8797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FF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Fr Isobaric contamination is our main enemy at masses A=207-212 and A&gt;219!!!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53A0CF9-601A-3C5C-6001-1390B0775506}"/>
              </a:ext>
            </a:extLst>
          </p:cNvPr>
          <p:cNvGraphicFramePr>
            <a:graphicFrameLocks noGrp="1"/>
          </p:cNvGraphicFramePr>
          <p:nvPr/>
        </p:nvGraphicFramePr>
        <p:xfrm>
          <a:off x="1199564" y="5417801"/>
          <a:ext cx="3611923" cy="623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0987">
                  <a:extLst>
                    <a:ext uri="{9D8B030D-6E8A-4147-A177-3AD203B41FA5}">
                      <a16:colId xmlns:a16="http://schemas.microsoft.com/office/drawing/2014/main" val="4136886390"/>
                    </a:ext>
                  </a:extLst>
                </a:gridCol>
                <a:gridCol w="1160192">
                  <a:extLst>
                    <a:ext uri="{9D8B030D-6E8A-4147-A177-3AD203B41FA5}">
                      <a16:colId xmlns:a16="http://schemas.microsoft.com/office/drawing/2014/main" val="228557408"/>
                    </a:ext>
                  </a:extLst>
                </a:gridCol>
                <a:gridCol w="1050744">
                  <a:extLst>
                    <a:ext uri="{9D8B030D-6E8A-4147-A177-3AD203B41FA5}">
                      <a16:colId xmlns:a16="http://schemas.microsoft.com/office/drawing/2014/main" val="1692620268"/>
                    </a:ext>
                  </a:extLst>
                </a:gridCol>
              </a:tblGrid>
              <a:tr h="305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Isotope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55" marR="6755" marT="67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209</a:t>
                      </a:r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55" marR="6755" marT="67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kern="1200" baseline="300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209</a:t>
                      </a:r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55" marR="6755" marT="6755" marB="0" anchor="ctr"/>
                </a:tc>
                <a:extLst>
                  <a:ext uri="{0D108BD9-81ED-4DB2-BD59-A6C34878D82A}">
                    <a16:rowId xmlns:a16="http://schemas.microsoft.com/office/drawing/2014/main" val="659665959"/>
                  </a:ext>
                </a:extLst>
              </a:tr>
              <a:tr h="30560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Yield (/</a:t>
                      </a:r>
                      <a:r>
                        <a:rPr lang="en-US" sz="2000" b="1" u="none" strike="noStrike" dirty="0" err="1">
                          <a:effectLst/>
                          <a:latin typeface="Symbol" panose="05050102010706020507" pitchFamily="18" charset="2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US" sz="20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r>
                        <a:rPr 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55" marR="6755" marT="675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2.5×10</a:t>
                      </a:r>
                      <a:r>
                        <a:rPr lang="en-US" altLang="zh-CN" sz="2000" b="1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 sz="20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755" marR="6755" marT="675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3.2×10</a:t>
                      </a:r>
                      <a:r>
                        <a:rPr lang="en-US" altLang="zh-CN" sz="2000" b="1" u="none" strike="noStrike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20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755" marR="6755" marT="6755" marB="0" anchor="ctr"/>
                </a:tc>
                <a:extLst>
                  <a:ext uri="{0D108BD9-81ED-4DB2-BD59-A6C34878D82A}">
                    <a16:rowId xmlns:a16="http://schemas.microsoft.com/office/drawing/2014/main" val="2390430734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4AC7A0A-95B5-DFD7-2EAD-5FBBB9D3385A}"/>
              </a:ext>
            </a:extLst>
          </p:cNvPr>
          <p:cNvGraphicFramePr>
            <a:graphicFrameLocks noGrp="1"/>
          </p:cNvGraphicFramePr>
          <p:nvPr/>
        </p:nvGraphicFramePr>
        <p:xfrm>
          <a:off x="6315649" y="6010783"/>
          <a:ext cx="2615259" cy="7814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15323">
                  <a:extLst>
                    <a:ext uri="{9D8B030D-6E8A-4147-A177-3AD203B41FA5}">
                      <a16:colId xmlns:a16="http://schemas.microsoft.com/office/drawing/2014/main" val="2092388586"/>
                    </a:ext>
                  </a:extLst>
                </a:gridCol>
                <a:gridCol w="484042">
                  <a:extLst>
                    <a:ext uri="{9D8B030D-6E8A-4147-A177-3AD203B41FA5}">
                      <a16:colId xmlns:a16="http://schemas.microsoft.com/office/drawing/2014/main" val="3123032578"/>
                    </a:ext>
                  </a:extLst>
                </a:gridCol>
                <a:gridCol w="487865">
                  <a:extLst>
                    <a:ext uri="{9D8B030D-6E8A-4147-A177-3AD203B41FA5}">
                      <a16:colId xmlns:a16="http://schemas.microsoft.com/office/drawing/2014/main" val="2827343281"/>
                    </a:ext>
                  </a:extLst>
                </a:gridCol>
                <a:gridCol w="528029">
                  <a:extLst>
                    <a:ext uri="{9D8B030D-6E8A-4147-A177-3AD203B41FA5}">
                      <a16:colId xmlns:a16="http://schemas.microsoft.com/office/drawing/2014/main" val="1919761749"/>
                    </a:ext>
                  </a:extLst>
                </a:gridCol>
              </a:tblGrid>
              <a:tr h="26048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Mass Number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207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200" b="1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208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1200" b="1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209</a:t>
                      </a:r>
                    </a:p>
                  </a:txBody>
                  <a:tcPr marL="6264" marR="6264" marT="6264" marB="0" anchor="ctr"/>
                </a:tc>
                <a:extLst>
                  <a:ext uri="{0D108BD9-81ED-4DB2-BD59-A6C34878D82A}">
                    <a16:rowId xmlns:a16="http://schemas.microsoft.com/office/drawing/2014/main" val="996134176"/>
                  </a:ext>
                </a:extLst>
              </a:tr>
              <a:tr h="26048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Half-life of Fr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14.8s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58.6s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50s</a:t>
                      </a:r>
                    </a:p>
                  </a:txBody>
                  <a:tcPr marL="6264" marR="6264" marT="6264" marB="0" anchor="ctr"/>
                </a:tc>
                <a:extLst>
                  <a:ext uri="{0D108BD9-81ED-4DB2-BD59-A6C34878D82A}">
                    <a16:rowId xmlns:a16="http://schemas.microsoft.com/office/drawing/2014/main" val="1034929347"/>
                  </a:ext>
                </a:extLst>
              </a:tr>
              <a:tr h="260481"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Half-life of Tl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4.77m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3.05m</a:t>
                      </a:r>
                    </a:p>
                  </a:txBody>
                  <a:tcPr marL="6264" marR="6264" marT="6264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2.16m</a:t>
                      </a:r>
                    </a:p>
                  </a:txBody>
                  <a:tcPr marL="6264" marR="6264" marT="6264" marB="0" anchor="ctr"/>
                </a:tc>
                <a:extLst>
                  <a:ext uri="{0D108BD9-81ED-4DB2-BD59-A6C34878D82A}">
                    <a16:rowId xmlns:a16="http://schemas.microsoft.com/office/drawing/2014/main" val="7528375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C48DB6F-16A6-5B00-1D44-7F99541FDB40}"/>
              </a:ext>
            </a:extLst>
          </p:cNvPr>
          <p:cNvSpPr txBox="1"/>
          <p:nvPr/>
        </p:nvSpPr>
        <p:spPr>
          <a:xfrm>
            <a:off x="101" y="5297860"/>
            <a:ext cx="13388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333333"/>
                </a:solidFill>
                <a:latin typeface="PT Sans" panose="020B0503020203020204" pitchFamily="34" charset="0"/>
                <a:hlinkClick r:id="rId9"/>
              </a:rPr>
              <a:t>ISOLDE Yield Database</a:t>
            </a:r>
            <a:endParaRPr lang="zh-CN" altLang="en-US" sz="2000" dirty="0"/>
          </a:p>
        </p:txBody>
      </p:sp>
      <p:sp>
        <p:nvSpPr>
          <p:cNvPr id="4" name="Rectangle 1028">
            <a:extLst>
              <a:ext uri="{FF2B5EF4-FFF2-40B4-BE49-F238E27FC236}">
                <a16:creationId xmlns:a16="http://schemas.microsoft.com/office/drawing/2014/main" id="{E000F97D-CD74-0E03-FDDC-48D46202F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The N=126 kink in charge radii of Tl (Z=81) isotopes</a:t>
            </a:r>
            <a:endParaRPr lang="en-GB" sz="2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48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2" grpId="0"/>
      <p:bldP spid="41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60">
            <a:extLst>
              <a:ext uri="{FF2B5EF4-FFF2-40B4-BE49-F238E27FC236}">
                <a16:creationId xmlns:a16="http://schemas.microsoft.com/office/drawing/2014/main" id="{A6DACF13-7667-6846-1363-4EE90B4D7A34}"/>
              </a:ext>
            </a:extLst>
          </p:cNvPr>
          <p:cNvGrpSpPr/>
          <p:nvPr/>
        </p:nvGrpSpPr>
        <p:grpSpPr>
          <a:xfrm>
            <a:off x="5315442" y="2579141"/>
            <a:ext cx="280211" cy="108155"/>
            <a:chOff x="3355804" y="5127794"/>
            <a:chExt cx="330798" cy="120243"/>
          </a:xfrm>
        </p:grpSpPr>
        <p:cxnSp>
          <p:nvCxnSpPr>
            <p:cNvPr id="12" name="Gerade Verbindung mit Pfeil 61">
              <a:extLst>
                <a:ext uri="{FF2B5EF4-FFF2-40B4-BE49-F238E27FC236}">
                  <a16:creationId xmlns:a16="http://schemas.microsoft.com/office/drawing/2014/main" id="{83FF7929-24CE-F8CB-2955-9AA16109A48A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Ellipse 62">
              <a:extLst>
                <a:ext uri="{FF2B5EF4-FFF2-40B4-BE49-F238E27FC236}">
                  <a16:creationId xmlns:a16="http://schemas.microsoft.com/office/drawing/2014/main" id="{21C4D0EA-803B-B987-30D4-963DCA2C9245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Freihandform 63">
              <a:extLst>
                <a:ext uri="{FF2B5EF4-FFF2-40B4-BE49-F238E27FC236}">
                  <a16:creationId xmlns:a16="http://schemas.microsoft.com/office/drawing/2014/main" id="{7E46B1D9-02C4-878F-72AF-999BB4F7873A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5" name="Ellipse 58">
            <a:extLst>
              <a:ext uri="{FF2B5EF4-FFF2-40B4-BE49-F238E27FC236}">
                <a16:creationId xmlns:a16="http://schemas.microsoft.com/office/drawing/2014/main" id="{05C13BCC-4FDB-CA18-49AF-E5C56B3A4518}"/>
              </a:ext>
            </a:extLst>
          </p:cNvPr>
          <p:cNvSpPr/>
          <p:nvPr/>
        </p:nvSpPr>
        <p:spPr>
          <a:xfrm flipH="1">
            <a:off x="4682716" y="2617437"/>
            <a:ext cx="101855" cy="10815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Ellipse 58">
            <a:extLst>
              <a:ext uri="{FF2B5EF4-FFF2-40B4-BE49-F238E27FC236}">
                <a16:creationId xmlns:a16="http://schemas.microsoft.com/office/drawing/2014/main" id="{BFCE498B-BF33-9593-B36E-938296D7FB4D}"/>
              </a:ext>
            </a:extLst>
          </p:cNvPr>
          <p:cNvSpPr/>
          <p:nvPr/>
        </p:nvSpPr>
        <p:spPr>
          <a:xfrm flipH="1">
            <a:off x="4804273" y="2484619"/>
            <a:ext cx="101855" cy="108155"/>
          </a:xfrm>
          <a:prstGeom prst="ellipse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Ellipse 66">
            <a:extLst>
              <a:ext uri="{FF2B5EF4-FFF2-40B4-BE49-F238E27FC236}">
                <a16:creationId xmlns:a16="http://schemas.microsoft.com/office/drawing/2014/main" id="{B111A6E2-E3E3-E373-C595-0C330BA1E0B8}"/>
              </a:ext>
            </a:extLst>
          </p:cNvPr>
          <p:cNvSpPr/>
          <p:nvPr/>
        </p:nvSpPr>
        <p:spPr>
          <a:xfrm flipH="1">
            <a:off x="5028417" y="2622268"/>
            <a:ext cx="101855" cy="10815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982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Ellipse 66">
            <a:extLst>
              <a:ext uri="{FF2B5EF4-FFF2-40B4-BE49-F238E27FC236}">
                <a16:creationId xmlns:a16="http://schemas.microsoft.com/office/drawing/2014/main" id="{DAFFD6AD-C515-E7C8-AA34-2FDB789D9310}"/>
              </a:ext>
            </a:extLst>
          </p:cNvPr>
          <p:cNvSpPr/>
          <p:nvPr/>
        </p:nvSpPr>
        <p:spPr>
          <a:xfrm flipH="1">
            <a:off x="4609258" y="2463193"/>
            <a:ext cx="101855" cy="10815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Ellipse 66">
            <a:extLst>
              <a:ext uri="{FF2B5EF4-FFF2-40B4-BE49-F238E27FC236}">
                <a16:creationId xmlns:a16="http://schemas.microsoft.com/office/drawing/2014/main" id="{F43FB4F0-83DC-9EAB-B641-6641933DAD48}"/>
              </a:ext>
            </a:extLst>
          </p:cNvPr>
          <p:cNvSpPr/>
          <p:nvPr/>
        </p:nvSpPr>
        <p:spPr>
          <a:xfrm flipH="1">
            <a:off x="5544490" y="2616804"/>
            <a:ext cx="101855" cy="108155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5" name="Grafik 22">
            <a:extLst>
              <a:ext uri="{FF2B5EF4-FFF2-40B4-BE49-F238E27FC236}">
                <a16:creationId xmlns:a16="http://schemas.microsoft.com/office/drawing/2014/main" id="{F67BA7C1-80E9-3BBB-F609-4477E3160B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3" t="6564" r="72051" b="21918"/>
          <a:stretch/>
        </p:blipFill>
        <p:spPr>
          <a:xfrm>
            <a:off x="2783077" y="2001592"/>
            <a:ext cx="1613657" cy="17230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C6694CA-3485-352F-4433-1227E8F4D24E}"/>
              </a:ext>
            </a:extLst>
          </p:cNvPr>
          <p:cNvSpPr/>
          <p:nvPr/>
        </p:nvSpPr>
        <p:spPr>
          <a:xfrm>
            <a:off x="2789986" y="1964537"/>
            <a:ext cx="764663" cy="361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31E02E-D4DF-6FF4-BE33-6A84B2E1E076}"/>
              </a:ext>
            </a:extLst>
          </p:cNvPr>
          <p:cNvGrpSpPr/>
          <p:nvPr/>
        </p:nvGrpSpPr>
        <p:grpSpPr>
          <a:xfrm>
            <a:off x="6300146" y="1788663"/>
            <a:ext cx="2562420" cy="2226418"/>
            <a:chOff x="3626667" y="2987731"/>
            <a:chExt cx="3826222" cy="3073731"/>
          </a:xfrm>
        </p:grpSpPr>
        <p:pic>
          <p:nvPicPr>
            <p:cNvPr id="28" name="Grafik 22">
              <a:extLst>
                <a:ext uri="{FF2B5EF4-FFF2-40B4-BE49-F238E27FC236}">
                  <a16:creationId xmlns:a16="http://schemas.microsoft.com/office/drawing/2014/main" id="{7B644B45-A6E3-8256-69CA-C4899CFEA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1006" t="1911" b="31785"/>
            <a:stretch/>
          </p:blipFill>
          <p:spPr>
            <a:xfrm>
              <a:off x="5022418" y="2987731"/>
              <a:ext cx="2430471" cy="207773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9EC3EAA-8926-F22F-9AC9-3B7AC8304CEE}"/>
                </a:ext>
              </a:extLst>
            </p:cNvPr>
            <p:cNvSpPr/>
            <p:nvPr/>
          </p:nvSpPr>
          <p:spPr>
            <a:xfrm>
              <a:off x="3626667" y="5641899"/>
              <a:ext cx="1788712" cy="4195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30" name="Grafik 22">
            <a:extLst>
              <a:ext uri="{FF2B5EF4-FFF2-40B4-BE49-F238E27FC236}">
                <a16:creationId xmlns:a16="http://schemas.microsoft.com/office/drawing/2014/main" id="{BA2FB7E8-7F39-9899-40B2-23F49F1163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72" t="88028" r="49141" b="2555"/>
          <a:stretch/>
        </p:blipFill>
        <p:spPr>
          <a:xfrm>
            <a:off x="4354851" y="3724284"/>
            <a:ext cx="2629961" cy="210019"/>
          </a:xfrm>
          <a:prstGeom prst="rect">
            <a:avLst/>
          </a:prstGeom>
        </p:spPr>
      </p:pic>
      <p:grpSp>
        <p:nvGrpSpPr>
          <p:cNvPr id="31" name="Gruppieren 36">
            <a:extLst>
              <a:ext uri="{FF2B5EF4-FFF2-40B4-BE49-F238E27FC236}">
                <a16:creationId xmlns:a16="http://schemas.microsoft.com/office/drawing/2014/main" id="{0E379065-D045-2724-59E2-DBE54B27CE6B}"/>
              </a:ext>
            </a:extLst>
          </p:cNvPr>
          <p:cNvGrpSpPr/>
          <p:nvPr/>
        </p:nvGrpSpPr>
        <p:grpSpPr>
          <a:xfrm>
            <a:off x="8051164" y="3442929"/>
            <a:ext cx="101855" cy="336051"/>
            <a:chOff x="3355170" y="4902409"/>
            <a:chExt cx="120243" cy="373608"/>
          </a:xfrm>
        </p:grpSpPr>
        <p:cxnSp>
          <p:nvCxnSpPr>
            <p:cNvPr id="32" name="Gerade Verbindung mit Pfeil 37">
              <a:extLst>
                <a:ext uri="{FF2B5EF4-FFF2-40B4-BE49-F238E27FC236}">
                  <a16:creationId xmlns:a16="http://schemas.microsoft.com/office/drawing/2014/main" id="{8B464548-6FF1-4D87-DA4C-30C36520D40B}"/>
                </a:ext>
              </a:extLst>
            </p:cNvPr>
            <p:cNvCxnSpPr/>
            <p:nvPr/>
          </p:nvCxnSpPr>
          <p:spPr>
            <a:xfrm>
              <a:off x="3413468" y="4958853"/>
              <a:ext cx="3646" cy="317164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Ellipse 38">
              <a:extLst>
                <a:ext uri="{FF2B5EF4-FFF2-40B4-BE49-F238E27FC236}">
                  <a16:creationId xmlns:a16="http://schemas.microsoft.com/office/drawing/2014/main" id="{19D7B8C1-355E-7292-D91D-6ADA72A770BB}"/>
                </a:ext>
              </a:extLst>
            </p:cNvPr>
            <p:cNvSpPr/>
            <p:nvPr/>
          </p:nvSpPr>
          <p:spPr>
            <a:xfrm flipH="1">
              <a:off x="3355170" y="4902409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4" name="Freihandform 39">
              <a:extLst>
                <a:ext uri="{FF2B5EF4-FFF2-40B4-BE49-F238E27FC236}">
                  <a16:creationId xmlns:a16="http://schemas.microsoft.com/office/drawing/2014/main" id="{244A6F3E-A754-DCA8-8F64-5713D63CACE0}"/>
                </a:ext>
              </a:extLst>
            </p:cNvPr>
            <p:cNvSpPr/>
            <p:nvPr/>
          </p:nvSpPr>
          <p:spPr>
            <a:xfrm rot="5400000">
              <a:off x="3372371" y="4922396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35" name="Gruppieren 40">
            <a:extLst>
              <a:ext uri="{FF2B5EF4-FFF2-40B4-BE49-F238E27FC236}">
                <a16:creationId xmlns:a16="http://schemas.microsoft.com/office/drawing/2014/main" id="{08444594-43A8-EE84-EEF3-106F8E65E0D7}"/>
              </a:ext>
            </a:extLst>
          </p:cNvPr>
          <p:cNvGrpSpPr/>
          <p:nvPr/>
        </p:nvGrpSpPr>
        <p:grpSpPr>
          <a:xfrm>
            <a:off x="7861730" y="2889665"/>
            <a:ext cx="141612" cy="267422"/>
            <a:chOff x="3355804" y="5127794"/>
            <a:chExt cx="167177" cy="297308"/>
          </a:xfrm>
        </p:grpSpPr>
        <p:cxnSp>
          <p:nvCxnSpPr>
            <p:cNvPr id="36" name="Gerade Verbindung mit Pfeil 41">
              <a:extLst>
                <a:ext uri="{FF2B5EF4-FFF2-40B4-BE49-F238E27FC236}">
                  <a16:creationId xmlns:a16="http://schemas.microsoft.com/office/drawing/2014/main" id="{7C3A7EB2-ABA2-6AA2-0EEF-9A5D1D933E4B}"/>
                </a:ext>
              </a:extLst>
            </p:cNvPr>
            <p:cNvCxnSpPr/>
            <p:nvPr/>
          </p:nvCxnSpPr>
          <p:spPr>
            <a:xfrm>
              <a:off x="3414893" y="5182206"/>
              <a:ext cx="108088" cy="242896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Ellipse 42">
              <a:extLst>
                <a:ext uri="{FF2B5EF4-FFF2-40B4-BE49-F238E27FC236}">
                  <a16:creationId xmlns:a16="http://schemas.microsoft.com/office/drawing/2014/main" id="{8D6128B3-10B4-E1A9-973B-C1F5239DDFFF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8" name="Freihandform 43">
              <a:extLst>
                <a:ext uri="{FF2B5EF4-FFF2-40B4-BE49-F238E27FC236}">
                  <a16:creationId xmlns:a16="http://schemas.microsoft.com/office/drawing/2014/main" id="{FCF6DC4F-B4F5-5288-C241-42BB0A55A7A5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51" name="Gruppieren 60">
            <a:extLst>
              <a:ext uri="{FF2B5EF4-FFF2-40B4-BE49-F238E27FC236}">
                <a16:creationId xmlns:a16="http://schemas.microsoft.com/office/drawing/2014/main" id="{403185F7-C14B-B665-4F38-B43EF4F34FCA}"/>
              </a:ext>
            </a:extLst>
          </p:cNvPr>
          <p:cNvGrpSpPr/>
          <p:nvPr/>
        </p:nvGrpSpPr>
        <p:grpSpPr>
          <a:xfrm>
            <a:off x="5690170" y="2553589"/>
            <a:ext cx="280211" cy="108155"/>
            <a:chOff x="3355804" y="5127794"/>
            <a:chExt cx="330798" cy="120243"/>
          </a:xfrm>
        </p:grpSpPr>
        <p:cxnSp>
          <p:nvCxnSpPr>
            <p:cNvPr id="52" name="Gerade Verbindung mit Pfeil 61">
              <a:extLst>
                <a:ext uri="{FF2B5EF4-FFF2-40B4-BE49-F238E27FC236}">
                  <a16:creationId xmlns:a16="http://schemas.microsoft.com/office/drawing/2014/main" id="{3A885430-006C-4478-1235-78B1DBC3BFFC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Ellipse 62">
              <a:extLst>
                <a:ext uri="{FF2B5EF4-FFF2-40B4-BE49-F238E27FC236}">
                  <a16:creationId xmlns:a16="http://schemas.microsoft.com/office/drawing/2014/main" id="{59C555B3-7D5C-ACFB-C5E9-77D9E7462AB0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4" name="Freihandform 63">
              <a:extLst>
                <a:ext uri="{FF2B5EF4-FFF2-40B4-BE49-F238E27FC236}">
                  <a16:creationId xmlns:a16="http://schemas.microsoft.com/office/drawing/2014/main" id="{0D6CAB65-A166-493D-83E6-B2B2117F7C62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55" name="Gruppieren 68">
            <a:extLst>
              <a:ext uri="{FF2B5EF4-FFF2-40B4-BE49-F238E27FC236}">
                <a16:creationId xmlns:a16="http://schemas.microsoft.com/office/drawing/2014/main" id="{3A30F191-8BD9-7729-A894-527187F40898}"/>
              </a:ext>
            </a:extLst>
          </p:cNvPr>
          <p:cNvGrpSpPr/>
          <p:nvPr/>
        </p:nvGrpSpPr>
        <p:grpSpPr>
          <a:xfrm>
            <a:off x="6904449" y="2498840"/>
            <a:ext cx="280211" cy="108155"/>
            <a:chOff x="3355804" y="5127794"/>
            <a:chExt cx="330798" cy="120243"/>
          </a:xfrm>
        </p:grpSpPr>
        <p:cxnSp>
          <p:nvCxnSpPr>
            <p:cNvPr id="56" name="Gerade Verbindung mit Pfeil 69">
              <a:extLst>
                <a:ext uri="{FF2B5EF4-FFF2-40B4-BE49-F238E27FC236}">
                  <a16:creationId xmlns:a16="http://schemas.microsoft.com/office/drawing/2014/main" id="{75027444-B311-6659-C1D6-0CE36CD9AC25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57" name="Ellipse 70">
              <a:extLst>
                <a:ext uri="{FF2B5EF4-FFF2-40B4-BE49-F238E27FC236}">
                  <a16:creationId xmlns:a16="http://schemas.microsoft.com/office/drawing/2014/main" id="{421E85A9-1244-2602-D9DD-9D4B421BC02F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8" name="Freihandform 71">
              <a:extLst>
                <a:ext uri="{FF2B5EF4-FFF2-40B4-BE49-F238E27FC236}">
                  <a16:creationId xmlns:a16="http://schemas.microsoft.com/office/drawing/2014/main" id="{A5311E61-34E2-347D-11B1-83064DE99193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3" name="Gruppieren 80">
            <a:extLst>
              <a:ext uri="{FF2B5EF4-FFF2-40B4-BE49-F238E27FC236}">
                <a16:creationId xmlns:a16="http://schemas.microsoft.com/office/drawing/2014/main" id="{74558A35-25AB-0318-6676-CA5CDB34790C}"/>
              </a:ext>
            </a:extLst>
          </p:cNvPr>
          <p:cNvGrpSpPr/>
          <p:nvPr/>
        </p:nvGrpSpPr>
        <p:grpSpPr>
          <a:xfrm>
            <a:off x="3992530" y="2570843"/>
            <a:ext cx="309246" cy="109578"/>
            <a:chOff x="3849348" y="5128564"/>
            <a:chExt cx="361408" cy="120243"/>
          </a:xfrm>
        </p:grpSpPr>
        <p:cxnSp>
          <p:nvCxnSpPr>
            <p:cNvPr id="64" name="Gerade Verbindung mit Pfeil 81">
              <a:extLst>
                <a:ext uri="{FF2B5EF4-FFF2-40B4-BE49-F238E27FC236}">
                  <a16:creationId xmlns:a16="http://schemas.microsoft.com/office/drawing/2014/main" id="{4B77FADF-9819-34E5-5693-B2C0FB27760E}"/>
                </a:ext>
              </a:extLst>
            </p:cNvPr>
            <p:cNvCxnSpPr/>
            <p:nvPr/>
          </p:nvCxnSpPr>
          <p:spPr>
            <a:xfrm flipV="1">
              <a:off x="3904609" y="5185140"/>
              <a:ext cx="306147" cy="1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65" name="Ellipse 82">
              <a:extLst>
                <a:ext uri="{FF2B5EF4-FFF2-40B4-BE49-F238E27FC236}">
                  <a16:creationId xmlns:a16="http://schemas.microsoft.com/office/drawing/2014/main" id="{C35BE96E-49F1-02BB-A78C-51663F99804B}"/>
                </a:ext>
              </a:extLst>
            </p:cNvPr>
            <p:cNvSpPr/>
            <p:nvPr/>
          </p:nvSpPr>
          <p:spPr>
            <a:xfrm flipH="1">
              <a:off x="3849348" y="512856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6" name="Freihandform 83">
              <a:extLst>
                <a:ext uri="{FF2B5EF4-FFF2-40B4-BE49-F238E27FC236}">
                  <a16:creationId xmlns:a16="http://schemas.microsoft.com/office/drawing/2014/main" id="{8727E8F5-11BB-4352-4AC0-A6830BB458B9}"/>
                </a:ext>
              </a:extLst>
            </p:cNvPr>
            <p:cNvSpPr/>
            <p:nvPr/>
          </p:nvSpPr>
          <p:spPr>
            <a:xfrm rot="5400000">
              <a:off x="3868566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8ED002-1D8D-F496-A82D-20A8656E5B45}"/>
              </a:ext>
            </a:extLst>
          </p:cNvPr>
          <p:cNvCxnSpPr>
            <a:cxnSpLocks/>
          </p:cNvCxnSpPr>
          <p:nvPr/>
        </p:nvCxnSpPr>
        <p:spPr>
          <a:xfrm flipV="1">
            <a:off x="6098690" y="2172155"/>
            <a:ext cx="156942" cy="252365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D6F3197-4C7B-7F6F-0EB6-093AB05715C4}"/>
              </a:ext>
            </a:extLst>
          </p:cNvPr>
          <p:cNvCxnSpPr>
            <a:cxnSpLocks/>
          </p:cNvCxnSpPr>
          <p:nvPr/>
        </p:nvCxnSpPr>
        <p:spPr>
          <a:xfrm flipV="1">
            <a:off x="6241690" y="2175826"/>
            <a:ext cx="556218" cy="479"/>
          </a:xfrm>
          <a:prstGeom prst="line">
            <a:avLst/>
          </a:prstGeom>
          <a:ln w="57150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2542AAC-A78B-263C-086D-8FD7639D7D9A}"/>
              </a:ext>
            </a:extLst>
          </p:cNvPr>
          <p:cNvGrpSpPr/>
          <p:nvPr/>
        </p:nvGrpSpPr>
        <p:grpSpPr>
          <a:xfrm flipV="1">
            <a:off x="6098690" y="2773307"/>
            <a:ext cx="702607" cy="233006"/>
            <a:chOff x="3547671" y="1176531"/>
            <a:chExt cx="936809" cy="310675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5FB24E5-C07B-28FF-02B8-689DE4A355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7671" y="1176531"/>
              <a:ext cx="213774" cy="310675"/>
            </a:xfrm>
            <a:prstGeom prst="line">
              <a:avLst/>
            </a:prstGeom>
            <a:ln w="571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FE2307E-5593-CD0E-1E97-B91DCF3F69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2856" y="1181425"/>
              <a:ext cx="741624" cy="639"/>
            </a:xfrm>
            <a:prstGeom prst="line">
              <a:avLst/>
            </a:prstGeom>
            <a:ln w="57150">
              <a:solidFill>
                <a:srgbClr val="0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4DE7D75-C926-3148-8BF9-F31F539D9E67}"/>
              </a:ext>
            </a:extLst>
          </p:cNvPr>
          <p:cNvSpPr txBox="1"/>
          <p:nvPr/>
        </p:nvSpPr>
        <p:spPr>
          <a:xfrm>
            <a:off x="3221890" y="3485344"/>
            <a:ext cx="564578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Target</a:t>
            </a:r>
            <a:endParaRPr lang="fr-FR" sz="105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D1F102E-0FEB-A519-122E-AD9F71B52D02}"/>
              </a:ext>
            </a:extLst>
          </p:cNvPr>
          <p:cNvSpPr/>
          <p:nvPr/>
        </p:nvSpPr>
        <p:spPr>
          <a:xfrm>
            <a:off x="2840643" y="2248282"/>
            <a:ext cx="336242" cy="287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155BF5E-AE13-C39D-54AF-9D94FF1ACC94}"/>
              </a:ext>
            </a:extLst>
          </p:cNvPr>
          <p:cNvSpPr txBox="1"/>
          <p:nvPr/>
        </p:nvSpPr>
        <p:spPr>
          <a:xfrm>
            <a:off x="7899376" y="3838254"/>
            <a:ext cx="9833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experiment</a:t>
            </a:r>
            <a:endParaRPr lang="fr-FR" sz="105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41E47513-1A51-71DF-23D6-CE73CFB951B3}"/>
              </a:ext>
            </a:extLst>
          </p:cNvPr>
          <p:cNvSpPr/>
          <p:nvPr/>
        </p:nvSpPr>
        <p:spPr>
          <a:xfrm flipH="1">
            <a:off x="3282639" y="2482884"/>
            <a:ext cx="5113455" cy="200701"/>
          </a:xfrm>
          <a:prstGeom prst="rightArrow">
            <a:avLst/>
          </a:prstGeom>
          <a:solidFill>
            <a:srgbClr val="FF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C7798220-6778-7520-5FDF-A59E7BF0D359}"/>
              </a:ext>
            </a:extLst>
          </p:cNvPr>
          <p:cNvSpPr/>
          <p:nvPr/>
        </p:nvSpPr>
        <p:spPr>
          <a:xfrm flipH="1">
            <a:off x="3315799" y="2525259"/>
            <a:ext cx="5047136" cy="194887"/>
          </a:xfrm>
          <a:prstGeom prst="rightArrow">
            <a:avLst/>
          </a:prstGeom>
          <a:solidFill>
            <a:schemeClr val="accent3">
              <a:lumMod val="5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7A2F632-D6DC-6EB2-305F-D55255ECC017}"/>
              </a:ext>
            </a:extLst>
          </p:cNvPr>
          <p:cNvCxnSpPr>
            <a:cxnSpLocks/>
          </p:cNvCxnSpPr>
          <p:nvPr/>
        </p:nvCxnSpPr>
        <p:spPr>
          <a:xfrm flipV="1">
            <a:off x="8227388" y="3704276"/>
            <a:ext cx="556218" cy="479"/>
          </a:xfrm>
          <a:prstGeom prst="line">
            <a:avLst/>
          </a:prstGeom>
          <a:ln w="5715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70E3C55-8C80-E4F0-24E4-CD8ADFDDB232}"/>
              </a:ext>
            </a:extLst>
          </p:cNvPr>
          <p:cNvCxnSpPr>
            <a:cxnSpLocks/>
          </p:cNvCxnSpPr>
          <p:nvPr/>
        </p:nvCxnSpPr>
        <p:spPr>
          <a:xfrm flipV="1">
            <a:off x="7449192" y="3705538"/>
            <a:ext cx="556218" cy="479"/>
          </a:xfrm>
          <a:prstGeom prst="line">
            <a:avLst/>
          </a:prstGeom>
          <a:ln w="5715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uppieren 56">
            <a:extLst>
              <a:ext uri="{FF2B5EF4-FFF2-40B4-BE49-F238E27FC236}">
                <a16:creationId xmlns:a16="http://schemas.microsoft.com/office/drawing/2014/main" id="{BB9DCF8B-7B04-3EBC-25C7-E4913CAD7F56}"/>
              </a:ext>
            </a:extLst>
          </p:cNvPr>
          <p:cNvGrpSpPr/>
          <p:nvPr/>
        </p:nvGrpSpPr>
        <p:grpSpPr>
          <a:xfrm>
            <a:off x="3792208" y="2478058"/>
            <a:ext cx="280211" cy="108155"/>
            <a:chOff x="3355804" y="5127794"/>
            <a:chExt cx="330798" cy="120243"/>
          </a:xfrm>
        </p:grpSpPr>
        <p:cxnSp>
          <p:nvCxnSpPr>
            <p:cNvPr id="80" name="Gerade Verbindung mit Pfeil 57">
              <a:extLst>
                <a:ext uri="{FF2B5EF4-FFF2-40B4-BE49-F238E27FC236}">
                  <a16:creationId xmlns:a16="http://schemas.microsoft.com/office/drawing/2014/main" id="{45C43A8A-8976-325E-DAC5-FDBD0A58E658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1" name="Ellipse 58">
              <a:extLst>
                <a:ext uri="{FF2B5EF4-FFF2-40B4-BE49-F238E27FC236}">
                  <a16:creationId xmlns:a16="http://schemas.microsoft.com/office/drawing/2014/main" id="{AC47B3D2-D63F-178A-ADFC-11C75AD455FB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2" name="Freihandform 59">
              <a:extLst>
                <a:ext uri="{FF2B5EF4-FFF2-40B4-BE49-F238E27FC236}">
                  <a16:creationId xmlns:a16="http://schemas.microsoft.com/office/drawing/2014/main" id="{2A43AC3B-EB66-8312-A457-CE23F495D3CF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83" name="Gruppieren 56">
            <a:extLst>
              <a:ext uri="{FF2B5EF4-FFF2-40B4-BE49-F238E27FC236}">
                <a16:creationId xmlns:a16="http://schemas.microsoft.com/office/drawing/2014/main" id="{17CAB20C-9525-675E-A923-BBB1AA467058}"/>
              </a:ext>
            </a:extLst>
          </p:cNvPr>
          <p:cNvGrpSpPr/>
          <p:nvPr/>
        </p:nvGrpSpPr>
        <p:grpSpPr>
          <a:xfrm>
            <a:off x="6146053" y="2498197"/>
            <a:ext cx="280211" cy="108155"/>
            <a:chOff x="3355804" y="5127794"/>
            <a:chExt cx="330798" cy="120243"/>
          </a:xfrm>
        </p:grpSpPr>
        <p:cxnSp>
          <p:nvCxnSpPr>
            <p:cNvPr id="84" name="Gerade Verbindung mit Pfeil 57">
              <a:extLst>
                <a:ext uri="{FF2B5EF4-FFF2-40B4-BE49-F238E27FC236}">
                  <a16:creationId xmlns:a16="http://schemas.microsoft.com/office/drawing/2014/main" id="{E1F11EA5-26CB-04EC-941D-4BC76942DD6D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5" name="Ellipse 58">
              <a:extLst>
                <a:ext uri="{FF2B5EF4-FFF2-40B4-BE49-F238E27FC236}">
                  <a16:creationId xmlns:a16="http://schemas.microsoft.com/office/drawing/2014/main" id="{1D053210-FE37-EDB3-0729-C5A23F4E3339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6" name="Freihandform 59">
              <a:extLst>
                <a:ext uri="{FF2B5EF4-FFF2-40B4-BE49-F238E27FC236}">
                  <a16:creationId xmlns:a16="http://schemas.microsoft.com/office/drawing/2014/main" id="{8FDB34AB-2B5C-0489-3222-377A2E8C5CCA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87" name="Gruppieren 56">
            <a:extLst>
              <a:ext uri="{FF2B5EF4-FFF2-40B4-BE49-F238E27FC236}">
                <a16:creationId xmlns:a16="http://schemas.microsoft.com/office/drawing/2014/main" id="{FF0AB802-6938-A8CE-3671-32B77380632A}"/>
              </a:ext>
            </a:extLst>
          </p:cNvPr>
          <p:cNvGrpSpPr/>
          <p:nvPr/>
        </p:nvGrpSpPr>
        <p:grpSpPr>
          <a:xfrm>
            <a:off x="6582254" y="2505490"/>
            <a:ext cx="280211" cy="108155"/>
            <a:chOff x="3355804" y="5127794"/>
            <a:chExt cx="330798" cy="120243"/>
          </a:xfrm>
        </p:grpSpPr>
        <p:cxnSp>
          <p:nvCxnSpPr>
            <p:cNvPr id="88" name="Gerade Verbindung mit Pfeil 57">
              <a:extLst>
                <a:ext uri="{FF2B5EF4-FFF2-40B4-BE49-F238E27FC236}">
                  <a16:creationId xmlns:a16="http://schemas.microsoft.com/office/drawing/2014/main" id="{50C92387-B3F7-D8D6-325A-CAD083DCA129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89" name="Ellipse 58">
              <a:extLst>
                <a:ext uri="{FF2B5EF4-FFF2-40B4-BE49-F238E27FC236}">
                  <a16:creationId xmlns:a16="http://schemas.microsoft.com/office/drawing/2014/main" id="{9A741CD6-CB6D-0BDE-A57F-17A44143046A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0" name="Freihandform 59">
              <a:extLst>
                <a:ext uri="{FF2B5EF4-FFF2-40B4-BE49-F238E27FC236}">
                  <a16:creationId xmlns:a16="http://schemas.microsoft.com/office/drawing/2014/main" id="{43F7992D-A347-9AD7-E705-9596D3BBC57E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91" name="Gruppieren 56">
            <a:extLst>
              <a:ext uri="{FF2B5EF4-FFF2-40B4-BE49-F238E27FC236}">
                <a16:creationId xmlns:a16="http://schemas.microsoft.com/office/drawing/2014/main" id="{F1DFACFF-3B98-7D5F-5DE7-58392F78F11C}"/>
              </a:ext>
            </a:extLst>
          </p:cNvPr>
          <p:cNvGrpSpPr/>
          <p:nvPr/>
        </p:nvGrpSpPr>
        <p:grpSpPr>
          <a:xfrm rot="1810387">
            <a:off x="7510381" y="2700895"/>
            <a:ext cx="280211" cy="108155"/>
            <a:chOff x="3355804" y="5127794"/>
            <a:chExt cx="330798" cy="120243"/>
          </a:xfrm>
        </p:grpSpPr>
        <p:cxnSp>
          <p:nvCxnSpPr>
            <p:cNvPr id="92" name="Gerade Verbindung mit Pfeil 57">
              <a:extLst>
                <a:ext uri="{FF2B5EF4-FFF2-40B4-BE49-F238E27FC236}">
                  <a16:creationId xmlns:a16="http://schemas.microsoft.com/office/drawing/2014/main" id="{27CDB57C-2576-A173-7113-10B06FC49119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Ellipse 58">
              <a:extLst>
                <a:ext uri="{FF2B5EF4-FFF2-40B4-BE49-F238E27FC236}">
                  <a16:creationId xmlns:a16="http://schemas.microsoft.com/office/drawing/2014/main" id="{FEBFB5F0-294D-8714-66C0-BF95D8ACDFBA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4" name="Freihandform 59">
              <a:extLst>
                <a:ext uri="{FF2B5EF4-FFF2-40B4-BE49-F238E27FC236}">
                  <a16:creationId xmlns:a16="http://schemas.microsoft.com/office/drawing/2014/main" id="{27EF6DC5-63CB-7FC9-A659-2ACEF66A027E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95" name="Gruppieren 56">
            <a:extLst>
              <a:ext uri="{FF2B5EF4-FFF2-40B4-BE49-F238E27FC236}">
                <a16:creationId xmlns:a16="http://schemas.microsoft.com/office/drawing/2014/main" id="{DEACABEF-2B4C-331D-61A3-CCB94B53BC99}"/>
              </a:ext>
            </a:extLst>
          </p:cNvPr>
          <p:cNvGrpSpPr/>
          <p:nvPr/>
        </p:nvGrpSpPr>
        <p:grpSpPr>
          <a:xfrm rot="5400000">
            <a:off x="7925974" y="3662099"/>
            <a:ext cx="280211" cy="108155"/>
            <a:chOff x="3355804" y="5127794"/>
            <a:chExt cx="330798" cy="120243"/>
          </a:xfrm>
        </p:grpSpPr>
        <p:cxnSp>
          <p:nvCxnSpPr>
            <p:cNvPr id="96" name="Gerade Verbindung mit Pfeil 57">
              <a:extLst>
                <a:ext uri="{FF2B5EF4-FFF2-40B4-BE49-F238E27FC236}">
                  <a16:creationId xmlns:a16="http://schemas.microsoft.com/office/drawing/2014/main" id="{E981C926-7652-308A-00DE-EDCFE7FA193F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97" name="Ellipse 58">
              <a:extLst>
                <a:ext uri="{FF2B5EF4-FFF2-40B4-BE49-F238E27FC236}">
                  <a16:creationId xmlns:a16="http://schemas.microsoft.com/office/drawing/2014/main" id="{6C7B6714-08A2-C67A-3CE4-256566239BAF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98" name="Freihandform 59">
              <a:extLst>
                <a:ext uri="{FF2B5EF4-FFF2-40B4-BE49-F238E27FC236}">
                  <a16:creationId xmlns:a16="http://schemas.microsoft.com/office/drawing/2014/main" id="{9756B502-E669-F2F0-542B-03FE42B431D4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91CC3E10-F802-D633-1DE1-3B46293B2E41}"/>
              </a:ext>
            </a:extLst>
          </p:cNvPr>
          <p:cNvSpPr/>
          <p:nvPr/>
        </p:nvSpPr>
        <p:spPr>
          <a:xfrm>
            <a:off x="7877084" y="1811736"/>
            <a:ext cx="904571" cy="3834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E50F6A6-9BCC-71AB-10DC-B4359E7A160F}"/>
              </a:ext>
            </a:extLst>
          </p:cNvPr>
          <p:cNvSpPr/>
          <p:nvPr/>
        </p:nvSpPr>
        <p:spPr>
          <a:xfrm>
            <a:off x="4639084" y="2074728"/>
            <a:ext cx="1134126" cy="16201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4AD6CBD-5F9E-5102-9133-E11A414AB8D3}"/>
              </a:ext>
            </a:extLst>
          </p:cNvPr>
          <p:cNvSpPr/>
          <p:nvPr/>
        </p:nvSpPr>
        <p:spPr>
          <a:xfrm>
            <a:off x="4639084" y="2903046"/>
            <a:ext cx="1134126" cy="16201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C8BEF23-96AE-C69E-D591-1D120A69B7BE}"/>
              </a:ext>
            </a:extLst>
          </p:cNvPr>
          <p:cNvCxnSpPr/>
          <p:nvPr/>
        </p:nvCxnSpPr>
        <p:spPr>
          <a:xfrm>
            <a:off x="4531072" y="2074728"/>
            <a:ext cx="0" cy="324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76F600B-7B02-32FD-F51D-7BC9AA3DCD6A}"/>
              </a:ext>
            </a:extLst>
          </p:cNvPr>
          <p:cNvCxnSpPr/>
          <p:nvPr/>
        </p:nvCxnSpPr>
        <p:spPr>
          <a:xfrm>
            <a:off x="4531072" y="2741064"/>
            <a:ext cx="0" cy="324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28EA30F-25B8-5B79-8423-95BB84307C05}"/>
              </a:ext>
            </a:extLst>
          </p:cNvPr>
          <p:cNvCxnSpPr/>
          <p:nvPr/>
        </p:nvCxnSpPr>
        <p:spPr>
          <a:xfrm>
            <a:off x="5865709" y="2074728"/>
            <a:ext cx="0" cy="324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C97CE74-493D-3DE1-054C-78EC45B28542}"/>
              </a:ext>
            </a:extLst>
          </p:cNvPr>
          <p:cNvCxnSpPr/>
          <p:nvPr/>
        </p:nvCxnSpPr>
        <p:spPr>
          <a:xfrm>
            <a:off x="5865709" y="2741064"/>
            <a:ext cx="0" cy="3240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B30B619-6CCA-3426-398C-554ABB7DA6A5}"/>
              </a:ext>
            </a:extLst>
          </p:cNvPr>
          <p:cNvSpPr txBox="1"/>
          <p:nvPr/>
        </p:nvSpPr>
        <p:spPr>
          <a:xfrm>
            <a:off x="4605749" y="3308630"/>
            <a:ext cx="124874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5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Ion </a:t>
            </a:r>
            <a:r>
              <a:rPr lang="en-US" sz="1050" dirty="0" err="1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repeller</a:t>
            </a:r>
            <a:r>
              <a:rPr lang="en-US" sz="105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electrode</a:t>
            </a:r>
            <a:endParaRPr lang="en-GB" sz="105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8E2A264-E625-4B29-2A21-BED57F72EF59}"/>
              </a:ext>
            </a:extLst>
          </p:cNvPr>
          <p:cNvCxnSpPr>
            <a:cxnSpLocks/>
          </p:cNvCxnSpPr>
          <p:nvPr/>
        </p:nvCxnSpPr>
        <p:spPr>
          <a:xfrm>
            <a:off x="4537319" y="3130594"/>
            <a:ext cx="155771" cy="178036"/>
          </a:xfrm>
          <a:prstGeom prst="line">
            <a:avLst/>
          </a:prstGeom>
          <a:ln w="19050">
            <a:solidFill>
              <a:srgbClr val="30303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955E8210-F234-DA75-CBA8-BA9AEEA875B3}"/>
              </a:ext>
            </a:extLst>
          </p:cNvPr>
          <p:cNvSpPr txBox="1"/>
          <p:nvPr/>
        </p:nvSpPr>
        <p:spPr>
          <a:xfrm>
            <a:off x="4715484" y="1915161"/>
            <a:ext cx="95378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5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Ionization cavity</a:t>
            </a:r>
            <a:endParaRPr lang="en-GB" sz="105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FE320A03-ECA4-7409-A42A-C6287E586690}"/>
              </a:ext>
            </a:extLst>
          </p:cNvPr>
          <p:cNvSpPr/>
          <p:nvPr/>
        </p:nvSpPr>
        <p:spPr>
          <a:xfrm>
            <a:off x="4378983" y="1636495"/>
            <a:ext cx="1650244" cy="1956779"/>
          </a:xfrm>
          <a:prstGeom prst="roundRect">
            <a:avLst/>
          </a:prstGeom>
          <a:noFill/>
          <a:ln>
            <a:solidFill>
              <a:srgbClr val="3030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9C775EB-3125-535D-38BA-0B31D9475662}"/>
              </a:ext>
            </a:extLst>
          </p:cNvPr>
          <p:cNvSpPr txBox="1"/>
          <p:nvPr/>
        </p:nvSpPr>
        <p:spPr>
          <a:xfrm>
            <a:off x="4674236" y="1644695"/>
            <a:ext cx="100578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b="1" u="sng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LIST structure</a:t>
            </a:r>
            <a:endParaRPr lang="en-GB" sz="1200" b="1" u="sng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11" name="Gruppieren 80">
            <a:extLst>
              <a:ext uri="{FF2B5EF4-FFF2-40B4-BE49-F238E27FC236}">
                <a16:creationId xmlns:a16="http://schemas.microsoft.com/office/drawing/2014/main" id="{AF4AF655-6D30-3AD3-10A8-E191245A545D}"/>
              </a:ext>
            </a:extLst>
          </p:cNvPr>
          <p:cNvGrpSpPr/>
          <p:nvPr/>
        </p:nvGrpSpPr>
        <p:grpSpPr>
          <a:xfrm rot="13415093">
            <a:off x="4230373" y="2123269"/>
            <a:ext cx="309246" cy="109578"/>
            <a:chOff x="3849348" y="5128564"/>
            <a:chExt cx="361408" cy="120243"/>
          </a:xfrm>
        </p:grpSpPr>
        <p:cxnSp>
          <p:nvCxnSpPr>
            <p:cNvPr id="112" name="Gerade Verbindung mit Pfeil 81">
              <a:extLst>
                <a:ext uri="{FF2B5EF4-FFF2-40B4-BE49-F238E27FC236}">
                  <a16:creationId xmlns:a16="http://schemas.microsoft.com/office/drawing/2014/main" id="{BB0592D3-2259-96AF-889E-12236C0AFFA7}"/>
                </a:ext>
              </a:extLst>
            </p:cNvPr>
            <p:cNvCxnSpPr/>
            <p:nvPr/>
          </p:nvCxnSpPr>
          <p:spPr>
            <a:xfrm flipV="1">
              <a:off x="3904609" y="5185140"/>
              <a:ext cx="306147" cy="1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13" name="Ellipse 82">
              <a:extLst>
                <a:ext uri="{FF2B5EF4-FFF2-40B4-BE49-F238E27FC236}">
                  <a16:creationId xmlns:a16="http://schemas.microsoft.com/office/drawing/2014/main" id="{FB17ADE9-7244-0FF3-CECD-F63D83BB002B}"/>
                </a:ext>
              </a:extLst>
            </p:cNvPr>
            <p:cNvSpPr/>
            <p:nvPr/>
          </p:nvSpPr>
          <p:spPr>
            <a:xfrm flipH="1">
              <a:off x="3849348" y="512856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4" name="Freihandform 83">
              <a:extLst>
                <a:ext uri="{FF2B5EF4-FFF2-40B4-BE49-F238E27FC236}">
                  <a16:creationId xmlns:a16="http://schemas.microsoft.com/office/drawing/2014/main" id="{E3EC8734-0D5F-9CB1-84E7-907515F60380}"/>
                </a:ext>
              </a:extLst>
            </p:cNvPr>
            <p:cNvSpPr/>
            <p:nvPr/>
          </p:nvSpPr>
          <p:spPr>
            <a:xfrm rot="5400000">
              <a:off x="3868566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5" name="Gruppieren 80">
            <a:extLst>
              <a:ext uri="{FF2B5EF4-FFF2-40B4-BE49-F238E27FC236}">
                <a16:creationId xmlns:a16="http://schemas.microsoft.com/office/drawing/2014/main" id="{68A9E590-4E8F-BE63-569D-67328AD598E2}"/>
              </a:ext>
            </a:extLst>
          </p:cNvPr>
          <p:cNvGrpSpPr/>
          <p:nvPr/>
        </p:nvGrpSpPr>
        <p:grpSpPr>
          <a:xfrm rot="8506291">
            <a:off x="4242933" y="2874788"/>
            <a:ext cx="309246" cy="109578"/>
            <a:chOff x="3849348" y="5128564"/>
            <a:chExt cx="361408" cy="120243"/>
          </a:xfrm>
        </p:grpSpPr>
        <p:cxnSp>
          <p:nvCxnSpPr>
            <p:cNvPr id="116" name="Gerade Verbindung mit Pfeil 81">
              <a:extLst>
                <a:ext uri="{FF2B5EF4-FFF2-40B4-BE49-F238E27FC236}">
                  <a16:creationId xmlns:a16="http://schemas.microsoft.com/office/drawing/2014/main" id="{578FABEB-C85E-CE99-35C5-5F8CD12F3FB5}"/>
                </a:ext>
              </a:extLst>
            </p:cNvPr>
            <p:cNvCxnSpPr/>
            <p:nvPr/>
          </p:nvCxnSpPr>
          <p:spPr>
            <a:xfrm flipV="1">
              <a:off x="3904609" y="5185140"/>
              <a:ext cx="306147" cy="1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17" name="Ellipse 82">
              <a:extLst>
                <a:ext uri="{FF2B5EF4-FFF2-40B4-BE49-F238E27FC236}">
                  <a16:creationId xmlns:a16="http://schemas.microsoft.com/office/drawing/2014/main" id="{0937BB94-E99B-EBF6-589D-FDD8F8DC0033}"/>
                </a:ext>
              </a:extLst>
            </p:cNvPr>
            <p:cNvSpPr/>
            <p:nvPr/>
          </p:nvSpPr>
          <p:spPr>
            <a:xfrm flipH="1">
              <a:off x="3849348" y="512856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18" name="Freihandform 83">
              <a:extLst>
                <a:ext uri="{FF2B5EF4-FFF2-40B4-BE49-F238E27FC236}">
                  <a16:creationId xmlns:a16="http://schemas.microsoft.com/office/drawing/2014/main" id="{679FC812-81A8-E89B-7A63-445B83243ECC}"/>
                </a:ext>
              </a:extLst>
            </p:cNvPr>
            <p:cNvSpPr/>
            <p:nvPr/>
          </p:nvSpPr>
          <p:spPr>
            <a:xfrm rot="5400000">
              <a:off x="3868566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19" name="Gruppieren 48">
            <a:extLst>
              <a:ext uri="{FF2B5EF4-FFF2-40B4-BE49-F238E27FC236}">
                <a16:creationId xmlns:a16="http://schemas.microsoft.com/office/drawing/2014/main" id="{19061192-F63D-BA75-50AC-3A7C3832D657}"/>
              </a:ext>
            </a:extLst>
          </p:cNvPr>
          <p:cNvGrpSpPr/>
          <p:nvPr/>
        </p:nvGrpSpPr>
        <p:grpSpPr>
          <a:xfrm rot="3699550">
            <a:off x="4300393" y="2666741"/>
            <a:ext cx="101855" cy="298688"/>
            <a:chOff x="3824754" y="4969972"/>
            <a:chExt cx="120243" cy="332069"/>
          </a:xfrm>
        </p:grpSpPr>
        <p:cxnSp>
          <p:nvCxnSpPr>
            <p:cNvPr id="120" name="Gerade Verbindung mit Pfeil 49">
              <a:extLst>
                <a:ext uri="{FF2B5EF4-FFF2-40B4-BE49-F238E27FC236}">
                  <a16:creationId xmlns:a16="http://schemas.microsoft.com/office/drawing/2014/main" id="{B3F3857D-D871-927D-5B25-3395AE8B530C}"/>
                </a:ext>
              </a:extLst>
            </p:cNvPr>
            <p:cNvCxnSpPr/>
            <p:nvPr/>
          </p:nvCxnSpPr>
          <p:spPr>
            <a:xfrm>
              <a:off x="3880015" y="5026551"/>
              <a:ext cx="49107" cy="27549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F982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21" name="Ellipse 50">
              <a:extLst>
                <a:ext uri="{FF2B5EF4-FFF2-40B4-BE49-F238E27FC236}">
                  <a16:creationId xmlns:a16="http://schemas.microsoft.com/office/drawing/2014/main" id="{0EA8F23A-C891-B176-31AE-C7C04B24E48F}"/>
                </a:ext>
              </a:extLst>
            </p:cNvPr>
            <p:cNvSpPr/>
            <p:nvPr/>
          </p:nvSpPr>
          <p:spPr>
            <a:xfrm flipH="1">
              <a:off x="3824754" y="4969972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98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2" name="Freihandform 51">
              <a:extLst>
                <a:ext uri="{FF2B5EF4-FFF2-40B4-BE49-F238E27FC236}">
                  <a16:creationId xmlns:a16="http://schemas.microsoft.com/office/drawing/2014/main" id="{51B6B84F-37F1-E740-4254-DABBBC159006}"/>
                </a:ext>
              </a:extLst>
            </p:cNvPr>
            <p:cNvSpPr/>
            <p:nvPr/>
          </p:nvSpPr>
          <p:spPr>
            <a:xfrm rot="5400000">
              <a:off x="3843972" y="4987148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23" name="Gruppieren 48">
            <a:extLst>
              <a:ext uri="{FF2B5EF4-FFF2-40B4-BE49-F238E27FC236}">
                <a16:creationId xmlns:a16="http://schemas.microsoft.com/office/drawing/2014/main" id="{1F4252D0-83F1-6673-A3DF-1D0D9BEA403E}"/>
              </a:ext>
            </a:extLst>
          </p:cNvPr>
          <p:cNvGrpSpPr/>
          <p:nvPr/>
        </p:nvGrpSpPr>
        <p:grpSpPr>
          <a:xfrm rot="8442650">
            <a:off x="4325247" y="2129242"/>
            <a:ext cx="101855" cy="298688"/>
            <a:chOff x="3824754" y="4969972"/>
            <a:chExt cx="120243" cy="332069"/>
          </a:xfrm>
        </p:grpSpPr>
        <p:cxnSp>
          <p:nvCxnSpPr>
            <p:cNvPr id="124" name="Gerade Verbindung mit Pfeil 49">
              <a:extLst>
                <a:ext uri="{FF2B5EF4-FFF2-40B4-BE49-F238E27FC236}">
                  <a16:creationId xmlns:a16="http://schemas.microsoft.com/office/drawing/2014/main" id="{17341F3B-725E-C53B-3A3D-C730EDB87F12}"/>
                </a:ext>
              </a:extLst>
            </p:cNvPr>
            <p:cNvCxnSpPr/>
            <p:nvPr/>
          </p:nvCxnSpPr>
          <p:spPr>
            <a:xfrm>
              <a:off x="3880015" y="5026551"/>
              <a:ext cx="49107" cy="27549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F9820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25" name="Ellipse 50">
              <a:extLst>
                <a:ext uri="{FF2B5EF4-FFF2-40B4-BE49-F238E27FC236}">
                  <a16:creationId xmlns:a16="http://schemas.microsoft.com/office/drawing/2014/main" id="{6632B539-917F-7F5F-ABD6-E3FAACE4972E}"/>
                </a:ext>
              </a:extLst>
            </p:cNvPr>
            <p:cNvSpPr/>
            <p:nvPr/>
          </p:nvSpPr>
          <p:spPr>
            <a:xfrm flipH="1">
              <a:off x="3824754" y="4969972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982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6" name="Freihandform 51">
              <a:extLst>
                <a:ext uri="{FF2B5EF4-FFF2-40B4-BE49-F238E27FC236}">
                  <a16:creationId xmlns:a16="http://schemas.microsoft.com/office/drawing/2014/main" id="{59CF777E-258F-1CE9-079F-E64AFCF7912B}"/>
                </a:ext>
              </a:extLst>
            </p:cNvPr>
            <p:cNvSpPr/>
            <p:nvPr/>
          </p:nvSpPr>
          <p:spPr>
            <a:xfrm rot="5400000">
              <a:off x="3843972" y="4987148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27" name="Gruppieren 56">
            <a:extLst>
              <a:ext uri="{FF2B5EF4-FFF2-40B4-BE49-F238E27FC236}">
                <a16:creationId xmlns:a16="http://schemas.microsoft.com/office/drawing/2014/main" id="{FC93E2C9-A9CB-B2F7-391B-85852397D2B1}"/>
              </a:ext>
            </a:extLst>
          </p:cNvPr>
          <p:cNvGrpSpPr/>
          <p:nvPr/>
        </p:nvGrpSpPr>
        <p:grpSpPr>
          <a:xfrm rot="8637750">
            <a:off x="4247192" y="2958912"/>
            <a:ext cx="280211" cy="108155"/>
            <a:chOff x="3355804" y="5127794"/>
            <a:chExt cx="330798" cy="120243"/>
          </a:xfrm>
        </p:grpSpPr>
        <p:cxnSp>
          <p:nvCxnSpPr>
            <p:cNvPr id="128" name="Gerade Verbindung mit Pfeil 57">
              <a:extLst>
                <a:ext uri="{FF2B5EF4-FFF2-40B4-BE49-F238E27FC236}">
                  <a16:creationId xmlns:a16="http://schemas.microsoft.com/office/drawing/2014/main" id="{531E5F72-5720-F831-0DB2-17EC70AFD13A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29" name="Ellipse 58">
              <a:extLst>
                <a:ext uri="{FF2B5EF4-FFF2-40B4-BE49-F238E27FC236}">
                  <a16:creationId xmlns:a16="http://schemas.microsoft.com/office/drawing/2014/main" id="{0AB1403A-9156-8D8E-277D-AE026334A030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0" name="Freihandform 59">
              <a:extLst>
                <a:ext uri="{FF2B5EF4-FFF2-40B4-BE49-F238E27FC236}">
                  <a16:creationId xmlns:a16="http://schemas.microsoft.com/office/drawing/2014/main" id="{8746ED19-97B0-D98F-0081-A2C0DA87FF3D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31" name="Gruppieren 56">
            <a:extLst>
              <a:ext uri="{FF2B5EF4-FFF2-40B4-BE49-F238E27FC236}">
                <a16:creationId xmlns:a16="http://schemas.microsoft.com/office/drawing/2014/main" id="{FFA645BF-DDA5-26C4-F9BA-D60B4159B55C}"/>
              </a:ext>
            </a:extLst>
          </p:cNvPr>
          <p:cNvGrpSpPr/>
          <p:nvPr/>
        </p:nvGrpSpPr>
        <p:grpSpPr>
          <a:xfrm rot="13568048">
            <a:off x="4251191" y="2192647"/>
            <a:ext cx="280211" cy="108155"/>
            <a:chOff x="3355804" y="5127794"/>
            <a:chExt cx="330798" cy="120243"/>
          </a:xfrm>
        </p:grpSpPr>
        <p:cxnSp>
          <p:nvCxnSpPr>
            <p:cNvPr id="132" name="Gerade Verbindung mit Pfeil 57">
              <a:extLst>
                <a:ext uri="{FF2B5EF4-FFF2-40B4-BE49-F238E27FC236}">
                  <a16:creationId xmlns:a16="http://schemas.microsoft.com/office/drawing/2014/main" id="{5CC46AA4-9D10-8214-C5D2-A72EF4FC4FF5}"/>
                </a:ext>
              </a:extLst>
            </p:cNvPr>
            <p:cNvCxnSpPr/>
            <p:nvPr/>
          </p:nvCxnSpPr>
          <p:spPr>
            <a:xfrm>
              <a:off x="3407289" y="5185140"/>
              <a:ext cx="279313" cy="0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3" name="Ellipse 58">
              <a:extLst>
                <a:ext uri="{FF2B5EF4-FFF2-40B4-BE49-F238E27FC236}">
                  <a16:creationId xmlns:a16="http://schemas.microsoft.com/office/drawing/2014/main" id="{820E0616-FFBC-04CD-ACCA-E99609A55B53}"/>
                </a:ext>
              </a:extLst>
            </p:cNvPr>
            <p:cNvSpPr/>
            <p:nvPr/>
          </p:nvSpPr>
          <p:spPr>
            <a:xfrm flipH="1">
              <a:off x="3355804" y="512779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B05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4" name="Freihandform 59">
              <a:extLst>
                <a:ext uri="{FF2B5EF4-FFF2-40B4-BE49-F238E27FC236}">
                  <a16:creationId xmlns:a16="http://schemas.microsoft.com/office/drawing/2014/main" id="{A9295A67-C0D3-47D2-4975-034802A6ACE7}"/>
                </a:ext>
              </a:extLst>
            </p:cNvPr>
            <p:cNvSpPr/>
            <p:nvPr/>
          </p:nvSpPr>
          <p:spPr>
            <a:xfrm rot="5400000">
              <a:off x="3376112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35" name="Textfeld 5">
            <a:extLst>
              <a:ext uri="{FF2B5EF4-FFF2-40B4-BE49-F238E27FC236}">
                <a16:creationId xmlns:a16="http://schemas.microsoft.com/office/drawing/2014/main" id="{7F9DBB93-84F4-2DFA-99DE-438791F319BB}"/>
              </a:ext>
            </a:extLst>
          </p:cNvPr>
          <p:cNvSpPr txBox="1"/>
          <p:nvPr/>
        </p:nvSpPr>
        <p:spPr>
          <a:xfrm>
            <a:off x="176134" y="4184784"/>
            <a:ext cx="5306639" cy="39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sz="1500" b="1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Spatial</a:t>
            </a:r>
            <a:r>
              <a:rPr lang="de-DE" sz="1500" b="1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b="1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separation</a:t>
            </a:r>
            <a:r>
              <a:rPr lang="de-DE" sz="1500" b="1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hot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cavity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↔ 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laser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ionization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volume</a:t>
            </a:r>
            <a:endParaRPr lang="de-DE" sz="1500" dirty="0">
              <a:solidFill>
                <a:srgbClr val="30303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36" name="Gruppieren 84">
            <a:extLst>
              <a:ext uri="{FF2B5EF4-FFF2-40B4-BE49-F238E27FC236}">
                <a16:creationId xmlns:a16="http://schemas.microsoft.com/office/drawing/2014/main" id="{5D301055-3DD5-D48A-E296-361FA88DC969}"/>
              </a:ext>
            </a:extLst>
          </p:cNvPr>
          <p:cNvGrpSpPr/>
          <p:nvPr/>
        </p:nvGrpSpPr>
        <p:grpSpPr>
          <a:xfrm>
            <a:off x="6346081" y="2583013"/>
            <a:ext cx="309246" cy="109578"/>
            <a:chOff x="3849348" y="5128564"/>
            <a:chExt cx="361408" cy="120243"/>
          </a:xfrm>
        </p:grpSpPr>
        <p:cxnSp>
          <p:nvCxnSpPr>
            <p:cNvPr id="137" name="Gerade Verbindung mit Pfeil 85">
              <a:extLst>
                <a:ext uri="{FF2B5EF4-FFF2-40B4-BE49-F238E27FC236}">
                  <a16:creationId xmlns:a16="http://schemas.microsoft.com/office/drawing/2014/main" id="{8BCCBBCD-E4BE-0FD0-99ED-2EEDD5EEF7C7}"/>
                </a:ext>
              </a:extLst>
            </p:cNvPr>
            <p:cNvCxnSpPr/>
            <p:nvPr/>
          </p:nvCxnSpPr>
          <p:spPr>
            <a:xfrm flipV="1">
              <a:off x="3904609" y="5185140"/>
              <a:ext cx="306147" cy="1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38" name="Ellipse 86">
              <a:extLst>
                <a:ext uri="{FF2B5EF4-FFF2-40B4-BE49-F238E27FC236}">
                  <a16:creationId xmlns:a16="http://schemas.microsoft.com/office/drawing/2014/main" id="{8CCB87FD-B066-E20B-A426-D2252133D7B5}"/>
                </a:ext>
              </a:extLst>
            </p:cNvPr>
            <p:cNvSpPr/>
            <p:nvPr/>
          </p:nvSpPr>
          <p:spPr>
            <a:xfrm flipH="1">
              <a:off x="3849348" y="512856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39" name="Freihandform 87">
              <a:extLst>
                <a:ext uri="{FF2B5EF4-FFF2-40B4-BE49-F238E27FC236}">
                  <a16:creationId xmlns:a16="http://schemas.microsoft.com/office/drawing/2014/main" id="{79491F1D-B698-DF9A-0884-D948560FE80C}"/>
                </a:ext>
              </a:extLst>
            </p:cNvPr>
            <p:cNvSpPr/>
            <p:nvPr/>
          </p:nvSpPr>
          <p:spPr>
            <a:xfrm rot="5400000">
              <a:off x="3868566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0" name="Gruppieren 88">
            <a:extLst>
              <a:ext uri="{FF2B5EF4-FFF2-40B4-BE49-F238E27FC236}">
                <a16:creationId xmlns:a16="http://schemas.microsoft.com/office/drawing/2014/main" id="{6A82CFA1-B807-F5A2-1465-1342D8E44A0B}"/>
              </a:ext>
            </a:extLst>
          </p:cNvPr>
          <p:cNvGrpSpPr/>
          <p:nvPr/>
        </p:nvGrpSpPr>
        <p:grpSpPr>
          <a:xfrm>
            <a:off x="7246207" y="2603407"/>
            <a:ext cx="309246" cy="109578"/>
            <a:chOff x="3849348" y="5128564"/>
            <a:chExt cx="361408" cy="120243"/>
          </a:xfrm>
        </p:grpSpPr>
        <p:cxnSp>
          <p:nvCxnSpPr>
            <p:cNvPr id="141" name="Gerade Verbindung mit Pfeil 89">
              <a:extLst>
                <a:ext uri="{FF2B5EF4-FFF2-40B4-BE49-F238E27FC236}">
                  <a16:creationId xmlns:a16="http://schemas.microsoft.com/office/drawing/2014/main" id="{1DD36E5C-92F2-8E02-3D94-9D3C2F6250C1}"/>
                </a:ext>
              </a:extLst>
            </p:cNvPr>
            <p:cNvCxnSpPr/>
            <p:nvPr/>
          </p:nvCxnSpPr>
          <p:spPr>
            <a:xfrm flipV="1">
              <a:off x="3904609" y="5185140"/>
              <a:ext cx="306147" cy="1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42" name="Ellipse 90">
              <a:extLst>
                <a:ext uri="{FF2B5EF4-FFF2-40B4-BE49-F238E27FC236}">
                  <a16:creationId xmlns:a16="http://schemas.microsoft.com/office/drawing/2014/main" id="{17BF0F28-366D-5C1C-3BC3-D8E572DAB1A8}"/>
                </a:ext>
              </a:extLst>
            </p:cNvPr>
            <p:cNvSpPr/>
            <p:nvPr/>
          </p:nvSpPr>
          <p:spPr>
            <a:xfrm flipH="1">
              <a:off x="3849348" y="512856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3" name="Freihandform 91">
              <a:extLst>
                <a:ext uri="{FF2B5EF4-FFF2-40B4-BE49-F238E27FC236}">
                  <a16:creationId xmlns:a16="http://schemas.microsoft.com/office/drawing/2014/main" id="{C3A22776-3DE8-A139-10E9-30A5DD0FE93A}"/>
                </a:ext>
              </a:extLst>
            </p:cNvPr>
            <p:cNvSpPr/>
            <p:nvPr/>
          </p:nvSpPr>
          <p:spPr>
            <a:xfrm rot="5400000">
              <a:off x="3868566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4" name="Gruppieren 92">
            <a:extLst>
              <a:ext uri="{FF2B5EF4-FFF2-40B4-BE49-F238E27FC236}">
                <a16:creationId xmlns:a16="http://schemas.microsoft.com/office/drawing/2014/main" id="{986505F3-F045-CB54-CA9C-FCB9D9DC4ABB}"/>
              </a:ext>
            </a:extLst>
          </p:cNvPr>
          <p:cNvGrpSpPr/>
          <p:nvPr/>
        </p:nvGrpSpPr>
        <p:grpSpPr>
          <a:xfrm rot="4511560">
            <a:off x="7938714" y="3211749"/>
            <a:ext cx="329354" cy="102888"/>
            <a:chOff x="3849348" y="5128564"/>
            <a:chExt cx="361408" cy="120243"/>
          </a:xfrm>
        </p:grpSpPr>
        <p:cxnSp>
          <p:nvCxnSpPr>
            <p:cNvPr id="145" name="Gerade Verbindung mit Pfeil 93">
              <a:extLst>
                <a:ext uri="{FF2B5EF4-FFF2-40B4-BE49-F238E27FC236}">
                  <a16:creationId xmlns:a16="http://schemas.microsoft.com/office/drawing/2014/main" id="{1EACE396-8A7A-E425-AF09-D8BBDB28BF8E}"/>
                </a:ext>
              </a:extLst>
            </p:cNvPr>
            <p:cNvCxnSpPr/>
            <p:nvPr/>
          </p:nvCxnSpPr>
          <p:spPr>
            <a:xfrm flipV="1">
              <a:off x="3904609" y="5185140"/>
              <a:ext cx="306147" cy="1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46" name="Ellipse 94">
              <a:extLst>
                <a:ext uri="{FF2B5EF4-FFF2-40B4-BE49-F238E27FC236}">
                  <a16:creationId xmlns:a16="http://schemas.microsoft.com/office/drawing/2014/main" id="{EEA3F659-A42D-0706-642B-3376BA384582}"/>
                </a:ext>
              </a:extLst>
            </p:cNvPr>
            <p:cNvSpPr/>
            <p:nvPr/>
          </p:nvSpPr>
          <p:spPr>
            <a:xfrm flipH="1">
              <a:off x="3849348" y="512856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7" name="Freihandform 95">
              <a:extLst>
                <a:ext uri="{FF2B5EF4-FFF2-40B4-BE49-F238E27FC236}">
                  <a16:creationId xmlns:a16="http://schemas.microsoft.com/office/drawing/2014/main" id="{7C1E63A3-7C09-2BE0-34C9-E26BF0837D25}"/>
                </a:ext>
              </a:extLst>
            </p:cNvPr>
            <p:cNvSpPr/>
            <p:nvPr/>
          </p:nvSpPr>
          <p:spPr>
            <a:xfrm rot="5400000">
              <a:off x="3868566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48" name="Gruppieren 92">
            <a:extLst>
              <a:ext uri="{FF2B5EF4-FFF2-40B4-BE49-F238E27FC236}">
                <a16:creationId xmlns:a16="http://schemas.microsoft.com/office/drawing/2014/main" id="{170C19DC-E4A0-0ADF-7D02-B33481D95945}"/>
              </a:ext>
            </a:extLst>
          </p:cNvPr>
          <p:cNvGrpSpPr/>
          <p:nvPr/>
        </p:nvGrpSpPr>
        <p:grpSpPr>
          <a:xfrm rot="5400000">
            <a:off x="8010022" y="3671348"/>
            <a:ext cx="329354" cy="102888"/>
            <a:chOff x="3849348" y="5128564"/>
            <a:chExt cx="361408" cy="120243"/>
          </a:xfrm>
        </p:grpSpPr>
        <p:cxnSp>
          <p:nvCxnSpPr>
            <p:cNvPr id="149" name="Gerade Verbindung mit Pfeil 93">
              <a:extLst>
                <a:ext uri="{FF2B5EF4-FFF2-40B4-BE49-F238E27FC236}">
                  <a16:creationId xmlns:a16="http://schemas.microsoft.com/office/drawing/2014/main" id="{FD899682-8920-7DA9-6AED-A68B054170AD}"/>
                </a:ext>
              </a:extLst>
            </p:cNvPr>
            <p:cNvCxnSpPr/>
            <p:nvPr/>
          </p:nvCxnSpPr>
          <p:spPr>
            <a:xfrm flipV="1">
              <a:off x="3904609" y="5185140"/>
              <a:ext cx="306147" cy="1"/>
            </a:xfrm>
            <a:prstGeom prst="straightConnector1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sp>
          <p:nvSpPr>
            <p:cNvPr id="150" name="Ellipse 94">
              <a:extLst>
                <a:ext uri="{FF2B5EF4-FFF2-40B4-BE49-F238E27FC236}">
                  <a16:creationId xmlns:a16="http://schemas.microsoft.com/office/drawing/2014/main" id="{BCAB6E8F-E6B0-20DE-06FA-26A34AD4C9D6}"/>
                </a:ext>
              </a:extLst>
            </p:cNvPr>
            <p:cNvSpPr/>
            <p:nvPr/>
          </p:nvSpPr>
          <p:spPr>
            <a:xfrm flipH="1">
              <a:off x="3849348" y="5128564"/>
              <a:ext cx="120243" cy="12024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DD0047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1" name="Freihandform 95">
              <a:extLst>
                <a:ext uri="{FF2B5EF4-FFF2-40B4-BE49-F238E27FC236}">
                  <a16:creationId xmlns:a16="http://schemas.microsoft.com/office/drawing/2014/main" id="{1037F6EC-BF27-A078-56EB-31A59FE9E526}"/>
                </a:ext>
              </a:extLst>
            </p:cNvPr>
            <p:cNvSpPr/>
            <p:nvPr/>
          </p:nvSpPr>
          <p:spPr>
            <a:xfrm rot="5400000">
              <a:off x="3868566" y="5145740"/>
              <a:ext cx="85150" cy="85150"/>
            </a:xfrm>
            <a:custGeom>
              <a:avLst/>
              <a:gdLst>
                <a:gd name="connsiteX0" fmla="*/ 0 w 307975"/>
                <a:gd name="connsiteY0" fmla="*/ 175259 h 307975"/>
                <a:gd name="connsiteX1" fmla="*/ 0 w 307975"/>
                <a:gd name="connsiteY1" fmla="*/ 129540 h 307975"/>
                <a:gd name="connsiteX2" fmla="*/ 131127 w 307975"/>
                <a:gd name="connsiteY2" fmla="*/ 129540 h 307975"/>
                <a:gd name="connsiteX3" fmla="*/ 131127 w 307975"/>
                <a:gd name="connsiteY3" fmla="*/ 0 h 307975"/>
                <a:gd name="connsiteX4" fmla="*/ 176846 w 307975"/>
                <a:gd name="connsiteY4" fmla="*/ 0 h 307975"/>
                <a:gd name="connsiteX5" fmla="*/ 176846 w 307975"/>
                <a:gd name="connsiteY5" fmla="*/ 129540 h 307975"/>
                <a:gd name="connsiteX6" fmla="*/ 307975 w 307975"/>
                <a:gd name="connsiteY6" fmla="*/ 129540 h 307975"/>
                <a:gd name="connsiteX7" fmla="*/ 307975 w 307975"/>
                <a:gd name="connsiteY7" fmla="*/ 175259 h 307975"/>
                <a:gd name="connsiteX8" fmla="*/ 176846 w 307975"/>
                <a:gd name="connsiteY8" fmla="*/ 175259 h 307975"/>
                <a:gd name="connsiteX9" fmla="*/ 176846 w 307975"/>
                <a:gd name="connsiteY9" fmla="*/ 307975 h 307975"/>
                <a:gd name="connsiteX10" fmla="*/ 131127 w 307975"/>
                <a:gd name="connsiteY10" fmla="*/ 307975 h 307975"/>
                <a:gd name="connsiteX11" fmla="*/ 131127 w 307975"/>
                <a:gd name="connsiteY11" fmla="*/ 175259 h 30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7975" h="307975">
                  <a:moveTo>
                    <a:pt x="0" y="175259"/>
                  </a:moveTo>
                  <a:lnTo>
                    <a:pt x="0" y="129540"/>
                  </a:lnTo>
                  <a:lnTo>
                    <a:pt x="131127" y="129540"/>
                  </a:lnTo>
                  <a:lnTo>
                    <a:pt x="131127" y="0"/>
                  </a:lnTo>
                  <a:lnTo>
                    <a:pt x="176846" y="0"/>
                  </a:lnTo>
                  <a:lnTo>
                    <a:pt x="176846" y="129540"/>
                  </a:lnTo>
                  <a:lnTo>
                    <a:pt x="307975" y="129540"/>
                  </a:lnTo>
                  <a:lnTo>
                    <a:pt x="307975" y="175259"/>
                  </a:lnTo>
                  <a:lnTo>
                    <a:pt x="176846" y="175259"/>
                  </a:lnTo>
                  <a:lnTo>
                    <a:pt x="176846" y="307975"/>
                  </a:lnTo>
                  <a:lnTo>
                    <a:pt x="131127" y="307975"/>
                  </a:lnTo>
                  <a:lnTo>
                    <a:pt x="131127" y="1752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rgbClr val="DD0047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152" name="TextBox 151">
            <a:extLst>
              <a:ext uri="{FF2B5EF4-FFF2-40B4-BE49-F238E27FC236}">
                <a16:creationId xmlns:a16="http://schemas.microsoft.com/office/drawing/2014/main" id="{24D8971E-312E-A23F-C8C6-5CE09D280DFA}"/>
              </a:ext>
            </a:extLst>
          </p:cNvPr>
          <p:cNvSpPr txBox="1"/>
          <p:nvPr/>
        </p:nvSpPr>
        <p:spPr>
          <a:xfrm>
            <a:off x="178702" y="4553299"/>
            <a:ext cx="5645527" cy="395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sz="1500" b="1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Suppression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surface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ionized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species</a:t>
            </a:r>
            <a:endParaRPr lang="de-DE" sz="1500" dirty="0">
              <a:solidFill>
                <a:srgbClr val="30303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D4D898B-6382-40FE-C18A-A8A12730542D}"/>
              </a:ext>
            </a:extLst>
          </p:cNvPr>
          <p:cNvSpPr txBox="1"/>
          <p:nvPr/>
        </p:nvSpPr>
        <p:spPr>
          <a:xfrm>
            <a:off x="175417" y="4916989"/>
            <a:ext cx="5645527" cy="395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e-DE" sz="1500" b="1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Pure </a:t>
            </a:r>
            <a:r>
              <a:rPr lang="de-DE" sz="1500" b="1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laser</a:t>
            </a:r>
            <a:r>
              <a:rPr lang="de-DE" sz="1500" b="1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b="1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ionization</a:t>
            </a:r>
            <a:r>
              <a:rPr lang="de-DE" sz="1500" b="1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inside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b="1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RF </a:t>
            </a:r>
            <a:r>
              <a:rPr lang="de-DE" sz="1500" b="1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quadrupole</a:t>
            </a:r>
            <a:r>
              <a:rPr lang="de-DE" sz="1500" dirty="0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de-DE" sz="1500" dirty="0" err="1">
                <a:solidFill>
                  <a:srgbClr val="30303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structure</a:t>
            </a:r>
            <a:endParaRPr lang="de-DE" sz="1500" dirty="0">
              <a:solidFill>
                <a:srgbClr val="30303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4" name="Text Placeholder 9">
            <a:extLst>
              <a:ext uri="{FF2B5EF4-FFF2-40B4-BE49-F238E27FC236}">
                <a16:creationId xmlns:a16="http://schemas.microsoft.com/office/drawing/2014/main" id="{D4AE662E-1CFB-8A3D-9815-EC94F66F8482}"/>
              </a:ext>
            </a:extLst>
          </p:cNvPr>
          <p:cNvSpPr txBox="1">
            <a:spLocks/>
          </p:cNvSpPr>
          <p:nvPr/>
        </p:nvSpPr>
        <p:spPr>
          <a:xfrm>
            <a:off x="6029227" y="4207682"/>
            <a:ext cx="2651669" cy="1256703"/>
          </a:xfrm>
          <a:prstGeom prst="rect">
            <a:avLst/>
          </a:prstGeom>
          <a:solidFill>
            <a:schemeClr val="bg1"/>
          </a:solidFill>
        </p:spPr>
        <p:txBody>
          <a:bodyPr vert="horz" lIns="61250" tIns="30625" rIns="61250" bIns="30625" rtlCol="0">
            <a:noAutofit/>
          </a:bodyPr>
          <a:lstStyle>
            <a:lvl1pPr marL="0" indent="-266859" algn="l" defTabSz="408331" rtl="0" eaLnBrk="1" latinLnBrk="0" hangingPunct="1">
              <a:spcBef>
                <a:spcPct val="20000"/>
              </a:spcBef>
              <a:buSzPct val="80000"/>
              <a:buFont typeface="Wingdings" charset="2"/>
              <a:buChar char="§"/>
              <a:defRPr sz="2000" kern="1200" cap="none" baseline="0">
                <a:solidFill>
                  <a:srgbClr val="25303B"/>
                </a:solidFill>
                <a:latin typeface="+mn-lt"/>
                <a:ea typeface="+mn-ea"/>
                <a:cs typeface="+mn-cs"/>
              </a:defRPr>
            </a:lvl1pPr>
            <a:lvl2pPr marL="663538" indent="-255207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0827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9158" indent="-204166" algn="l" defTabSz="408331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7489" indent="-204166" algn="l" defTabSz="408331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5819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4150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2481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70812" indent="-204166" algn="l" defTabSz="408331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Suppress the ions produced via surface ionization (by a factor of ~10000)</a:t>
            </a:r>
          </a:p>
          <a:p>
            <a:r>
              <a:rPr lang="en-US" sz="15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Only lose the isotope of interest (by a factor of 10-15)</a:t>
            </a:r>
          </a:p>
          <a:p>
            <a:endParaRPr lang="en-US" sz="15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1B3C07ED-D275-5FD5-57A6-B054BAE6962F}"/>
              </a:ext>
            </a:extLst>
          </p:cNvPr>
          <p:cNvSpPr/>
          <p:nvPr/>
        </p:nvSpPr>
        <p:spPr>
          <a:xfrm rot="16200000">
            <a:off x="4387643" y="2302832"/>
            <a:ext cx="426303" cy="598715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9CFE00B-7874-5EB7-73E1-A5470E06D721}"/>
              </a:ext>
            </a:extLst>
          </p:cNvPr>
          <p:cNvGrpSpPr/>
          <p:nvPr/>
        </p:nvGrpSpPr>
        <p:grpSpPr>
          <a:xfrm>
            <a:off x="88838" y="1761741"/>
            <a:ext cx="2629961" cy="2072420"/>
            <a:chOff x="125550" y="862829"/>
            <a:chExt cx="5904166" cy="4652510"/>
          </a:xfrm>
        </p:grpSpPr>
        <p:pic>
          <p:nvPicPr>
            <p:cNvPr id="156" name="Picture 1">
              <a:extLst>
                <a:ext uri="{FF2B5EF4-FFF2-40B4-BE49-F238E27FC236}">
                  <a16:creationId xmlns:a16="http://schemas.microsoft.com/office/drawing/2014/main" id="{3B445D20-C304-4CB6-1E1E-16B69AF04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662"/>
            <a:stretch/>
          </p:blipFill>
          <p:spPr>
            <a:xfrm>
              <a:off x="125550" y="862829"/>
              <a:ext cx="5904166" cy="4652510"/>
            </a:xfrm>
            <a:prstGeom prst="rect">
              <a:avLst/>
            </a:prstGeom>
          </p:spPr>
        </p:pic>
        <p:cxnSp>
          <p:nvCxnSpPr>
            <p:cNvPr id="157" name="Gerade Verbindung mit Pfeil 5">
              <a:extLst>
                <a:ext uri="{FF2B5EF4-FFF2-40B4-BE49-F238E27FC236}">
                  <a16:creationId xmlns:a16="http://schemas.microsoft.com/office/drawing/2014/main" id="{CB1458D6-251F-83C1-45E6-5B0D5EA1CF25}"/>
                </a:ext>
              </a:extLst>
            </p:cNvPr>
            <p:cNvCxnSpPr/>
            <p:nvPr/>
          </p:nvCxnSpPr>
          <p:spPr>
            <a:xfrm>
              <a:off x="1904972" y="1857162"/>
              <a:ext cx="3426079" cy="51825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  <a:effectLst>
              <a:glow rad="76200">
                <a:schemeClr val="bg1"/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feld 18">
              <a:extLst>
                <a:ext uri="{FF2B5EF4-FFF2-40B4-BE49-F238E27FC236}">
                  <a16:creationId xmlns:a16="http://schemas.microsoft.com/office/drawing/2014/main" id="{2A185236-A6F7-114D-7E64-3E4E9530270F}"/>
                </a:ext>
              </a:extLst>
            </p:cNvPr>
            <p:cNvSpPr txBox="1"/>
            <p:nvPr/>
          </p:nvSpPr>
          <p:spPr>
            <a:xfrm rot="493683">
              <a:off x="3047255" y="1632737"/>
              <a:ext cx="1141503" cy="492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25" dirty="0"/>
                <a:t>90 mm</a:t>
              </a:r>
            </a:p>
          </p:txBody>
        </p:sp>
      </p:grpSp>
      <p:sp>
        <p:nvSpPr>
          <p:cNvPr id="3" name="Rectangle 1028">
            <a:extLst>
              <a:ext uri="{FF2B5EF4-FFF2-40B4-BE49-F238E27FC236}">
                <a16:creationId xmlns:a16="http://schemas.microsoft.com/office/drawing/2014/main" id="{B5221D49-4CDB-8DA9-1C53-7CA52A30D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The Laser Ion Source and Trap (LIST) at ISOLDE</a:t>
            </a:r>
          </a:p>
          <a:p>
            <a:r>
              <a:rPr 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(efficient suppression of surface-ionized species, e.g. </a:t>
            </a:r>
            <a:r>
              <a:rPr lang="en-US" sz="14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alcalii</a:t>
            </a:r>
            <a:r>
              <a:rPr lang="en-US" sz="1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)</a:t>
            </a:r>
            <a:endParaRPr lang="en-GB" sz="1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656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AF3B129-4BA9-3D94-0CB8-E7FE27E3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2" y="990600"/>
            <a:ext cx="3372383" cy="43990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9D71F4-7A48-92DC-10A8-892BBE6AD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495" y="990600"/>
            <a:ext cx="5186960" cy="375114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E4FCA2-D8D8-369D-DDC3-C18E04F4C3DD}"/>
              </a:ext>
            </a:extLst>
          </p:cNvPr>
          <p:cNvSpPr txBox="1"/>
          <p:nvPr/>
        </p:nvSpPr>
        <p:spPr>
          <a:xfrm>
            <a:off x="3001575" y="3392984"/>
            <a:ext cx="745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First time!</a:t>
            </a:r>
            <a:endParaRPr lang="zh-CN" altLang="en-US" sz="14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DB268A-E151-8AB2-270B-91B3A68107D0}"/>
              </a:ext>
            </a:extLst>
          </p:cNvPr>
          <p:cNvSpPr txBox="1"/>
          <p:nvPr/>
        </p:nvSpPr>
        <p:spPr>
          <a:xfrm>
            <a:off x="2968592" y="4383584"/>
            <a:ext cx="910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First time!</a:t>
            </a:r>
            <a:endParaRPr lang="zh-CN" altLang="en-US" sz="14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2" name="Rectangle 1028">
            <a:extLst>
              <a:ext uri="{FF2B5EF4-FFF2-40B4-BE49-F238E27FC236}">
                <a16:creationId xmlns:a16="http://schemas.microsoft.com/office/drawing/2014/main" id="{AC835AC4-83C4-A365-ADE3-B616CDDCE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HFS/IS, charge radii for neutron-rich Tl isotopes</a:t>
            </a:r>
          </a:p>
          <a:p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(Z. Yue , A.A. et al., PRC, 2024)</a:t>
            </a:r>
            <a:endParaRPr lang="en-GB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C7068-9FED-CB44-517B-E601E29BC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483" y="4880559"/>
            <a:ext cx="2128204" cy="1973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1C25D-F5FD-5E87-6A7A-9A3F7F72618D}"/>
              </a:ext>
            </a:extLst>
          </p:cNvPr>
          <p:cNvSpPr txBox="1"/>
          <p:nvPr/>
        </p:nvSpPr>
        <p:spPr>
          <a:xfrm>
            <a:off x="5693687" y="4906804"/>
            <a:ext cx="34503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210Tl should be possible, but difficult to move  heavier at ISOLDE, rate and contaminations issues.</a:t>
            </a:r>
          </a:p>
          <a:p>
            <a:r>
              <a:rPr lang="en-US" dirty="0"/>
              <a:t>(RIBF can reach to 215Tl, see PRL 2024 from RIBF)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62AE1F-F906-D4FE-6572-6468D427E3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397" y="5218155"/>
            <a:ext cx="2681850" cy="15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0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ADDC00-4B27-532A-D6FE-A599C122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12" y="1547586"/>
            <a:ext cx="3584865" cy="2510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109330C-B887-0592-9125-2705EBFE982D}"/>
              </a:ext>
            </a:extLst>
          </p:cNvPr>
          <p:cNvGrpSpPr/>
          <p:nvPr/>
        </p:nvGrpSpPr>
        <p:grpSpPr>
          <a:xfrm>
            <a:off x="3008293" y="2417539"/>
            <a:ext cx="666777" cy="559875"/>
            <a:chOff x="4480099" y="2323589"/>
            <a:chExt cx="1156855" cy="74650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8172B21-2274-B77F-7444-3EF4E0ABBD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2598" y="2662331"/>
              <a:ext cx="176384" cy="4077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E1F6DE-B673-21C2-4F65-234B66798296}"/>
                </a:ext>
              </a:extLst>
            </p:cNvPr>
            <p:cNvSpPr txBox="1"/>
            <p:nvPr/>
          </p:nvSpPr>
          <p:spPr>
            <a:xfrm>
              <a:off x="4480099" y="2323589"/>
              <a:ext cx="11568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5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Maximum at N=126</a:t>
              </a:r>
              <a:endParaRPr lang="zh-CN" altLang="en-US" sz="75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6BC41763-72EB-C6BD-6099-CD758798F7DD}"/>
              </a:ext>
            </a:extLst>
          </p:cNvPr>
          <p:cNvSpPr txBox="1">
            <a:spLocks/>
          </p:cNvSpPr>
          <p:nvPr/>
        </p:nvSpPr>
        <p:spPr>
          <a:xfrm>
            <a:off x="85726" y="4108058"/>
            <a:ext cx="4680407" cy="16978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-35548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charset="2"/>
              <a:buChar char="§"/>
              <a:defRPr sz="2664" kern="1200" cap="none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zh-CN" sz="15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 of finite-Fermi systems (TFFS)</a:t>
            </a:r>
          </a:p>
          <a:p>
            <a:pPr>
              <a:lnSpc>
                <a:spcPct val="70000"/>
              </a:lnSpc>
            </a:pPr>
            <a:r>
              <a:rPr lang="en-US" altLang="zh-CN" sz="15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Phonon coupling 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jump at N = 126</a:t>
            </a:r>
            <a:endParaRPr lang="en-US" altLang="zh-CN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70000"/>
              </a:lnSpc>
            </a:pP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Calculated </a:t>
            </a:r>
            <a:r>
              <a:rPr lang="el-GR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en-US" altLang="zh-CN" sz="15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207g</a:t>
            </a:r>
            <a:r>
              <a:rPr lang="en-US" altLang="zh-C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 matches nicely with experimental data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573D90-10CD-33DD-47EB-54423B62515F}"/>
              </a:ext>
            </a:extLst>
          </p:cNvPr>
          <p:cNvGrpSpPr/>
          <p:nvPr/>
        </p:nvGrpSpPr>
        <p:grpSpPr>
          <a:xfrm>
            <a:off x="4766133" y="1025540"/>
            <a:ext cx="3609383" cy="2213679"/>
            <a:chOff x="6463726" y="236573"/>
            <a:chExt cx="4812511" cy="295157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C854D53-2955-B095-1B86-8489B586F476}"/>
                </a:ext>
              </a:extLst>
            </p:cNvPr>
            <p:cNvGrpSpPr/>
            <p:nvPr/>
          </p:nvGrpSpPr>
          <p:grpSpPr>
            <a:xfrm>
              <a:off x="6463726" y="236573"/>
              <a:ext cx="4812511" cy="2424638"/>
              <a:chOff x="6463726" y="236573"/>
              <a:chExt cx="4812511" cy="242463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F951EC6-F61C-EDD9-7A02-BE4C9AF5E96F}"/>
                  </a:ext>
                </a:extLst>
              </p:cNvPr>
              <p:cNvGrpSpPr/>
              <p:nvPr/>
            </p:nvGrpSpPr>
            <p:grpSpPr>
              <a:xfrm>
                <a:off x="6463726" y="236573"/>
                <a:ext cx="4812511" cy="2424638"/>
                <a:chOff x="6244971" y="909050"/>
                <a:chExt cx="4812511" cy="2424638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8F54ECD5-A7D1-6A94-C547-E4D3A5230E24}"/>
                    </a:ext>
                  </a:extLst>
                </p:cNvPr>
                <p:cNvGrpSpPr/>
                <p:nvPr/>
              </p:nvGrpSpPr>
              <p:grpSpPr>
                <a:xfrm>
                  <a:off x="6644173" y="1262238"/>
                  <a:ext cx="4086437" cy="2071450"/>
                  <a:chOff x="6560125" y="1824655"/>
                  <a:chExt cx="4086437" cy="2071450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7A7B1019-B545-CF53-1C7F-28AC5C9611DA}"/>
                      </a:ext>
                    </a:extLst>
                  </p:cNvPr>
                  <p:cNvCxnSpPr/>
                  <p:nvPr/>
                </p:nvCxnSpPr>
                <p:spPr>
                  <a:xfrm>
                    <a:off x="6560125" y="3166893"/>
                    <a:ext cx="1052945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2D45CE49-29E8-6532-3600-706D4A13D949}"/>
                      </a:ext>
                    </a:extLst>
                  </p:cNvPr>
                  <p:cNvCxnSpPr/>
                  <p:nvPr/>
                </p:nvCxnSpPr>
                <p:spPr>
                  <a:xfrm>
                    <a:off x="6560126" y="2745459"/>
                    <a:ext cx="1052945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68E01A01-4230-2742-AD5D-45043ACC5727}"/>
                      </a:ext>
                    </a:extLst>
                  </p:cNvPr>
                  <p:cNvSpPr txBox="1"/>
                  <p:nvPr/>
                </p:nvSpPr>
                <p:spPr>
                  <a:xfrm>
                    <a:off x="6560126" y="3403661"/>
                    <a:ext cx="1052944" cy="4924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206</a:t>
                    </a:r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Pb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FE8012BD-35C5-B3BE-67AD-C4131762041F}"/>
                      </a:ext>
                    </a:extLst>
                  </p:cNvPr>
                  <p:cNvCxnSpPr/>
                  <p:nvPr/>
                </p:nvCxnSpPr>
                <p:spPr>
                  <a:xfrm>
                    <a:off x="8076870" y="3166893"/>
                    <a:ext cx="1052945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A1427949-8CFB-6FB2-E5AF-E9ADAE0FEC10}"/>
                      </a:ext>
                    </a:extLst>
                  </p:cNvPr>
                  <p:cNvCxnSpPr/>
                  <p:nvPr/>
                </p:nvCxnSpPr>
                <p:spPr>
                  <a:xfrm>
                    <a:off x="8076870" y="1824655"/>
                    <a:ext cx="1052945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49B31C05-E1EE-267B-0591-0ABE8880DF0E}"/>
                      </a:ext>
                    </a:extLst>
                  </p:cNvPr>
                  <p:cNvSpPr txBox="1"/>
                  <p:nvPr/>
                </p:nvSpPr>
                <p:spPr>
                  <a:xfrm>
                    <a:off x="8076872" y="3403662"/>
                    <a:ext cx="1052944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208</a:t>
                    </a:r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Pb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BB9C9AD2-276E-69E5-4978-4F5D51AC9FF9}"/>
                      </a:ext>
                    </a:extLst>
                  </p:cNvPr>
                  <p:cNvCxnSpPr/>
                  <p:nvPr/>
                </p:nvCxnSpPr>
                <p:spPr>
                  <a:xfrm>
                    <a:off x="9593616" y="3166893"/>
                    <a:ext cx="1052945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563378AF-746B-BC67-A42A-882D539905F7}"/>
                      </a:ext>
                    </a:extLst>
                  </p:cNvPr>
                  <p:cNvCxnSpPr/>
                  <p:nvPr/>
                </p:nvCxnSpPr>
                <p:spPr>
                  <a:xfrm>
                    <a:off x="9593617" y="2745459"/>
                    <a:ext cx="1052945" cy="0"/>
                  </a:xfrm>
                  <a:prstGeom prst="line">
                    <a:avLst/>
                  </a:prstGeom>
                  <a:ln w="28575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F4AB1DDF-6EFE-DA90-1749-6E944159597A}"/>
                      </a:ext>
                    </a:extLst>
                  </p:cNvPr>
                  <p:cNvSpPr txBox="1"/>
                  <p:nvPr/>
                </p:nvSpPr>
                <p:spPr>
                  <a:xfrm>
                    <a:off x="9593617" y="3403661"/>
                    <a:ext cx="1052944" cy="4924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210</a:t>
                    </a:r>
                    <a:r>
                      <a:rPr lang="en-US" altLang="zh-CN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Pb</a:t>
                    </a:r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7F5E17E-619E-D532-DEB5-7675006BEDC8}"/>
                    </a:ext>
                  </a:extLst>
                </p:cNvPr>
                <p:cNvSpPr txBox="1"/>
                <p:nvPr/>
              </p:nvSpPr>
              <p:spPr>
                <a:xfrm>
                  <a:off x="6244971" y="1982216"/>
                  <a:ext cx="798404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baseline="30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lang="zh-CN" alt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B0AF4B3-7894-63F6-3E70-0E5BD9B56F6A}"/>
                    </a:ext>
                  </a:extLst>
                </p:cNvPr>
                <p:cNvSpPr txBox="1"/>
                <p:nvPr/>
              </p:nvSpPr>
              <p:spPr>
                <a:xfrm>
                  <a:off x="7761716" y="1073243"/>
                  <a:ext cx="798404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baseline="30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lang="zh-CN" alt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75690B2-1AD1-0320-38FE-861D909F3FB9}"/>
                    </a:ext>
                  </a:extLst>
                </p:cNvPr>
                <p:cNvSpPr txBox="1"/>
                <p:nvPr/>
              </p:nvSpPr>
              <p:spPr>
                <a:xfrm>
                  <a:off x="9278462" y="1982216"/>
                  <a:ext cx="798404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baseline="30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+</a:t>
                  </a:r>
                  <a:endParaRPr lang="zh-CN" alt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D7930351-C0D8-6526-4042-F4D2CA933B14}"/>
                    </a:ext>
                  </a:extLst>
                </p:cNvPr>
                <p:cNvSpPr txBox="1"/>
                <p:nvPr/>
              </p:nvSpPr>
              <p:spPr>
                <a:xfrm>
                  <a:off x="8160916" y="909050"/>
                  <a:ext cx="145214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4085 keV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172ADCB4-8167-5B2E-DB00-070F9C45D227}"/>
                    </a:ext>
                  </a:extLst>
                </p:cNvPr>
                <p:cNvSpPr txBox="1"/>
                <p:nvPr/>
              </p:nvSpPr>
              <p:spPr>
                <a:xfrm>
                  <a:off x="6644172" y="1761608"/>
                  <a:ext cx="145214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803 keV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19AE839-8B35-0F8F-0DD9-EB89C67B54FE}"/>
                    </a:ext>
                  </a:extLst>
                </p:cNvPr>
                <p:cNvSpPr txBox="1"/>
                <p:nvPr/>
              </p:nvSpPr>
              <p:spPr>
                <a:xfrm>
                  <a:off x="9605334" y="1729290"/>
                  <a:ext cx="1452148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799 keV</a:t>
                  </a:r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8FE7B9D-6190-2603-8267-BB42A79F9986}"/>
                  </a:ext>
                </a:extLst>
              </p:cNvPr>
              <p:cNvSpPr txBox="1"/>
              <p:nvPr/>
            </p:nvSpPr>
            <p:spPr>
              <a:xfrm>
                <a:off x="9497217" y="1739253"/>
                <a:ext cx="79840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zh-CN" altLang="en-US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797ADA2-6C8D-F71D-B364-477067CE2A02}"/>
                  </a:ext>
                </a:extLst>
              </p:cNvPr>
              <p:cNvSpPr txBox="1"/>
              <p:nvPr/>
            </p:nvSpPr>
            <p:spPr>
              <a:xfrm>
                <a:off x="7980470" y="1748971"/>
                <a:ext cx="79840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zh-CN" altLang="en-US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9DF39B-E2D8-6B36-9D5C-028EF6484BB1}"/>
                  </a:ext>
                </a:extLst>
              </p:cNvPr>
              <p:cNvSpPr txBox="1"/>
              <p:nvPr/>
            </p:nvSpPr>
            <p:spPr>
              <a:xfrm>
                <a:off x="6463726" y="1748971"/>
                <a:ext cx="79840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endParaRPr lang="zh-CN" altLang="en-US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AEA08D-2381-9360-D630-BBACB15E36AD}"/>
                </a:ext>
              </a:extLst>
            </p:cNvPr>
            <p:cNvSpPr txBox="1"/>
            <p:nvPr/>
          </p:nvSpPr>
          <p:spPr>
            <a:xfrm>
              <a:off x="6982922" y="2449481"/>
              <a:ext cx="381550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 and 2</a:t>
              </a:r>
              <a:r>
                <a:rPr lang="en-US" altLang="zh-CN" sz="15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sz="15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excited states of Pb isotopes</a:t>
              </a:r>
              <a:endParaRPr lang="zh-CN" altLang="en-US" sz="15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C6E26F-86FA-5A75-7183-C693A3672933}"/>
              </a:ext>
            </a:extLst>
          </p:cNvPr>
          <p:cNvGrpSpPr/>
          <p:nvPr/>
        </p:nvGrpSpPr>
        <p:grpSpPr>
          <a:xfrm>
            <a:off x="614196" y="3421434"/>
            <a:ext cx="2972696" cy="335873"/>
            <a:chOff x="818927" y="3418915"/>
            <a:chExt cx="3963595" cy="44783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53523B7-30A8-35BB-2DF8-5A8004701B84}"/>
                </a:ext>
              </a:extLst>
            </p:cNvPr>
            <p:cNvSpPr/>
            <p:nvPr/>
          </p:nvSpPr>
          <p:spPr>
            <a:xfrm rot="21334626">
              <a:off x="818927" y="3418915"/>
              <a:ext cx="3035012" cy="1364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730D15F-AF41-BA8C-7DA9-68EB6C766480}"/>
                </a:ext>
              </a:extLst>
            </p:cNvPr>
            <p:cNvSpPr txBox="1"/>
            <p:nvPr/>
          </p:nvSpPr>
          <p:spPr>
            <a:xfrm>
              <a:off x="1535320" y="3528191"/>
              <a:ext cx="324720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dirty="0">
                  <a:latin typeface="Cambria" panose="02040503050406030204" pitchFamily="18" charset="0"/>
                  <a:ea typeface="Cambria" panose="02040503050406030204" pitchFamily="18" charset="0"/>
                </a:rPr>
                <a:t>Way below Schmidt value</a:t>
              </a:r>
              <a:endParaRPr lang="zh-CN" altLang="en-US" sz="105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E5819D-0A7F-7FC8-B327-A26EBFAC8D73}"/>
              </a:ext>
            </a:extLst>
          </p:cNvPr>
          <p:cNvGrpSpPr/>
          <p:nvPr/>
        </p:nvGrpSpPr>
        <p:grpSpPr>
          <a:xfrm>
            <a:off x="128497" y="1547586"/>
            <a:ext cx="3647209" cy="2533091"/>
            <a:chOff x="156379" y="920447"/>
            <a:chExt cx="4862945" cy="337745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2C7721A-B039-35A5-7006-041C2FE7EF8E}"/>
                </a:ext>
              </a:extLst>
            </p:cNvPr>
            <p:cNvGrpSpPr/>
            <p:nvPr/>
          </p:nvGrpSpPr>
          <p:grpSpPr>
            <a:xfrm>
              <a:off x="156379" y="920447"/>
              <a:ext cx="4862945" cy="3377455"/>
              <a:chOff x="156379" y="920447"/>
              <a:chExt cx="4862945" cy="337745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26D2CD8-DAAA-1217-FFC6-0331CBE3A393}"/>
                  </a:ext>
                </a:extLst>
              </p:cNvPr>
              <p:cNvGrpSpPr/>
              <p:nvPr/>
            </p:nvGrpSpPr>
            <p:grpSpPr>
              <a:xfrm>
                <a:off x="156379" y="920447"/>
                <a:ext cx="4862945" cy="3377455"/>
                <a:chOff x="156379" y="920447"/>
                <a:chExt cx="4862945" cy="3377455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58E9050-3042-32D9-D39C-29E17DB57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6379" y="920447"/>
                  <a:ext cx="4862945" cy="3377455"/>
                </a:xfrm>
                <a:prstGeom prst="rect">
                  <a:avLst/>
                </a:prstGeom>
              </p:spPr>
            </p:pic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8E5D761-0984-61E6-4843-AFB7974C65AC}"/>
                    </a:ext>
                  </a:extLst>
                </p:cNvPr>
                <p:cNvSpPr/>
                <p:nvPr/>
              </p:nvSpPr>
              <p:spPr>
                <a:xfrm>
                  <a:off x="905551" y="1321455"/>
                  <a:ext cx="2206272" cy="14158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31C604B3-A139-CE60-427F-654D98658C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23177"/>
                <a:stretch/>
              </p:blipFill>
              <p:spPr>
                <a:xfrm>
                  <a:off x="1178468" y="1387588"/>
                  <a:ext cx="1450453" cy="708810"/>
                </a:xfrm>
                <a:prstGeom prst="rect">
                  <a:avLst/>
                </a:prstGeom>
              </p:spPr>
            </p:pic>
          </p:grp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4CE5CA0-1019-13C2-E9A8-74D3EBF51A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4292" y="2096398"/>
                <a:ext cx="141365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C224816-C14F-D642-7AA4-FE51B6364812}"/>
                </a:ext>
              </a:extLst>
            </p:cNvPr>
            <p:cNvSpPr/>
            <p:nvPr/>
          </p:nvSpPr>
          <p:spPr>
            <a:xfrm>
              <a:off x="3887946" y="1387588"/>
              <a:ext cx="322318" cy="1918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9CCB87-E0A9-998C-9BB1-DC36FAC61E6E}"/>
              </a:ext>
            </a:extLst>
          </p:cNvPr>
          <p:cNvGrpSpPr/>
          <p:nvPr/>
        </p:nvGrpSpPr>
        <p:grpSpPr>
          <a:xfrm>
            <a:off x="2973330" y="1664959"/>
            <a:ext cx="742626" cy="1319477"/>
            <a:chOff x="3964440" y="1076945"/>
            <a:chExt cx="990168" cy="175930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4E46687-299F-6F81-32A9-2E30E872E378}"/>
                </a:ext>
              </a:extLst>
            </p:cNvPr>
            <p:cNvCxnSpPr>
              <a:cxnSpLocks/>
            </p:cNvCxnSpPr>
            <p:nvPr/>
          </p:nvCxnSpPr>
          <p:spPr>
            <a:xfrm>
              <a:off x="3998197" y="1076945"/>
              <a:ext cx="0" cy="1759302"/>
            </a:xfrm>
            <a:prstGeom prst="straightConnector1">
              <a:avLst/>
            </a:prstGeom>
            <a:ln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7F410A-CC94-B14B-6389-2B8C26DB2C4C}"/>
                </a:ext>
              </a:extLst>
            </p:cNvPr>
            <p:cNvSpPr txBox="1"/>
            <p:nvPr/>
          </p:nvSpPr>
          <p:spPr>
            <a:xfrm>
              <a:off x="3964440" y="1436806"/>
              <a:ext cx="990168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latin typeface="Cambria" panose="02040503050406030204" pitchFamily="18" charset="0"/>
                  <a:ea typeface="Cambria" panose="02040503050406030204" pitchFamily="18" charset="0"/>
                </a:rPr>
                <a:t>~66%</a:t>
              </a:r>
              <a:endParaRPr lang="zh-CN" altLang="en-US" sz="900" dirty="0">
                <a:latin typeface="Cambria" panose="020405030504060302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77176F1-BCAE-DB51-F569-CBA8A47471B0}"/>
              </a:ext>
            </a:extLst>
          </p:cNvPr>
          <p:cNvSpPr txBox="1"/>
          <p:nvPr/>
        </p:nvSpPr>
        <p:spPr>
          <a:xfrm>
            <a:off x="2167982" y="2011160"/>
            <a:ext cx="8863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dirty="0">
                <a:latin typeface="Cambria" panose="02040503050406030204" pitchFamily="18" charset="0"/>
                <a:ea typeface="Cambria" panose="02040503050406030204" pitchFamily="18" charset="0"/>
              </a:rPr>
              <a:t>Mixed configurations</a:t>
            </a:r>
            <a:endParaRPr lang="zh-CN" altLang="en-US" sz="900" i="1" dirty="0">
              <a:latin typeface="Cambria" panose="0204050305040603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875F23-3461-6AD3-9BBF-46C1BC567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791" y="5193040"/>
            <a:ext cx="2681850" cy="152277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5C0B54A-FF6C-9502-BAD1-52CF8B0C5BA3}"/>
              </a:ext>
            </a:extLst>
          </p:cNvPr>
          <p:cNvGrpSpPr/>
          <p:nvPr/>
        </p:nvGrpSpPr>
        <p:grpSpPr>
          <a:xfrm>
            <a:off x="2345080" y="2770977"/>
            <a:ext cx="742306" cy="450292"/>
            <a:chOff x="2977240" y="2659481"/>
            <a:chExt cx="989741" cy="60038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6F9E413-CAC4-D751-E6DA-6DA0FE1885EA}"/>
                </a:ext>
              </a:extLst>
            </p:cNvPr>
            <p:cNvGrpSpPr/>
            <p:nvPr/>
          </p:nvGrpSpPr>
          <p:grpSpPr>
            <a:xfrm>
              <a:off x="2977240" y="2659481"/>
              <a:ext cx="989741" cy="600389"/>
              <a:chOff x="3611160" y="2690308"/>
              <a:chExt cx="993130" cy="600389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1403828C-91C0-5589-CDE1-644CA23771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8361" y="3095874"/>
                <a:ext cx="0" cy="194823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9C94BDF-2554-9AC2-2F4C-1552F9D25E91}"/>
                  </a:ext>
                </a:extLst>
              </p:cNvPr>
              <p:cNvSpPr txBox="1"/>
              <p:nvPr/>
            </p:nvSpPr>
            <p:spPr>
              <a:xfrm>
                <a:off x="3611160" y="2690308"/>
                <a:ext cx="993130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750" dirty="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Reproduced the jump</a:t>
                </a:r>
                <a:endParaRPr lang="zh-CN" altLang="en-US" sz="75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EB67057-DE6C-3824-55FA-42C975875774}"/>
                </a:ext>
              </a:extLst>
            </p:cNvPr>
            <p:cNvCxnSpPr>
              <a:cxnSpLocks/>
            </p:cNvCxnSpPr>
            <p:nvPr/>
          </p:nvCxnSpPr>
          <p:spPr>
            <a:xfrm>
              <a:off x="3629891" y="2944092"/>
              <a:ext cx="220501" cy="1909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5BB006-6A0E-E842-BCA9-1B8DDD6A48D7}"/>
              </a:ext>
            </a:extLst>
          </p:cNvPr>
          <p:cNvGrpSpPr/>
          <p:nvPr/>
        </p:nvGrpSpPr>
        <p:grpSpPr>
          <a:xfrm>
            <a:off x="4424156" y="3221269"/>
            <a:ext cx="4156046" cy="2958450"/>
            <a:chOff x="5898874" y="3152025"/>
            <a:chExt cx="5541395" cy="39446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94A82A-28F6-6F7F-2C20-E86583960C50}"/>
                </a:ext>
              </a:extLst>
            </p:cNvPr>
            <p:cNvGrpSpPr/>
            <p:nvPr/>
          </p:nvGrpSpPr>
          <p:grpSpPr>
            <a:xfrm>
              <a:off x="5898874" y="3152025"/>
              <a:ext cx="5541395" cy="3944600"/>
              <a:chOff x="6174479" y="3152025"/>
              <a:chExt cx="5541395" cy="394460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FDCAB56-EE2F-6694-5BC5-3E0C9ED53258}"/>
                  </a:ext>
                </a:extLst>
              </p:cNvPr>
              <p:cNvGrpSpPr/>
              <p:nvPr/>
            </p:nvGrpSpPr>
            <p:grpSpPr>
              <a:xfrm>
                <a:off x="6174479" y="3152025"/>
                <a:ext cx="5541395" cy="3944600"/>
                <a:chOff x="6216405" y="3376368"/>
                <a:chExt cx="5799487" cy="3849575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E9C46BF-35E6-7726-6B67-7CA96E44B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62974" y="3376368"/>
                  <a:ext cx="4309142" cy="3085476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E21ABA9-7B1A-2427-79E4-63DF8EFDF688}"/>
                    </a:ext>
                  </a:extLst>
                </p:cNvPr>
                <p:cNvSpPr txBox="1"/>
                <p:nvPr/>
              </p:nvSpPr>
              <p:spPr>
                <a:xfrm>
                  <a:off x="6216405" y="6384928"/>
                  <a:ext cx="5799487" cy="841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Good agreement in describing the Eu and Tl 11/2</a:t>
                  </a:r>
                  <a:r>
                    <a:rPr lang="en-US" altLang="zh-CN" baseline="30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-</a:t>
                  </a:r>
                  <a:r>
                    <a:rPr lang="en-US" altLang="zh-CN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isomers</a:t>
                  </a:r>
                </a:p>
              </p:txBody>
            </p:sp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BD567E9-3D81-939C-9304-223914C2C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6450" y="4992833"/>
                <a:ext cx="861135" cy="38103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6ACFF92-236D-F6CA-D9A9-792A707DDA67}"/>
                  </a:ext>
                </a:extLst>
              </p:cNvPr>
              <p:cNvSpPr/>
              <p:nvPr/>
            </p:nvSpPr>
            <p:spPr>
              <a:xfrm>
                <a:off x="9466450" y="3672187"/>
                <a:ext cx="861133" cy="3810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5407BF-4DC6-B55E-2CB7-84999EAB6FEA}"/>
                </a:ext>
              </a:extLst>
            </p:cNvPr>
            <p:cNvSpPr/>
            <p:nvPr/>
          </p:nvSpPr>
          <p:spPr>
            <a:xfrm>
              <a:off x="8303580" y="3457575"/>
              <a:ext cx="733425" cy="3005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E99019-835F-F435-1D30-4D89C2C7D2DC}"/>
                </a:ext>
              </a:extLst>
            </p:cNvPr>
            <p:cNvSpPr txBox="1"/>
            <p:nvPr/>
          </p:nvSpPr>
          <p:spPr>
            <a:xfrm>
              <a:off x="8264759" y="3403578"/>
              <a:ext cx="8096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Theory of TFFS</a:t>
              </a:r>
              <a:endParaRPr lang="zh-CN" altLang="en-US" sz="8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C8B895-2285-71A1-D5D2-5322A71D22BE}"/>
                </a:ext>
              </a:extLst>
            </p:cNvPr>
            <p:cNvSpPr/>
            <p:nvPr/>
          </p:nvSpPr>
          <p:spPr>
            <a:xfrm>
              <a:off x="8363254" y="4270745"/>
              <a:ext cx="616601" cy="252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D5558C-8E65-3150-374F-AF808674225F}"/>
                </a:ext>
              </a:extLst>
            </p:cNvPr>
            <p:cNvSpPr txBox="1"/>
            <p:nvPr/>
          </p:nvSpPr>
          <p:spPr>
            <a:xfrm>
              <a:off x="8142979" y="4264922"/>
              <a:ext cx="105318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25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Skyrme</a:t>
              </a:r>
              <a:r>
                <a:rPr lang="en-US" altLang="zh-CN" sz="82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-EDF</a:t>
              </a:r>
              <a:endParaRPr lang="zh-CN" altLang="en-US" sz="825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94FAA41-05E4-3B3C-5629-BBD103EDA6DB}"/>
              </a:ext>
            </a:extLst>
          </p:cNvPr>
          <p:cNvSpPr txBox="1"/>
          <p:nvPr/>
        </p:nvSpPr>
        <p:spPr>
          <a:xfrm>
            <a:off x="7762754" y="3870780"/>
            <a:ext cx="1264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Bonnard, J. </a:t>
            </a:r>
            <a:r>
              <a:rPr lang="en-US" altLang="zh-CN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Dobaczewski</a:t>
            </a:r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al, Phys. Lett. B 843 (2023) 138014, 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1028">
            <a:extLst>
              <a:ext uri="{FF2B5EF4-FFF2-40B4-BE49-F238E27FC236}">
                <a16:creationId xmlns:a16="http://schemas.microsoft.com/office/drawing/2014/main" id="{3874D87D-F372-1D44-B64D-06D30BCC0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42532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Magnetic dipole moments for  neutron-rich Tl isotopes</a:t>
            </a:r>
          </a:p>
          <a:p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(Z. Yue et al., PLB849, 2024)</a:t>
            </a:r>
            <a:endParaRPr lang="en-GB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046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028">
            <a:extLst>
              <a:ext uri="{FF2B5EF4-FFF2-40B4-BE49-F238E27FC236}">
                <a16:creationId xmlns:a16="http://schemas.microsoft.com/office/drawing/2014/main" id="{3874D87D-F372-1D44-B64D-06D30BCC0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42532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Neutron-rich Hg isotopes at ISOLDE</a:t>
            </a:r>
            <a:endParaRPr lang="en-GB" sz="24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3074" name="Picture 2" descr="Mercury metal (hg) drops — Stock Photo, Image">
            <a:extLst>
              <a:ext uri="{FF2B5EF4-FFF2-40B4-BE49-F238E27FC236}">
                <a16:creationId xmlns:a16="http://schemas.microsoft.com/office/drawing/2014/main" id="{B2BBF183-9DAC-FE30-5753-CA186A8DC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9" y="1543957"/>
            <a:ext cx="7620000" cy="444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607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95428-A2CE-6B29-90BC-7D71AB5B4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7404" y="811242"/>
            <a:ext cx="2727750" cy="5513357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1125" dirty="0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en-US" sz="1125" dirty="0">
                <a:latin typeface="Arial" panose="020B0604020202020204" pitchFamily="34" charset="0"/>
                <a:cs typeface="Arial" panose="020B0604020202020204" pitchFamily="34" charset="0"/>
              </a:rPr>
              <a:t> between allowed and first forbidden </a:t>
            </a:r>
            <a:r>
              <a:rPr lang="el-GR" sz="1125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US" sz="1125" dirty="0">
                <a:latin typeface="Arial" panose="020B0604020202020204" pitchFamily="34" charset="0"/>
                <a:cs typeface="Arial" panose="020B0604020202020204" pitchFamily="34" charset="0"/>
              </a:rPr>
              <a:t> decays due to single particle orbits near Fermi surface</a:t>
            </a:r>
            <a:br>
              <a:rPr lang="en-US" sz="112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1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sz="1125" baseline="-25000" dirty="0">
                <a:latin typeface="Arial" panose="020B0604020202020204" pitchFamily="34" charset="0"/>
                <a:cs typeface="Arial" panose="020B0604020202020204" pitchFamily="34" charset="0"/>
              </a:rPr>
              <a:t>1/2 </a:t>
            </a:r>
            <a:r>
              <a:rPr lang="en-GB" sz="1125" dirty="0">
                <a:latin typeface="Arial" panose="020B0604020202020204" pitchFamily="34" charset="0"/>
                <a:cs typeface="Arial" panose="020B0604020202020204" pitchFamily="34" charset="0"/>
              </a:rPr>
              <a:t>, log </a:t>
            </a:r>
            <a:r>
              <a:rPr lang="en-GB" sz="1125" i="1" dirty="0">
                <a:latin typeface="Arial" panose="020B0604020202020204" pitchFamily="34" charset="0"/>
                <a:cs typeface="Arial" panose="020B0604020202020204" pitchFamily="34" charset="0"/>
              </a:rPr>
              <a:t>ft</a:t>
            </a:r>
            <a:r>
              <a:rPr lang="en-GB" sz="1125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125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125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sz="1125" dirty="0">
                <a:latin typeface="Arial" panose="020B0604020202020204" pitchFamily="34" charset="0"/>
                <a:cs typeface="Arial" panose="020B0604020202020204" pitchFamily="34" charset="0"/>
              </a:rPr>
              <a:t>  place constraints on models used for </a:t>
            </a:r>
            <a:r>
              <a:rPr lang="en-GB" sz="1125" i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sz="1125" dirty="0">
                <a:latin typeface="Arial" panose="020B0604020202020204" pitchFamily="34" charset="0"/>
                <a:cs typeface="Arial" panose="020B0604020202020204" pitchFamily="34" charset="0"/>
              </a:rPr>
              <a:t>-process network calculations</a:t>
            </a:r>
            <a:br>
              <a:rPr lang="en-GB" sz="112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125" dirty="0">
                <a:latin typeface="Arial" panose="020B0604020202020204" pitchFamily="34" charset="0"/>
                <a:cs typeface="Arial" panose="020B0604020202020204" pitchFamily="34" charset="0"/>
              </a:rPr>
              <a:t>Little available data primarily from in-beam and isomer-decay studies</a:t>
            </a:r>
          </a:p>
          <a:p>
            <a:pPr lvl="1"/>
            <a:r>
              <a:rPr lang="el-GR" sz="1050" dirty="0">
                <a:latin typeface="Arial" panose="020B0604020202020204" pitchFamily="34" charset="0"/>
                <a:cs typeface="Arial" panose="020B0604020202020204" pitchFamily="34" charset="0"/>
              </a:rPr>
              <a:t>β</a:t>
            </a:r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 decay schemes of </a:t>
            </a:r>
            <a:r>
              <a:rPr lang="en-GB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210,211</a:t>
            </a:r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Hg unknown</a:t>
            </a:r>
          </a:p>
          <a:p>
            <a:pPr lvl="1"/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Conflicting results for </a:t>
            </a:r>
            <a:r>
              <a:rPr lang="en-GB" sz="1050" baseline="30000" dirty="0">
                <a:latin typeface="Arial" panose="020B0604020202020204" pitchFamily="34" charset="0"/>
                <a:cs typeface="Arial" panose="020B0604020202020204" pitchFamily="34" charset="0"/>
              </a:rPr>
              <a:t>209</a:t>
            </a:r>
            <a: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  <a:t>Hg decay</a:t>
            </a:r>
            <a:br>
              <a:rPr lang="en-GB" sz="105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25" dirty="0">
                <a:latin typeface="Arial" panose="020B0604020202020204" pitchFamily="34" charset="0"/>
                <a:cs typeface="Arial" panose="020B0604020202020204" pitchFamily="34" charset="0"/>
              </a:rPr>
              <a:t>Hyperfine structure + isotope shift measurements will provide radii and moments data</a:t>
            </a:r>
            <a:br>
              <a:rPr lang="en-US" sz="1125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12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125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Strong theoretical effort</a:t>
            </a:r>
            <a:r>
              <a:rPr lang="en-US" sz="1125" dirty="0">
                <a:latin typeface="Arial" panose="020B0604020202020204" pitchFamily="34" charset="0"/>
                <a:cs typeface="Arial" panose="020B0604020202020204" pitchFamily="34" charset="0"/>
              </a:rPr>
              <a:t>- large scale shell model calculations log </a:t>
            </a:r>
            <a:r>
              <a:rPr lang="en-US" sz="1125" i="1" dirty="0">
                <a:latin typeface="Arial" panose="020B0604020202020204" pitchFamily="34" charset="0"/>
                <a:cs typeface="Arial" panose="020B0604020202020204" pitchFamily="34" charset="0"/>
              </a:rPr>
              <a:t>ft</a:t>
            </a:r>
            <a:r>
              <a:rPr lang="en-US" sz="1125" dirty="0">
                <a:latin typeface="Arial" panose="020B0604020202020204" pitchFamily="34" charset="0"/>
                <a:cs typeface="Arial" panose="020B0604020202020204" pitchFamily="34" charset="0"/>
              </a:rPr>
              <a:t> for FF decays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DE2DE9-9B10-19FE-F7BD-E97A75A02175}"/>
              </a:ext>
            </a:extLst>
          </p:cNvPr>
          <p:cNvGrpSpPr/>
          <p:nvPr/>
        </p:nvGrpSpPr>
        <p:grpSpPr>
          <a:xfrm>
            <a:off x="2791750" y="969744"/>
            <a:ext cx="3042001" cy="1610093"/>
            <a:chOff x="7138102" y="103111"/>
            <a:chExt cx="3819542" cy="17084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36DBE9-8528-8D58-0828-47147F291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7345" y="103111"/>
              <a:ext cx="3790299" cy="8486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6786F1F-EBD9-A0F6-BB4D-5CF853E1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8102" y="1146813"/>
              <a:ext cx="1967769" cy="66469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26C747-E508-B6F8-BA40-104626AD6261}"/>
              </a:ext>
            </a:extLst>
          </p:cNvPr>
          <p:cNvGrpSpPr/>
          <p:nvPr/>
        </p:nvGrpSpPr>
        <p:grpSpPr>
          <a:xfrm>
            <a:off x="4312017" y="1956053"/>
            <a:ext cx="1410762" cy="1361414"/>
            <a:chOff x="4403620" y="4618336"/>
            <a:chExt cx="2323870" cy="224258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2FA8844-65DA-6B06-7346-96CC7F24999D}"/>
                </a:ext>
              </a:extLst>
            </p:cNvPr>
            <p:cNvGrpSpPr/>
            <p:nvPr/>
          </p:nvGrpSpPr>
          <p:grpSpPr>
            <a:xfrm>
              <a:off x="4416320" y="4618336"/>
              <a:ext cx="2311170" cy="2242582"/>
              <a:chOff x="4403620" y="4631036"/>
              <a:chExt cx="2311170" cy="2242582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615FE15-52FB-BA71-C7AB-15920816E2FB}"/>
                  </a:ext>
                </a:extLst>
              </p:cNvPr>
              <p:cNvGrpSpPr/>
              <p:nvPr/>
            </p:nvGrpSpPr>
            <p:grpSpPr>
              <a:xfrm>
                <a:off x="4403620" y="4631036"/>
                <a:ext cx="2311170" cy="2242582"/>
                <a:chOff x="4020555" y="4916792"/>
                <a:chExt cx="2237495" cy="2171091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5901685C-8559-4B77-A78E-FFF8FB5549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7452" t="32870" r="55512" b="6404"/>
                <a:stretch/>
              </p:blipFill>
              <p:spPr>
                <a:xfrm>
                  <a:off x="4020555" y="5615788"/>
                  <a:ext cx="1134797" cy="1472095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B920EF8-34EC-9277-A9FD-6657F51657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67281" t="4289" r="5683" b="6404"/>
                <a:stretch/>
              </p:blipFill>
              <p:spPr>
                <a:xfrm>
                  <a:off x="5123253" y="4916792"/>
                  <a:ext cx="1134797" cy="2164943"/>
                </a:xfrm>
                <a:prstGeom prst="rect">
                  <a:avLst/>
                </a:prstGeom>
              </p:spPr>
            </p:pic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DA65C9A-9DF6-36E6-5F3D-1C9F3714D82E}"/>
                  </a:ext>
                </a:extLst>
              </p:cNvPr>
              <p:cNvSpPr/>
              <p:nvPr/>
            </p:nvSpPr>
            <p:spPr>
              <a:xfrm>
                <a:off x="5581650" y="5759081"/>
                <a:ext cx="675699" cy="909450"/>
              </a:xfrm>
              <a:prstGeom prst="rect">
                <a:avLst/>
              </a:prstGeom>
              <a:solidFill>
                <a:srgbClr val="0000F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AFE6472-E4AD-2D83-3930-7F1DD754E114}"/>
                  </a:ext>
                </a:extLst>
              </p:cNvPr>
              <p:cNvGrpSpPr/>
              <p:nvPr/>
            </p:nvGrpSpPr>
            <p:grpSpPr>
              <a:xfrm>
                <a:off x="4577626" y="6157209"/>
                <a:ext cx="191295" cy="88901"/>
                <a:chOff x="4582389" y="6134349"/>
                <a:chExt cx="191295" cy="88901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EF0D61F-5271-E1C4-57F1-44577BCC1DFD}"/>
                    </a:ext>
                  </a:extLst>
                </p:cNvPr>
                <p:cNvSpPr/>
                <p:nvPr/>
              </p:nvSpPr>
              <p:spPr>
                <a:xfrm>
                  <a:off x="4582389" y="6134350"/>
                  <a:ext cx="88900" cy="889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BA55E9B-B54D-293A-68CB-BE3703C75618}"/>
                    </a:ext>
                  </a:extLst>
                </p:cNvPr>
                <p:cNvSpPr/>
                <p:nvPr/>
              </p:nvSpPr>
              <p:spPr>
                <a:xfrm>
                  <a:off x="4684784" y="6134349"/>
                  <a:ext cx="88900" cy="889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4F8E79-3B2E-8145-9541-F10CCB4B0CFF}"/>
                  </a:ext>
                </a:extLst>
              </p:cNvPr>
              <p:cNvGrpSpPr/>
              <p:nvPr/>
            </p:nvGrpSpPr>
            <p:grpSpPr>
              <a:xfrm>
                <a:off x="4816447" y="6157209"/>
                <a:ext cx="191295" cy="88901"/>
                <a:chOff x="4582389" y="6134349"/>
                <a:chExt cx="191295" cy="88901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E7617D1-80EF-0379-59AE-D3B2D309891F}"/>
                    </a:ext>
                  </a:extLst>
                </p:cNvPr>
                <p:cNvSpPr/>
                <p:nvPr/>
              </p:nvSpPr>
              <p:spPr>
                <a:xfrm>
                  <a:off x="4582389" y="6134349"/>
                  <a:ext cx="88900" cy="889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B8F59FA-3132-9F6C-7892-592E6E5DEFBC}"/>
                    </a:ext>
                  </a:extLst>
                </p:cNvPr>
                <p:cNvSpPr/>
                <p:nvPr/>
              </p:nvSpPr>
              <p:spPr>
                <a:xfrm>
                  <a:off x="4684784" y="6134350"/>
                  <a:ext cx="88900" cy="889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67B5B35-FDD8-058F-BBAD-AE7B99E0DBF0}"/>
                  </a:ext>
                </a:extLst>
              </p:cNvPr>
              <p:cNvSpPr/>
              <p:nvPr/>
            </p:nvSpPr>
            <p:spPr>
              <a:xfrm>
                <a:off x="5817367" y="5116002"/>
                <a:ext cx="88900" cy="88900"/>
              </a:xfrm>
              <a:prstGeom prst="ellipse">
                <a:avLst/>
              </a:prstGeom>
              <a:solidFill>
                <a:srgbClr val="0000FF"/>
              </a:solidFill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5E043F8-5037-5D33-791E-4A8E7A1F9007}"/>
                  </a:ext>
                </a:extLst>
              </p:cNvPr>
              <p:cNvSpPr/>
              <p:nvPr/>
            </p:nvSpPr>
            <p:spPr>
              <a:xfrm>
                <a:off x="4472118" y="6347868"/>
                <a:ext cx="675699" cy="351143"/>
              </a:xfrm>
              <a:prstGeom prst="rect">
                <a:avLst/>
              </a:prstGeom>
              <a:solidFill>
                <a:srgbClr val="FF0000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7F14AC8-3C3A-E52F-CE0A-E1627B85FC2F}"/>
                  </a:ext>
                </a:extLst>
              </p:cNvPr>
              <p:cNvSpPr/>
              <p:nvPr/>
            </p:nvSpPr>
            <p:spPr>
              <a:xfrm>
                <a:off x="6121400" y="5505450"/>
                <a:ext cx="475769" cy="1963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C0941A2-F6F3-AAE2-F2E5-90CF05F0B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7452" t="4289" r="55512" b="73216"/>
            <a:stretch/>
          </p:blipFill>
          <p:spPr>
            <a:xfrm>
              <a:off x="4403620" y="4740575"/>
              <a:ext cx="1172163" cy="56326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4C9B9A00-1ACC-622D-A356-FBF947FF106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63591" y="1773736"/>
              <a:ext cx="3031413" cy="9784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1676">
                      <a:extLst>
                        <a:ext uri="{9D8B030D-6E8A-4147-A177-3AD203B41FA5}">
                          <a16:colId xmlns:a16="http://schemas.microsoft.com/office/drawing/2014/main" val="886779270"/>
                        </a:ext>
                      </a:extLst>
                    </a:gridCol>
                    <a:gridCol w="774833">
                      <a:extLst>
                        <a:ext uri="{9D8B030D-6E8A-4147-A177-3AD203B41FA5}">
                          <a16:colId xmlns:a16="http://schemas.microsoft.com/office/drawing/2014/main" val="2467074429"/>
                        </a:ext>
                      </a:extLst>
                    </a:gridCol>
                    <a:gridCol w="953412">
                      <a:extLst>
                        <a:ext uri="{9D8B030D-6E8A-4147-A177-3AD203B41FA5}">
                          <a16:colId xmlns:a16="http://schemas.microsoft.com/office/drawing/2014/main" val="394461895"/>
                        </a:ext>
                      </a:extLst>
                    </a:gridCol>
                    <a:gridCol w="791492">
                      <a:extLst>
                        <a:ext uri="{9D8B030D-6E8A-4147-A177-3AD203B41FA5}">
                          <a16:colId xmlns:a16="http://schemas.microsoft.com/office/drawing/2014/main" val="1088605122"/>
                        </a:ext>
                      </a:extLst>
                    </a:gridCol>
                  </a:tblGrid>
                  <a:tr h="1943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dirty="0"/>
                            <a:t>Isotope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en-GB" sz="800" b="1" baseline="-25000" dirty="0">
                              <a:solidFill>
                                <a:schemeClr val="tx1"/>
                              </a:solidFill>
                            </a:rPr>
                            <a:t>1/2</a:t>
                          </a:r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 Lanzhou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en-GB" sz="800" b="1" baseline="-25000" dirty="0">
                              <a:solidFill>
                                <a:schemeClr val="tx1"/>
                              </a:solidFill>
                            </a:rPr>
                            <a:t>1/2</a:t>
                          </a:r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 GSI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en-GB" sz="800" b="1" baseline="-25000" dirty="0">
                              <a:solidFill>
                                <a:schemeClr val="tx1"/>
                              </a:solidFill>
                            </a:rPr>
                            <a:t>1/2 </a:t>
                          </a:r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ISOLDE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662905140"/>
                      </a:ext>
                    </a:extLst>
                  </a:tr>
                  <a:tr h="1980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baseline="30000" dirty="0"/>
                            <a:t>208</a:t>
                          </a:r>
                          <a:r>
                            <a:rPr lang="en-GB" sz="800" b="1" dirty="0"/>
                            <a:t>Hg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41</m:t>
                                  </m:r>
                                </m:e>
                                <m:sub>
                                  <m:r>
                                    <a:rPr lang="en-GB" sz="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b>
                                <m:sup>
                                  <m:r>
                                    <a:rPr lang="en-GB" sz="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+5</m:t>
                                  </m:r>
                                </m:sup>
                              </m:sSubSup>
                              <m:r>
                                <a:rPr lang="en-GB" sz="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sz="800" b="0" dirty="0">
                              <a:solidFill>
                                <a:schemeClr val="tx1"/>
                              </a:solidFill>
                            </a:rPr>
                            <a:t>min [1]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sz="800" b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132.2±50.0</m:t>
                              </m:r>
                            </m:oMath>
                          </a14:m>
                          <a:r>
                            <a:rPr lang="en-GB" sz="800" b="0" dirty="0">
                              <a:solidFill>
                                <a:schemeClr val="tx1"/>
                              </a:solidFill>
                            </a:rPr>
                            <a:t> s [3]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800" b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135±10</m:t>
                              </m:r>
                            </m:oMath>
                          </a14:m>
                          <a:r>
                            <a:rPr lang="en-GB" sz="800" b="0" dirty="0">
                              <a:solidFill>
                                <a:schemeClr val="tx1"/>
                              </a:solidFill>
                            </a:rPr>
                            <a:t> s [4]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68664358"/>
                      </a:ext>
                    </a:extLst>
                  </a:tr>
                  <a:tr h="197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baseline="30000" dirty="0"/>
                            <a:t>209</a:t>
                          </a:r>
                          <a:r>
                            <a:rPr lang="en-GB" sz="800" b="1" dirty="0"/>
                            <a:t>Hg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en-GB" sz="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35</m:t>
                                  </m:r>
                                </m:e>
                                <m:sub>
                                  <m:r>
                                    <a:rPr lang="en-GB" sz="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b>
                                <m:sup>
                                  <m:r>
                                    <a:rPr lang="en-GB" sz="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+9</m:t>
                                  </m:r>
                                </m:sup>
                              </m:sSubSup>
                              <m:r>
                                <a:rPr lang="en-GB" sz="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sz="800" b="0" dirty="0">
                              <a:solidFill>
                                <a:schemeClr val="tx1"/>
                              </a:solidFill>
                            </a:rPr>
                            <a:t>s [2]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GB" sz="800" b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6.3±1.1</m:t>
                              </m:r>
                            </m:oMath>
                          </a14:m>
                          <a:r>
                            <a:rPr lang="en-GB" sz="800" b="0" dirty="0">
                              <a:solidFill>
                                <a:schemeClr val="tx1"/>
                              </a:solidFill>
                            </a:rPr>
                            <a:t> s [3]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sz="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807654135"/>
                      </a:ext>
                    </a:extLst>
                  </a:tr>
                  <a:tr h="1943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baseline="30000" dirty="0"/>
                            <a:t>210</a:t>
                          </a:r>
                          <a:r>
                            <a:rPr lang="en-GB" sz="800" b="1" dirty="0"/>
                            <a:t>Hg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sz="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sz="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sz="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841196012"/>
                      </a:ext>
                    </a:extLst>
                  </a:tr>
                  <a:tr h="1943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baseline="30000" dirty="0"/>
                            <a:t>211</a:t>
                          </a:r>
                          <a:r>
                            <a:rPr lang="en-GB" sz="800" b="1" dirty="0"/>
                            <a:t>Hg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sz="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sz="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800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GB" sz="8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16712966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>
                <a:extLst>
                  <a:ext uri="{FF2B5EF4-FFF2-40B4-BE49-F238E27FC236}">
                    <a16:creationId xmlns:a16="http://schemas.microsoft.com/office/drawing/2014/main" id="{4C9B9A00-1ACC-622D-A356-FBF947FF106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963591" y="1773736"/>
              <a:ext cx="3031413" cy="9784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1676">
                      <a:extLst>
                        <a:ext uri="{9D8B030D-6E8A-4147-A177-3AD203B41FA5}">
                          <a16:colId xmlns:a16="http://schemas.microsoft.com/office/drawing/2014/main" val="886779270"/>
                        </a:ext>
                      </a:extLst>
                    </a:gridCol>
                    <a:gridCol w="774833">
                      <a:extLst>
                        <a:ext uri="{9D8B030D-6E8A-4147-A177-3AD203B41FA5}">
                          <a16:colId xmlns:a16="http://schemas.microsoft.com/office/drawing/2014/main" val="2467074429"/>
                        </a:ext>
                      </a:extLst>
                    </a:gridCol>
                    <a:gridCol w="953412">
                      <a:extLst>
                        <a:ext uri="{9D8B030D-6E8A-4147-A177-3AD203B41FA5}">
                          <a16:colId xmlns:a16="http://schemas.microsoft.com/office/drawing/2014/main" val="394461895"/>
                        </a:ext>
                      </a:extLst>
                    </a:gridCol>
                    <a:gridCol w="791492">
                      <a:extLst>
                        <a:ext uri="{9D8B030D-6E8A-4147-A177-3AD203B41FA5}">
                          <a16:colId xmlns:a16="http://schemas.microsoft.com/office/drawing/2014/main" val="1088605122"/>
                        </a:ext>
                      </a:extLst>
                    </a:gridCol>
                  </a:tblGrid>
                  <a:tr h="1943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dirty="0"/>
                            <a:t>Isotope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en-GB" sz="800" b="1" baseline="-25000" dirty="0">
                              <a:solidFill>
                                <a:schemeClr val="tx1"/>
                              </a:solidFill>
                            </a:rPr>
                            <a:t>1/2</a:t>
                          </a:r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 Lanzhou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en-GB" sz="800" b="1" baseline="-25000" dirty="0">
                              <a:solidFill>
                                <a:schemeClr val="tx1"/>
                              </a:solidFill>
                            </a:rPr>
                            <a:t>1/2</a:t>
                          </a:r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 GSI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T</a:t>
                          </a:r>
                          <a:r>
                            <a:rPr lang="en-GB" sz="800" b="1" baseline="-25000" dirty="0">
                              <a:solidFill>
                                <a:schemeClr val="tx1"/>
                              </a:solidFill>
                            </a:rPr>
                            <a:t>1/2 </a:t>
                          </a:r>
                          <a:r>
                            <a:rPr lang="en-GB" sz="800" b="1" dirty="0">
                              <a:solidFill>
                                <a:schemeClr val="tx1"/>
                              </a:solidFill>
                            </a:rPr>
                            <a:t>ISOLDE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662905140"/>
                      </a:ext>
                    </a:extLst>
                  </a:tr>
                  <a:tr h="1980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baseline="30000" dirty="0"/>
                            <a:t>208</a:t>
                          </a:r>
                          <a:r>
                            <a:rPr lang="en-GB" sz="800" b="1" dirty="0"/>
                            <a:t>Hg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68852" t="-100000" r="-22786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137333" t="-100000" r="-85333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282540" t="-100000" r="-1587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68664358"/>
                      </a:ext>
                    </a:extLst>
                  </a:tr>
                  <a:tr h="19745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baseline="30000" dirty="0"/>
                            <a:t>209</a:t>
                          </a:r>
                          <a:r>
                            <a:rPr lang="en-GB" sz="800" b="1" dirty="0"/>
                            <a:t>Hg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68852" t="-200000" r="-227869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137333" t="-200000" r="-85333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282540" t="-200000" r="-1587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7654135"/>
                      </a:ext>
                    </a:extLst>
                  </a:tr>
                  <a:tr h="1943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baseline="30000" dirty="0"/>
                            <a:t>210</a:t>
                          </a:r>
                          <a:r>
                            <a:rPr lang="en-GB" sz="800" b="1" dirty="0"/>
                            <a:t>Hg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68852" t="-300000" r="-227869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137333" t="-300000" r="-85333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282540" t="-300000" r="-1587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1196012"/>
                      </a:ext>
                    </a:extLst>
                  </a:tr>
                  <a:tr h="19431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800" b="1" baseline="30000" dirty="0"/>
                            <a:t>211</a:t>
                          </a:r>
                          <a:r>
                            <a:rPr lang="en-GB" sz="800" b="1" dirty="0"/>
                            <a:t>Hg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68852" t="-426667" r="-227869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137333" t="-426667" r="-8533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>
                        <a:blipFill>
                          <a:blip r:embed="rId5"/>
                          <a:stretch>
                            <a:fillRect l="-282540" t="-426667" r="-1587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12966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8A8BC6D3-09A0-B82D-68E5-9D13A8D690C3}"/>
              </a:ext>
            </a:extLst>
          </p:cNvPr>
          <p:cNvSpPr txBox="1"/>
          <p:nvPr/>
        </p:nvSpPr>
        <p:spPr>
          <a:xfrm>
            <a:off x="5631097" y="2739773"/>
            <a:ext cx="337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900" dirty="0"/>
              <a:t>[1] L. Zhang </a:t>
            </a:r>
            <a:r>
              <a:rPr lang="de-DE" sz="900" i="1" dirty="0"/>
              <a:t>et al.</a:t>
            </a:r>
            <a:r>
              <a:rPr lang="de-DE" sz="900" dirty="0"/>
              <a:t>, CPL </a:t>
            </a:r>
            <a:r>
              <a:rPr lang="de-DE" sz="900" b="1" dirty="0"/>
              <a:t>14,</a:t>
            </a:r>
            <a:r>
              <a:rPr lang="de-DE" sz="900" dirty="0"/>
              <a:t> 507 (1997)</a:t>
            </a:r>
            <a:r>
              <a:rPr lang="en-US" sz="900" dirty="0"/>
              <a:t>; [2] </a:t>
            </a:r>
            <a:r>
              <a:rPr lang="de-DE" sz="900" dirty="0"/>
              <a:t>Zhang Li </a:t>
            </a:r>
            <a:r>
              <a:rPr lang="de-DE" sz="900" i="1" dirty="0"/>
              <a:t>et al.</a:t>
            </a:r>
            <a:r>
              <a:rPr lang="de-DE" sz="900" dirty="0"/>
              <a:t>, P</a:t>
            </a:r>
            <a:r>
              <a:rPr lang="en-US" sz="900" dirty="0"/>
              <a:t>RC </a:t>
            </a:r>
            <a:r>
              <a:rPr lang="en-US" sz="900" b="1" dirty="0"/>
              <a:t>58</a:t>
            </a:r>
            <a:r>
              <a:rPr lang="en-US" sz="900" dirty="0"/>
              <a:t>, 156 (1998); [3] R. Caballero-</a:t>
            </a:r>
            <a:r>
              <a:rPr lang="en-US" sz="900" dirty="0" err="1"/>
              <a:t>Folch</a:t>
            </a:r>
            <a:r>
              <a:rPr lang="en-US" sz="900" dirty="0"/>
              <a:t> </a:t>
            </a:r>
            <a:r>
              <a:rPr lang="en-US" sz="900" i="1" dirty="0"/>
              <a:t>et al.</a:t>
            </a:r>
            <a:r>
              <a:rPr lang="en-US" sz="900" dirty="0"/>
              <a:t>, PRC </a:t>
            </a:r>
            <a:r>
              <a:rPr lang="en-US" sz="900" b="1" dirty="0"/>
              <a:t>95</a:t>
            </a:r>
            <a:r>
              <a:rPr lang="en-US" sz="900" dirty="0"/>
              <a:t>, 064322 (2017); [4] R. J. Carroll </a:t>
            </a:r>
            <a:r>
              <a:rPr lang="en-US" sz="900" i="1" dirty="0"/>
              <a:t>et al</a:t>
            </a:r>
            <a:r>
              <a:rPr lang="en-US" sz="900" dirty="0"/>
              <a:t>. PRL </a:t>
            </a:r>
            <a:r>
              <a:rPr lang="en-US" sz="900" b="1" dirty="0"/>
              <a:t>125</a:t>
            </a:r>
            <a:r>
              <a:rPr lang="en-US" sz="900" dirty="0"/>
              <a:t>, 192501 (2020).</a:t>
            </a:r>
            <a:endParaRPr lang="en-GB" sz="9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2C8A4B7-1AFB-86FA-320A-1FB3443C2CE1}"/>
              </a:ext>
            </a:extLst>
          </p:cNvPr>
          <p:cNvGrpSpPr/>
          <p:nvPr/>
        </p:nvGrpSpPr>
        <p:grpSpPr>
          <a:xfrm>
            <a:off x="5692574" y="3957653"/>
            <a:ext cx="3573446" cy="2500604"/>
            <a:chOff x="7434359" y="3599615"/>
            <a:chExt cx="4764594" cy="333413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8FF1D8B-AA77-FC74-3500-09023FEE52B9}"/>
                </a:ext>
              </a:extLst>
            </p:cNvPr>
            <p:cNvGrpSpPr/>
            <p:nvPr/>
          </p:nvGrpSpPr>
          <p:grpSpPr>
            <a:xfrm>
              <a:off x="7434359" y="3599615"/>
              <a:ext cx="4625653" cy="2332220"/>
              <a:chOff x="5951829" y="-3073137"/>
              <a:chExt cx="6439991" cy="311367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ABD5502-6CDF-D476-27AE-49C385B087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9330"/>
              <a:stretch/>
            </p:blipFill>
            <p:spPr>
              <a:xfrm>
                <a:off x="5951829" y="-3073137"/>
                <a:ext cx="3510960" cy="3034362"/>
              </a:xfrm>
              <a:prstGeom prst="rect">
                <a:avLst/>
              </a:prstGeom>
            </p:spPr>
          </p:pic>
          <p:pic>
            <p:nvPicPr>
              <p:cNvPr id="30" name="Picture 29" descr="A diagram of numbers and a line&#10;&#10;Description automatically generated">
                <a:extLst>
                  <a:ext uri="{FF2B5EF4-FFF2-40B4-BE49-F238E27FC236}">
                    <a16:creationId xmlns:a16="http://schemas.microsoft.com/office/drawing/2014/main" id="{2E49F463-8AB4-47A9-934E-E6AEBBAEF8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767" r="16294"/>
              <a:stretch/>
            </p:blipFill>
            <p:spPr>
              <a:xfrm>
                <a:off x="9476186" y="-2891033"/>
                <a:ext cx="2915634" cy="2931571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3C1D1C-BE5A-A34B-6F71-F07802C62E0F}"/>
                </a:ext>
              </a:extLst>
            </p:cNvPr>
            <p:cNvSpPr txBox="1"/>
            <p:nvPr/>
          </p:nvSpPr>
          <p:spPr>
            <a:xfrm>
              <a:off x="8418331" y="5887314"/>
              <a:ext cx="1675566" cy="104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350" b="1" dirty="0">
                  <a:solidFill>
                    <a:srgbClr val="FF0000"/>
                  </a:solidFill>
                </a:rPr>
                <a:t>Lanzhou, decay</a:t>
              </a:r>
              <a:br>
                <a:rPr lang="en-GB" sz="1350" b="1" dirty="0">
                  <a:solidFill>
                    <a:srgbClr val="FF0000"/>
                  </a:solidFill>
                </a:rPr>
              </a:br>
              <a:r>
                <a:rPr lang="de-DE" sz="900" dirty="0"/>
                <a:t>Zhang Li </a:t>
              </a:r>
              <a:r>
                <a:rPr lang="de-DE" sz="900" i="1" dirty="0"/>
                <a:t>et al.</a:t>
              </a:r>
              <a:r>
                <a:rPr lang="de-DE" sz="900" dirty="0"/>
                <a:t>, P</a:t>
              </a:r>
              <a:r>
                <a:rPr lang="en-US" sz="900" dirty="0"/>
                <a:t>RC </a:t>
              </a:r>
              <a:r>
                <a:rPr lang="en-US" sz="900" b="1" dirty="0"/>
                <a:t>58</a:t>
              </a:r>
              <a:r>
                <a:rPr lang="en-US" sz="900" dirty="0"/>
                <a:t>, 156 (1998)</a:t>
              </a:r>
              <a:endParaRPr lang="en-GB" sz="9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81F3DD-A45B-347B-1486-2EBD6A707285}"/>
                </a:ext>
              </a:extLst>
            </p:cNvPr>
            <p:cNvSpPr txBox="1"/>
            <p:nvPr/>
          </p:nvSpPr>
          <p:spPr>
            <a:xfrm>
              <a:off x="10332557" y="5877789"/>
              <a:ext cx="186639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350" b="1" dirty="0">
                  <a:solidFill>
                    <a:srgbClr val="00B050"/>
                  </a:solidFill>
                </a:rPr>
                <a:t>GSI, isomer</a:t>
              </a:r>
            </a:p>
            <a:p>
              <a:r>
                <a:rPr lang="en-GB" sz="900" dirty="0"/>
                <a:t>N. Al-</a:t>
              </a:r>
              <a:r>
                <a:rPr lang="en-GB" sz="900" dirty="0" err="1"/>
                <a:t>Dahan</a:t>
              </a:r>
              <a:r>
                <a:rPr lang="en-GB" sz="900" dirty="0"/>
                <a:t> </a:t>
              </a:r>
              <a:r>
                <a:rPr lang="en-GB" sz="900" i="1" dirty="0"/>
                <a:t>et al.</a:t>
              </a:r>
              <a:r>
                <a:rPr lang="en-GB" sz="900" dirty="0"/>
                <a:t>, PRC </a:t>
              </a:r>
              <a:r>
                <a:rPr lang="en-GB" sz="900" b="1" dirty="0"/>
                <a:t>80</a:t>
              </a:r>
              <a:r>
                <a:rPr lang="en-GB" sz="900" dirty="0"/>
                <a:t>, 061302(R) (2009).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88D2E26-29A0-D2B4-C4DB-E51FED62752E}"/>
              </a:ext>
            </a:extLst>
          </p:cNvPr>
          <p:cNvGrpSpPr/>
          <p:nvPr/>
        </p:nvGrpSpPr>
        <p:grpSpPr>
          <a:xfrm>
            <a:off x="-5590" y="-10892"/>
            <a:ext cx="9538490" cy="722676"/>
            <a:chOff x="-5590" y="-10892"/>
            <a:chExt cx="9538490" cy="722676"/>
          </a:xfrm>
        </p:grpSpPr>
        <p:sp>
          <p:nvSpPr>
            <p:cNvPr id="4" name="Rectangle 20">
              <a:extLst>
                <a:ext uri="{FF2B5EF4-FFF2-40B4-BE49-F238E27FC236}">
                  <a16:creationId xmlns:a16="http://schemas.microsoft.com/office/drawing/2014/main" id="{73143922-3137-FD5F-1278-F94E47C97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590" y="-10892"/>
              <a:ext cx="9144000" cy="722676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486C7B12-9029-C394-E50E-153728E2D87E}"/>
                </a:ext>
              </a:extLst>
            </p:cNvPr>
            <p:cNvSpPr txBox="1">
              <a:spLocks/>
            </p:cNvSpPr>
            <p:nvPr/>
          </p:nvSpPr>
          <p:spPr>
            <a:xfrm>
              <a:off x="514314" y="106767"/>
              <a:ext cx="9018586" cy="424661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b="1" dirty="0">
                  <a:solidFill>
                    <a:schemeClr val="bg1"/>
                  </a:solidFill>
                  <a:latin typeface="Comic Sans MS" panose="030F0902030302020204" pitchFamily="66" charset="0"/>
                  <a:cs typeface="Calibri Light"/>
                </a:rPr>
                <a:t>Hg Physics motivation – configurations, log </a:t>
              </a:r>
              <a:r>
                <a:rPr lang="en-GB" sz="2400" b="1" i="1" dirty="0">
                  <a:solidFill>
                    <a:schemeClr val="bg1"/>
                  </a:solidFill>
                  <a:latin typeface="Comic Sans MS" panose="030F0902030302020204" pitchFamily="66" charset="0"/>
                  <a:cs typeface="Calibri Light"/>
                </a:rPr>
                <a:t>ft</a:t>
              </a:r>
              <a:r>
                <a:rPr lang="en-GB" sz="2400" b="1" dirty="0">
                  <a:solidFill>
                    <a:schemeClr val="bg1"/>
                  </a:solidFill>
                  <a:latin typeface="Comic Sans MS" panose="030F0902030302020204" pitchFamily="66" charset="0"/>
                  <a:cs typeface="Calibri Light"/>
                </a:rPr>
                <a:t>, T1/2, (</a:t>
              </a:r>
              <a:r>
                <a:rPr lang="en-GB" sz="2400" b="1" dirty="0" err="1">
                  <a:solidFill>
                    <a:schemeClr val="bg1"/>
                  </a:solidFill>
                  <a:latin typeface="Comic Sans MS" panose="030F0902030302020204" pitchFamily="66" charset="0"/>
                  <a:cs typeface="Calibri Light"/>
                </a:rPr>
                <a:t>P</a:t>
              </a:r>
              <a:r>
                <a:rPr lang="en-GB" sz="2400" b="1" baseline="-25000" dirty="0" err="1">
                  <a:solidFill>
                    <a:schemeClr val="bg1"/>
                  </a:solidFill>
                  <a:latin typeface="Comic Sans MS" panose="030F0902030302020204" pitchFamily="66" charset="0"/>
                  <a:cs typeface="Calibri Light"/>
                </a:rPr>
                <a:t>n</a:t>
              </a:r>
              <a:r>
                <a:rPr lang="en-GB" sz="2400" b="1" dirty="0">
                  <a:solidFill>
                    <a:schemeClr val="bg1"/>
                  </a:solidFill>
                  <a:latin typeface="Comic Sans MS" panose="030F0902030302020204" pitchFamily="66" charset="0"/>
                  <a:cs typeface="Calibri Light"/>
                </a:rPr>
                <a:t>)</a:t>
              </a:r>
              <a:endParaRPr lang="en-US" sz="2400" dirty="0">
                <a:solidFill>
                  <a:schemeClr val="bg1"/>
                </a:solidFill>
                <a:latin typeface="Comic Sans MS" panose="030F09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28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95428-A2CE-6B29-90BC-7D71AB5B4A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-4852" y="845964"/>
                <a:ext cx="4243867" cy="4541132"/>
              </a:xfrm>
            </p:spPr>
            <p:txBody>
              <a:bodyPr vert="horz" wrap="square" lIns="68580" tIns="34290" rIns="68580" bIns="34290" numCol="1" rtlCol="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So far, only measured up to </a:t>
                </a:r>
                <a:r>
                  <a:rPr lang="en-GB" sz="1400" baseline="30000" dirty="0">
                    <a:latin typeface="Arial" panose="020B0604020202020204" pitchFamily="34" charset="0"/>
                    <a:cs typeface="Arial" panose="020B0604020202020204" pitchFamily="34" charset="0"/>
                  </a:rPr>
                  <a:t>208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Hg – values in AME for more neutron-rich cases extrapolated from systematic trends (large uncertainties).</a:t>
                </a:r>
                <a:b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Study trend in S</a:t>
                </a:r>
                <a:r>
                  <a:rPr lang="en-GB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2n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beyond N=126 in Z&lt;82 region,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latin typeface="Cambria Math" panose="02040503050406030204" pitchFamily="18" charset="0"/>
                        <a:cs typeface="Calibri"/>
                      </a:rPr>
                      <m:t>Δ</m:t>
                    </m:r>
                  </m:oMath>
                </a14:m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GB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2n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probe weakening of N=126 closure</a:t>
                </a:r>
              </a:p>
              <a:p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Explore interaction strength between last proton and neutron,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cs typeface="Calibri"/>
                      </a:rPr>
                      <m:t>𝛿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  <a:cs typeface="Calibri"/>
                          </a:rPr>
                          <m:t>𝑝𝑛</m:t>
                        </m:r>
                      </m:sub>
                    </m:sSub>
                  </m:oMath>
                </a14:m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in poorly studied region.</a:t>
                </a:r>
              </a:p>
              <a:p>
                <a:endParaRPr lang="en-GB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Derived mass excess important for restricting nuclear mass models - input for </a:t>
                </a:r>
                <a:r>
                  <a:rPr lang="en-GB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r</a:t>
                </a: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-process network calculations.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GB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Requires ~50 keV precision [</a:t>
                </a:r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J. Clark </a:t>
                </a:r>
                <a:r>
                  <a:rPr lang="de-DE" sz="1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et al</a:t>
                </a:r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., 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EPJA </a:t>
                </a:r>
                <a:r>
                  <a:rPr lang="fr-FR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59</a:t>
                </a:r>
                <a:r>
                  <a:rPr lang="fr-FR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, 204 (2023)</a:t>
                </a:r>
                <a:r>
                  <a:rPr lang="de-DE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]</a:t>
                </a:r>
              </a:p>
              <a:p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GB" sz="1275" dirty="0"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995428-A2CE-6B29-90BC-7D71AB5B4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-4852" y="845964"/>
                <a:ext cx="4243867" cy="4541132"/>
              </a:xfrm>
              <a:blipFill>
                <a:blip r:embed="rId2"/>
                <a:stretch>
                  <a:fillRect l="-896" t="-557" r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33" descr="A screenshot of a graph&#10;&#10;Description automatically generated">
            <a:extLst>
              <a:ext uri="{FF2B5EF4-FFF2-40B4-BE49-F238E27FC236}">
                <a16:creationId xmlns:a16="http://schemas.microsoft.com/office/drawing/2014/main" id="{46B2F373-8B8A-DB14-0752-83A55DC15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53" y="870521"/>
            <a:ext cx="2667713" cy="176069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E7297D7-F3B8-FE9A-94DB-D3949E11D037}"/>
              </a:ext>
            </a:extLst>
          </p:cNvPr>
          <p:cNvGrpSpPr/>
          <p:nvPr/>
        </p:nvGrpSpPr>
        <p:grpSpPr>
          <a:xfrm>
            <a:off x="-28972" y="4822370"/>
            <a:ext cx="9190764" cy="1832722"/>
            <a:chOff x="-119809" y="4416456"/>
            <a:chExt cx="12254352" cy="244362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726BA70-8C29-1BBE-77BB-4002C6753BAE}"/>
                </a:ext>
              </a:extLst>
            </p:cNvPr>
            <p:cNvGrpSpPr/>
            <p:nvPr/>
          </p:nvGrpSpPr>
          <p:grpSpPr>
            <a:xfrm>
              <a:off x="-119809" y="4498176"/>
              <a:ext cx="9558787" cy="2295180"/>
              <a:chOff x="-901188" y="1497387"/>
              <a:chExt cx="9558787" cy="229518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0B0F6C9-88B7-4F7F-BD91-357F8CFF1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901188" y="1767445"/>
                <a:ext cx="4760251" cy="839592"/>
              </a:xfrm>
              <a:prstGeom prst="rect">
                <a:avLst/>
              </a:prstGeom>
            </p:spPr>
          </p:pic>
          <p:pic>
            <p:nvPicPr>
              <p:cNvPr id="20" name="Picture 19" descr="A screenshot of a graph&#10;&#10;Description automatically generated">
                <a:extLst>
                  <a:ext uri="{FF2B5EF4-FFF2-40B4-BE49-F238E27FC236}">
                    <a16:creationId xmlns:a16="http://schemas.microsoft.com/office/drawing/2014/main" id="{07098E17-E943-02F0-B198-B382F114A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841"/>
              <a:stretch/>
            </p:blipFill>
            <p:spPr>
              <a:xfrm>
                <a:off x="5100181" y="1497387"/>
                <a:ext cx="3557418" cy="2295180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B60EBAC-1C5B-2995-747D-8A99822168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12136"/>
              <a:stretch/>
            </p:blipFill>
            <p:spPr>
              <a:xfrm>
                <a:off x="294107" y="2675499"/>
                <a:ext cx="4515921" cy="966493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7A1526C-8AEB-C231-7661-72082DD95D0D}"/>
                </a:ext>
              </a:extLst>
            </p:cNvPr>
            <p:cNvGrpSpPr/>
            <p:nvPr/>
          </p:nvGrpSpPr>
          <p:grpSpPr>
            <a:xfrm>
              <a:off x="9602339" y="4416456"/>
              <a:ext cx="2532204" cy="2443629"/>
              <a:chOff x="4403620" y="4618336"/>
              <a:chExt cx="2323870" cy="224258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F01E5B3-DA66-9A1B-D302-2218AB0681D5}"/>
                  </a:ext>
                </a:extLst>
              </p:cNvPr>
              <p:cNvGrpSpPr/>
              <p:nvPr/>
            </p:nvGrpSpPr>
            <p:grpSpPr>
              <a:xfrm>
                <a:off x="4416320" y="4618336"/>
                <a:ext cx="2311170" cy="2242582"/>
                <a:chOff x="4403620" y="4631036"/>
                <a:chExt cx="2311170" cy="224258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B52A4F6-E184-4CA4-95A7-CFA40BC5B5F7}"/>
                    </a:ext>
                  </a:extLst>
                </p:cNvPr>
                <p:cNvGrpSpPr/>
                <p:nvPr/>
              </p:nvGrpSpPr>
              <p:grpSpPr>
                <a:xfrm>
                  <a:off x="4403620" y="4631036"/>
                  <a:ext cx="2311170" cy="2242582"/>
                  <a:chOff x="4020555" y="4916792"/>
                  <a:chExt cx="2237495" cy="2171091"/>
                </a:xfrm>
              </p:grpSpPr>
              <p:pic>
                <p:nvPicPr>
                  <p:cNvPr id="51" name="Picture 50">
                    <a:extLst>
                      <a:ext uri="{FF2B5EF4-FFF2-40B4-BE49-F238E27FC236}">
                        <a16:creationId xmlns:a16="http://schemas.microsoft.com/office/drawing/2014/main" id="{CBC0CD47-117C-4152-783C-E5A7DA484C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7452" t="32870" r="55512" b="6404"/>
                  <a:stretch/>
                </p:blipFill>
                <p:spPr>
                  <a:xfrm>
                    <a:off x="4020555" y="5615788"/>
                    <a:ext cx="1134797" cy="1472095"/>
                  </a:xfrm>
                  <a:prstGeom prst="rect">
                    <a:avLst/>
                  </a:prstGeom>
                </p:spPr>
              </p:pic>
              <p:pic>
                <p:nvPicPr>
                  <p:cNvPr id="52" name="Picture 51">
                    <a:extLst>
                      <a:ext uri="{FF2B5EF4-FFF2-40B4-BE49-F238E27FC236}">
                        <a16:creationId xmlns:a16="http://schemas.microsoft.com/office/drawing/2014/main" id="{F16DF18D-0FE8-2648-BF5A-F68D692859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67281" t="4289" r="5683" b="6404"/>
                  <a:stretch/>
                </p:blipFill>
                <p:spPr>
                  <a:xfrm>
                    <a:off x="5123253" y="4916792"/>
                    <a:ext cx="1134797" cy="216494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A79D1E3E-2F64-8E65-CB17-1476EDB73750}"/>
                    </a:ext>
                  </a:extLst>
                </p:cNvPr>
                <p:cNvSpPr/>
                <p:nvPr/>
              </p:nvSpPr>
              <p:spPr>
                <a:xfrm>
                  <a:off x="5581650" y="5759081"/>
                  <a:ext cx="675699" cy="909450"/>
                </a:xfrm>
                <a:prstGeom prst="rect">
                  <a:avLst/>
                </a:prstGeom>
                <a:solidFill>
                  <a:srgbClr val="0000FF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4B4B70C0-1E42-F1D4-CADE-4E257F5D2A0D}"/>
                    </a:ext>
                  </a:extLst>
                </p:cNvPr>
                <p:cNvGrpSpPr/>
                <p:nvPr/>
              </p:nvGrpSpPr>
              <p:grpSpPr>
                <a:xfrm>
                  <a:off x="4577626" y="6157209"/>
                  <a:ext cx="191295" cy="88901"/>
                  <a:chOff x="4582389" y="6134349"/>
                  <a:chExt cx="191295" cy="88901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3E7A0C88-3229-F1C6-F056-B57DB761C4E9}"/>
                      </a:ext>
                    </a:extLst>
                  </p:cNvPr>
                  <p:cNvSpPr/>
                  <p:nvPr/>
                </p:nvSpPr>
                <p:spPr>
                  <a:xfrm>
                    <a:off x="4582389" y="6134350"/>
                    <a:ext cx="88900" cy="889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1B0EA8FA-124F-80E7-D4E0-73762C0B6293}"/>
                      </a:ext>
                    </a:extLst>
                  </p:cNvPr>
                  <p:cNvSpPr/>
                  <p:nvPr/>
                </p:nvSpPr>
                <p:spPr>
                  <a:xfrm>
                    <a:off x="4684784" y="6134349"/>
                    <a:ext cx="88900" cy="889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DAF0637-543B-88DF-D26A-032BD319111F}"/>
                    </a:ext>
                  </a:extLst>
                </p:cNvPr>
                <p:cNvGrpSpPr/>
                <p:nvPr/>
              </p:nvGrpSpPr>
              <p:grpSpPr>
                <a:xfrm>
                  <a:off x="4816447" y="6157209"/>
                  <a:ext cx="191295" cy="88901"/>
                  <a:chOff x="4582389" y="6134349"/>
                  <a:chExt cx="191295" cy="88901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437067A0-52EF-40D6-B3CC-4F5DA26E22D8}"/>
                      </a:ext>
                    </a:extLst>
                  </p:cNvPr>
                  <p:cNvSpPr/>
                  <p:nvPr/>
                </p:nvSpPr>
                <p:spPr>
                  <a:xfrm>
                    <a:off x="4582389" y="6134349"/>
                    <a:ext cx="88900" cy="889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E2FACF0D-6EBA-3A86-CA27-D49C608EFE44}"/>
                      </a:ext>
                    </a:extLst>
                  </p:cNvPr>
                  <p:cNvSpPr/>
                  <p:nvPr/>
                </p:nvSpPr>
                <p:spPr>
                  <a:xfrm>
                    <a:off x="4684784" y="6134350"/>
                    <a:ext cx="88900" cy="889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18F90A7C-030A-8392-9E2A-D9369EE17D7F}"/>
                    </a:ext>
                  </a:extLst>
                </p:cNvPr>
                <p:cNvSpPr/>
                <p:nvPr/>
              </p:nvSpPr>
              <p:spPr>
                <a:xfrm>
                  <a:off x="5817367" y="5116002"/>
                  <a:ext cx="88900" cy="889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3551CB4-5392-6C8C-B8A7-0056994134A6}"/>
                    </a:ext>
                  </a:extLst>
                </p:cNvPr>
                <p:cNvSpPr/>
                <p:nvPr/>
              </p:nvSpPr>
              <p:spPr>
                <a:xfrm>
                  <a:off x="4472118" y="6347868"/>
                  <a:ext cx="675699" cy="351143"/>
                </a:xfrm>
                <a:prstGeom prst="rect">
                  <a:avLst/>
                </a:prstGeom>
                <a:solidFill>
                  <a:srgbClr val="FF0000">
                    <a:alpha val="1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79D0A5AE-3BF1-403B-F1AA-E524D1618DE7}"/>
                    </a:ext>
                  </a:extLst>
                </p:cNvPr>
                <p:cNvSpPr/>
                <p:nvPr/>
              </p:nvSpPr>
              <p:spPr>
                <a:xfrm>
                  <a:off x="6121400" y="5505450"/>
                  <a:ext cx="475769" cy="19639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2E596974-BC78-8F7E-2A2A-FB57263F13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7452" t="4289" r="55512" b="73216"/>
              <a:stretch/>
            </p:blipFill>
            <p:spPr>
              <a:xfrm>
                <a:off x="4403620" y="4740575"/>
                <a:ext cx="1172163" cy="563263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C79323-70E4-BA54-21D2-CAE985EE9EAC}"/>
                  </a:ext>
                </a:extLst>
              </p:cNvPr>
              <p:cNvSpPr txBox="1"/>
              <p:nvPr/>
            </p:nvSpPr>
            <p:spPr>
              <a:xfrm>
                <a:off x="38024" y="3116530"/>
                <a:ext cx="4118666" cy="3516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900" i="1">
                          <a:latin typeface="Cambria Math" panose="02040503050406030204" pitchFamily="18" charset="0"/>
                          <a:cs typeface="Calibri"/>
                        </a:rPr>
                        <m:t>𝛿</m:t>
                      </m:r>
                      <m:sSub>
                        <m:sSubPr>
                          <m:ctrlP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𝑝𝑛</m:t>
                          </m:r>
                        </m:sub>
                      </m:sSub>
                      <m:d>
                        <m:dPr>
                          <m:ctrlP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𝑍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</m:e>
                      </m:d>
                      <m:r>
                        <a:rPr lang="en-GB" sz="900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num>
                        <m:den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4</m:t>
                          </m:r>
                        </m:den>
                      </m:f>
                      <m:r>
                        <a:rPr lang="en-GB" sz="900" i="1">
                          <a:latin typeface="Cambria Math" panose="02040503050406030204" pitchFamily="18" charset="0"/>
                          <a:cs typeface="Calibri"/>
                        </a:rPr>
                        <m:t>[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𝐵</m:t>
                          </m:r>
                          <m:d>
                            <m:dPr>
                              <m:ctrlPr>
                                <a:rPr lang="en-GB" sz="9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GB" sz="9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𝑍</m:t>
                              </m:r>
                              <m:r>
                                <a:rPr lang="en-GB" sz="900" i="1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GB" sz="9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𝑁</m:t>
                              </m:r>
                            </m:e>
                          </m:d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𝐵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𝑍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−2,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d>
                      <m:r>
                        <a:rPr lang="en-GB" sz="900" i="1">
                          <a:latin typeface="Cambria Math" panose="02040503050406030204" pitchFamily="18" charset="0"/>
                          <a:cs typeface="Calibri"/>
                        </a:rPr>
                        <m:t> −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𝐵</m:t>
                          </m:r>
                          <m:d>
                            <m:dPr>
                              <m:ctrlPr>
                                <a:rPr lang="en-GB" sz="9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GB" sz="9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𝑍</m:t>
                              </m:r>
                              <m:r>
                                <a:rPr lang="en-GB" sz="900" i="1">
                                  <a:latin typeface="Cambria Math" panose="02040503050406030204" pitchFamily="18" charset="0"/>
                                  <a:cs typeface="Calibri"/>
                                </a:rPr>
                                <m:t>−2,</m:t>
                              </m:r>
                              <m:r>
                                <a:rPr lang="en-GB" sz="9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𝑁</m:t>
                              </m:r>
                            </m:e>
                          </m:d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𝐵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𝑍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−2,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𝑁</m:t>
                          </m:r>
                          <m:r>
                            <a:rPr lang="en-GB" sz="900" i="1">
                              <a:latin typeface="Cambria Math" panose="02040503050406030204" pitchFamily="18" charset="0"/>
                              <a:cs typeface="Calibri"/>
                            </a:rPr>
                            <m:t>−2)</m:t>
                          </m:r>
                        </m:e>
                      </m:d>
                      <m:r>
                        <a:rPr lang="en-GB" sz="900" i="1">
                          <a:latin typeface="Cambria Math" panose="02040503050406030204" pitchFamily="18" charset="0"/>
                          <a:cs typeface="Calibri"/>
                        </a:rPr>
                        <m:t>]</m:t>
                      </m:r>
                    </m:oMath>
                  </m:oMathPara>
                </a14:m>
                <a:endParaRPr lang="en-GB" sz="9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2C79323-70E4-BA54-21D2-CAE985EE9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4" y="3116530"/>
                <a:ext cx="4118666" cy="3516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EA8586F-348C-7185-81B5-059DEBE478A9}"/>
              </a:ext>
            </a:extLst>
          </p:cNvPr>
          <p:cNvGrpSpPr/>
          <p:nvPr/>
        </p:nvGrpSpPr>
        <p:grpSpPr>
          <a:xfrm>
            <a:off x="-5590" y="-10892"/>
            <a:ext cx="9144000" cy="722676"/>
            <a:chOff x="-5590" y="-10892"/>
            <a:chExt cx="9144000" cy="722676"/>
          </a:xfrm>
        </p:grpSpPr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CE1EC7AB-6AC9-0EDA-56A1-79A76F23E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590" y="-10892"/>
              <a:ext cx="9144000" cy="722676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3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8372321B-3839-BF0F-8596-C71713AC075B}"/>
                </a:ext>
              </a:extLst>
            </p:cNvPr>
            <p:cNvSpPr txBox="1">
              <a:spLocks/>
            </p:cNvSpPr>
            <p:nvPr/>
          </p:nvSpPr>
          <p:spPr>
            <a:xfrm>
              <a:off x="1783289" y="100466"/>
              <a:ext cx="5755750" cy="424661"/>
            </a:xfrm>
            <a:prstGeom prst="rect">
              <a:avLst/>
            </a:prstGeom>
          </p:spPr>
          <p:txBody>
            <a:bodyPr vert="horz" lIns="68580" tIns="34290" rIns="68580" bIns="3429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600" b="1" dirty="0">
                  <a:solidFill>
                    <a:schemeClr val="bg1"/>
                  </a:solidFill>
                  <a:latin typeface="Comic Sans MS" panose="030F0902030302020204" pitchFamily="66" charset="0"/>
                  <a:cs typeface="Calibri Light"/>
                </a:rPr>
                <a:t>Hg Physics motivation – masses</a:t>
              </a:r>
              <a:endParaRPr lang="en-US" sz="2600" dirty="0">
                <a:solidFill>
                  <a:schemeClr val="bg1"/>
                </a:solidFill>
                <a:latin typeface="Comic Sans MS" panose="030F0902030302020204" pitchFamily="66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61BB99-0DEE-AB57-1E3E-E6E122D8A03F}"/>
              </a:ext>
            </a:extLst>
          </p:cNvPr>
          <p:cNvGrpSpPr/>
          <p:nvPr/>
        </p:nvGrpSpPr>
        <p:grpSpPr>
          <a:xfrm>
            <a:off x="4282611" y="2421806"/>
            <a:ext cx="4394241" cy="2353790"/>
            <a:chOff x="6436214" y="2107189"/>
            <a:chExt cx="5755786" cy="2858131"/>
          </a:xfrm>
        </p:grpSpPr>
        <p:grpSp>
          <p:nvGrpSpPr>
            <p:cNvPr id="22" name="Gruppieren 16">
              <a:extLst>
                <a:ext uri="{FF2B5EF4-FFF2-40B4-BE49-F238E27FC236}">
                  <a16:creationId xmlns:a16="http://schemas.microsoft.com/office/drawing/2014/main" id="{10FDCAD1-DFFE-2D3A-29CB-8625867A5DE2}"/>
                </a:ext>
              </a:extLst>
            </p:cNvPr>
            <p:cNvGrpSpPr/>
            <p:nvPr/>
          </p:nvGrpSpPr>
          <p:grpSpPr>
            <a:xfrm>
              <a:off x="6436214" y="2107189"/>
              <a:ext cx="5755786" cy="2858131"/>
              <a:chOff x="2806262" y="2575034"/>
              <a:chExt cx="7525407" cy="3736866"/>
            </a:xfrm>
          </p:grpSpPr>
          <p:pic>
            <p:nvPicPr>
              <p:cNvPr id="25" name="Picture 3">
                <a:extLst>
                  <a:ext uri="{FF2B5EF4-FFF2-40B4-BE49-F238E27FC236}">
                    <a16:creationId xmlns:a16="http://schemas.microsoft.com/office/drawing/2014/main" id="{CC97B408-CAAA-20C9-1020-08DFC66F0B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7982" t="23757" r="13176"/>
              <a:stretch/>
            </p:blipFill>
            <p:spPr>
              <a:xfrm>
                <a:off x="2806262" y="2953406"/>
                <a:ext cx="6747641" cy="3223556"/>
              </a:xfrm>
              <a:prstGeom prst="rect">
                <a:avLst/>
              </a:prstGeom>
            </p:spPr>
          </p:pic>
          <p:sp>
            <p:nvSpPr>
              <p:cNvPr id="26" name="Rechteck 10">
                <a:extLst>
                  <a:ext uri="{FF2B5EF4-FFF2-40B4-BE49-F238E27FC236}">
                    <a16:creationId xmlns:a16="http://schemas.microsoft.com/office/drawing/2014/main" id="{B441E05C-CE1F-1FD1-C2A2-53C8E3713934}"/>
                  </a:ext>
                </a:extLst>
              </p:cNvPr>
              <p:cNvSpPr/>
              <p:nvPr/>
            </p:nvSpPr>
            <p:spPr>
              <a:xfrm>
                <a:off x="8480535" y="5694788"/>
                <a:ext cx="1133803" cy="617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hteck 5">
                <a:extLst>
                  <a:ext uri="{FF2B5EF4-FFF2-40B4-BE49-F238E27FC236}">
                    <a16:creationId xmlns:a16="http://schemas.microsoft.com/office/drawing/2014/main" id="{B56B291A-99DA-410F-890F-3B990D7DFA31}"/>
                  </a:ext>
                </a:extLst>
              </p:cNvPr>
              <p:cNvSpPr/>
              <p:nvPr/>
            </p:nvSpPr>
            <p:spPr>
              <a:xfrm>
                <a:off x="4803228" y="2575034"/>
                <a:ext cx="5528441" cy="234380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hteck 6">
                <a:extLst>
                  <a:ext uri="{FF2B5EF4-FFF2-40B4-BE49-F238E27FC236}">
                    <a16:creationId xmlns:a16="http://schemas.microsoft.com/office/drawing/2014/main" id="{4B444391-01C0-334E-879E-252578DA4F4E}"/>
                  </a:ext>
                </a:extLst>
              </p:cNvPr>
              <p:cNvSpPr/>
              <p:nvPr/>
            </p:nvSpPr>
            <p:spPr>
              <a:xfrm>
                <a:off x="9334501" y="4547338"/>
                <a:ext cx="811204" cy="12969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hteck 11">
                <a:extLst>
                  <a:ext uri="{FF2B5EF4-FFF2-40B4-BE49-F238E27FC236}">
                    <a16:creationId xmlns:a16="http://schemas.microsoft.com/office/drawing/2014/main" id="{BA5D67B5-74D4-A02C-95D4-865AB281BBFB}"/>
                  </a:ext>
                </a:extLst>
              </p:cNvPr>
              <p:cNvSpPr/>
              <p:nvPr/>
            </p:nvSpPr>
            <p:spPr>
              <a:xfrm>
                <a:off x="8707493" y="5397981"/>
                <a:ext cx="425993" cy="6171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uppieren 12">
                <a:extLst>
                  <a:ext uri="{FF2B5EF4-FFF2-40B4-BE49-F238E27FC236}">
                    <a16:creationId xmlns:a16="http://schemas.microsoft.com/office/drawing/2014/main" id="{17565E99-0836-B076-3A57-5BFAA21E5D9E}"/>
                  </a:ext>
                </a:extLst>
              </p:cNvPr>
              <p:cNvGrpSpPr/>
              <p:nvPr/>
            </p:nvGrpSpPr>
            <p:grpSpPr>
              <a:xfrm>
                <a:off x="9443546" y="5053778"/>
                <a:ext cx="798787" cy="785156"/>
                <a:chOff x="8692054" y="5391807"/>
                <a:chExt cx="798787" cy="785156"/>
              </a:xfrm>
            </p:grpSpPr>
            <p:pic>
              <p:nvPicPr>
                <p:cNvPr id="54" name="Picture 3">
                  <a:extLst>
                    <a:ext uri="{FF2B5EF4-FFF2-40B4-BE49-F238E27FC236}">
                      <a16:creationId xmlns:a16="http://schemas.microsoft.com/office/drawing/2014/main" id="{A94018A4-E27E-39D3-ED40-EC411B0C45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76754" t="81678" r="13913"/>
                <a:stretch/>
              </p:blipFill>
              <p:spPr>
                <a:xfrm>
                  <a:off x="8692054" y="5402317"/>
                  <a:ext cx="798787" cy="774646"/>
                </a:xfrm>
                <a:prstGeom prst="rect">
                  <a:avLst/>
                </a:prstGeom>
              </p:spPr>
            </p:pic>
            <p:sp>
              <p:nvSpPr>
                <p:cNvPr id="55" name="Rechteck 14">
                  <a:extLst>
                    <a:ext uri="{FF2B5EF4-FFF2-40B4-BE49-F238E27FC236}">
                      <a16:creationId xmlns:a16="http://schemas.microsoft.com/office/drawing/2014/main" id="{75CCB49D-D20E-66B0-8530-B3CA1A336CBA}"/>
                    </a:ext>
                  </a:extLst>
                </p:cNvPr>
                <p:cNvSpPr/>
                <p:nvPr/>
              </p:nvSpPr>
              <p:spPr>
                <a:xfrm>
                  <a:off x="9144001" y="5391807"/>
                  <a:ext cx="252248" cy="2522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53" name="Picture 3">
                <a:extLst>
                  <a:ext uri="{FF2B5EF4-FFF2-40B4-BE49-F238E27FC236}">
                    <a16:creationId xmlns:a16="http://schemas.microsoft.com/office/drawing/2014/main" id="{FEA65461-9393-F550-42AF-A3AA4A4C7A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175" r="36005" b="75994"/>
              <a:stretch/>
            </p:blipFill>
            <p:spPr>
              <a:xfrm>
                <a:off x="4892294" y="3699012"/>
                <a:ext cx="3921416" cy="1014973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F42EE56-A3AD-86AA-47F1-94AF5C031C08}"/>
                </a:ext>
              </a:extLst>
            </p:cNvPr>
            <p:cNvSpPr/>
            <p:nvPr/>
          </p:nvSpPr>
          <p:spPr>
            <a:xfrm>
              <a:off x="8031710" y="2962736"/>
              <a:ext cx="3963743" cy="9165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682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4473E83-5E72-A514-D7C2-6775E1FB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35" y="1388269"/>
            <a:ext cx="5338065" cy="40195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2404BD-E33E-101A-5A7E-84057B7F9F9C}"/>
              </a:ext>
            </a:extLst>
          </p:cNvPr>
          <p:cNvCxnSpPr/>
          <p:nvPr/>
        </p:nvCxnSpPr>
        <p:spPr>
          <a:xfrm>
            <a:off x="2175211" y="1967543"/>
            <a:ext cx="0" cy="3440276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4598F3-1CDD-169C-5E8D-C8DF85381987}"/>
              </a:ext>
            </a:extLst>
          </p:cNvPr>
          <p:cNvCxnSpPr/>
          <p:nvPr/>
        </p:nvCxnSpPr>
        <p:spPr>
          <a:xfrm>
            <a:off x="1755008" y="2029455"/>
            <a:ext cx="0" cy="3440276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598AD8-1AEE-D9CC-995F-5A6845AE44C4}"/>
              </a:ext>
            </a:extLst>
          </p:cNvPr>
          <p:cNvCxnSpPr>
            <a:cxnSpLocks/>
          </p:cNvCxnSpPr>
          <p:nvPr/>
        </p:nvCxnSpPr>
        <p:spPr>
          <a:xfrm flipH="1">
            <a:off x="-38842" y="3604137"/>
            <a:ext cx="4610842" cy="0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BACCA3-9499-24AF-972B-5DD33844D946}"/>
              </a:ext>
            </a:extLst>
          </p:cNvPr>
          <p:cNvCxnSpPr>
            <a:cxnSpLocks/>
          </p:cNvCxnSpPr>
          <p:nvPr/>
        </p:nvCxnSpPr>
        <p:spPr>
          <a:xfrm flipH="1">
            <a:off x="0" y="4098892"/>
            <a:ext cx="4610842" cy="0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69D1F82-3EBF-1FBE-2633-0B7218D2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027" y="3145971"/>
            <a:ext cx="3644008" cy="310085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A75A86-8BF4-E7BB-173D-B3D47B119A1D}"/>
              </a:ext>
            </a:extLst>
          </p:cNvPr>
          <p:cNvSpPr/>
          <p:nvPr/>
        </p:nvSpPr>
        <p:spPr>
          <a:xfrm>
            <a:off x="3152400" y="4533061"/>
            <a:ext cx="1804167" cy="382191"/>
          </a:xfrm>
          <a:prstGeom prst="rect">
            <a:avLst/>
          </a:prstGeom>
          <a:noFill/>
          <a:ln w="635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DC1D45B-B835-7A9A-4156-4D07FBF1560D}"/>
              </a:ext>
            </a:extLst>
          </p:cNvPr>
          <p:cNvGrpSpPr/>
          <p:nvPr/>
        </p:nvGrpSpPr>
        <p:grpSpPr>
          <a:xfrm>
            <a:off x="438981" y="1419226"/>
            <a:ext cx="4546484" cy="3082879"/>
            <a:chOff x="89959" y="2228730"/>
            <a:chExt cx="5085747" cy="359342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EE316F-2CCF-4EED-765D-BC9CC7C0E081}"/>
                </a:ext>
              </a:extLst>
            </p:cNvPr>
            <p:cNvSpPr/>
            <p:nvPr/>
          </p:nvSpPr>
          <p:spPr>
            <a:xfrm>
              <a:off x="89959" y="2228730"/>
              <a:ext cx="2032138" cy="509588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8629A6-E952-6214-0B90-5EEC6E2599B8}"/>
                </a:ext>
              </a:extLst>
            </p:cNvPr>
            <p:cNvCxnSpPr/>
            <p:nvPr/>
          </p:nvCxnSpPr>
          <p:spPr>
            <a:xfrm>
              <a:off x="542925" y="2738318"/>
              <a:ext cx="3083839" cy="3083839"/>
            </a:xfrm>
            <a:prstGeom prst="line">
              <a:avLst/>
            </a:prstGeom>
            <a:ln w="508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EFC9DFD-9012-2A85-0757-7770AF07A441}"/>
                </a:ext>
              </a:extLst>
            </p:cNvPr>
            <p:cNvCxnSpPr/>
            <p:nvPr/>
          </p:nvCxnSpPr>
          <p:spPr>
            <a:xfrm>
              <a:off x="2091867" y="2738318"/>
              <a:ext cx="3083839" cy="3083839"/>
            </a:xfrm>
            <a:prstGeom prst="line">
              <a:avLst/>
            </a:prstGeom>
            <a:ln w="508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20">
            <a:extLst>
              <a:ext uri="{FF2B5EF4-FFF2-40B4-BE49-F238E27FC236}">
                <a16:creationId xmlns:a16="http://schemas.microsoft.com/office/drawing/2014/main" id="{7C0DA3F3-C9B2-5890-1CAD-95F733762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285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LOI244 – test for neutron-rich Hg’s</a:t>
            </a:r>
          </a:p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rgbClr val="FFFFFF"/>
                </a:solidFill>
                <a:latin typeface="Comic Sans MS" pitchFamily="66" charset="0"/>
              </a:rPr>
              <a:t>6 shifts, quartz transfer line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751E30-617F-D92E-F460-907F403CF489}"/>
              </a:ext>
            </a:extLst>
          </p:cNvPr>
          <p:cNvSpPr txBox="1"/>
          <p:nvPr/>
        </p:nvSpPr>
        <p:spPr>
          <a:xfrm>
            <a:off x="-9435" y="943057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A.Andreyev</a:t>
            </a:r>
            <a:r>
              <a:rPr lang="en-US" dirty="0"/>
              <a:t> et al, LoI244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3D357-BD40-535F-A52D-C83906640D47}"/>
              </a:ext>
            </a:extLst>
          </p:cNvPr>
          <p:cNvSpPr txBox="1"/>
          <p:nvPr/>
        </p:nvSpPr>
        <p:spPr>
          <a:xfrm>
            <a:off x="5305027" y="1172642"/>
            <a:ext cx="38912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Very strong contamination</a:t>
            </a:r>
          </a:p>
          <a:p>
            <a:r>
              <a:rPr lang="en-US" sz="2000" dirty="0">
                <a:solidFill>
                  <a:srgbClr val="FF0000"/>
                </a:solidFill>
              </a:rPr>
              <a:t>from isobaric surface-ionized Fr 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We use cold quartz transfer line</a:t>
            </a:r>
          </a:p>
        </p:txBody>
      </p:sp>
    </p:spTree>
    <p:extLst>
      <p:ext uri="{BB962C8B-B14F-4D97-AF65-F5344CB8AC3E}">
        <p14:creationId xmlns:p14="http://schemas.microsoft.com/office/powerpoint/2010/main" val="451185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258EE-F3F4-73C0-A5BC-CEF43926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>
            <a:extLst>
              <a:ext uri="{FF2B5EF4-FFF2-40B4-BE49-F238E27FC236}">
                <a16:creationId xmlns:a16="http://schemas.microsoft.com/office/drawing/2014/main" id="{7AE75583-7E66-A132-47B7-21AE36058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285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York-Zhuhai Collaboration:</a:t>
            </a:r>
          </a:p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Probing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th</a:t>
            </a:r>
            <a:r>
              <a:rPr lang="en-US" sz="1600" b="1" kern="0" dirty="0">
                <a:solidFill>
                  <a:srgbClr val="FFFFFF"/>
                </a:solidFill>
                <a:latin typeface="Comic Sans MS" pitchFamily="66" charset="0"/>
              </a:rPr>
              <a:t>e shell evolution in heavy nuclei (</a:t>
            </a:r>
            <a:r>
              <a:rPr lang="en-US" sz="1600" b="1" kern="0" dirty="0" err="1">
                <a:solidFill>
                  <a:srgbClr val="FFFFFF"/>
                </a:solidFill>
                <a:latin typeface="Comic Sans MS" pitchFamily="66" charset="0"/>
              </a:rPr>
              <a:t>C.Yuan</a:t>
            </a:r>
            <a:r>
              <a:rPr lang="en-US" sz="1600" b="1" kern="0" dirty="0">
                <a:solidFill>
                  <a:srgbClr val="FFFFFF"/>
                </a:solidFill>
                <a:latin typeface="Comic Sans MS" pitchFamily="66" charset="0"/>
              </a:rPr>
              <a:t> et al.)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A6C87AF-DEC7-C023-B0F4-5CA02B43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" y="928512"/>
            <a:ext cx="6596959" cy="58079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FCF55A2-A8EA-468D-E71D-37C8A66F53A9}"/>
              </a:ext>
            </a:extLst>
          </p:cNvPr>
          <p:cNvSpPr txBox="1"/>
          <p:nvPr/>
        </p:nvSpPr>
        <p:spPr>
          <a:xfrm>
            <a:off x="5254907" y="92851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November 2025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274882-CCD1-B92D-19EA-BFBBB58F1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140" y="3597189"/>
            <a:ext cx="4908860" cy="23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4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8AB1B-265D-E94A-F79D-7A0675157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D797A-6DE8-3206-38A4-8EEA1A472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5964" y="928512"/>
            <a:ext cx="5204981" cy="2900263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1350" b="1" dirty="0">
                <a:cs typeface="Calibri" panose="020F0502020204030204"/>
              </a:rPr>
              <a:t>Decay measurements </a:t>
            </a:r>
            <a:r>
              <a:rPr lang="en-GB" sz="1350" b="1" baseline="30000" dirty="0">
                <a:cs typeface="Calibri" panose="020F0502020204030204"/>
              </a:rPr>
              <a:t>209-211</a:t>
            </a:r>
            <a:r>
              <a:rPr lang="en-GB" sz="1350" b="1" dirty="0">
                <a:cs typeface="Calibri" panose="020F0502020204030204"/>
              </a:rPr>
              <a:t>Hg – </a:t>
            </a:r>
            <a:r>
              <a:rPr lang="en-GB" sz="1350" b="1" dirty="0">
                <a:solidFill>
                  <a:srgbClr val="FF0000"/>
                </a:solidFill>
                <a:cs typeface="Calibri" panose="020F0502020204030204"/>
              </a:rPr>
              <a:t>Brand new results!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>
                <a:cs typeface="Calibri" panose="020F0502020204030204"/>
              </a:rPr>
              <a:t>No evidence of contaminants – suppressed or too long-lived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>
                <a:cs typeface="Calibri" panose="020F0502020204030204"/>
              </a:rPr>
              <a:t>Clear difference in lasers on/off data – presence of laser ionised Hg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>
                <a:cs typeface="Calibri" panose="020F0502020204030204"/>
              </a:rPr>
              <a:t>High enough rates for dedicated laser and decay studies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>
                <a:cs typeface="Calibri" panose="020F0502020204030204"/>
              </a:rPr>
              <a:t>Preliminary data indicates previous decay schemes for </a:t>
            </a:r>
            <a:r>
              <a:rPr lang="en-GB" sz="1200" baseline="30000" dirty="0">
                <a:cs typeface="Calibri" panose="020F0502020204030204"/>
              </a:rPr>
              <a:t>209</a:t>
            </a:r>
            <a:r>
              <a:rPr lang="en-GB" sz="1200" dirty="0">
                <a:cs typeface="Calibri" panose="020F0502020204030204"/>
              </a:rPr>
              <a:t>Hg is not correct</a:t>
            </a:r>
            <a:br>
              <a:rPr lang="en-GB" sz="1200" dirty="0">
                <a:cs typeface="Calibri" panose="020F0502020204030204"/>
              </a:rPr>
            </a:br>
            <a:endParaRPr lang="en-GB" sz="1200" dirty="0">
              <a:cs typeface="Calibri" panose="020F0502020204030204"/>
            </a:endParaRPr>
          </a:p>
          <a:p>
            <a:r>
              <a:rPr lang="en-GB" sz="1350" b="1" dirty="0">
                <a:cs typeface="Calibri" panose="020F0502020204030204"/>
              </a:rPr>
              <a:t>Mass spectra for </a:t>
            </a:r>
            <a:r>
              <a:rPr lang="en-GB" sz="1350" b="1" baseline="30000" dirty="0">
                <a:cs typeface="Calibri" panose="020F0502020204030204"/>
              </a:rPr>
              <a:t>209,210</a:t>
            </a:r>
            <a:r>
              <a:rPr lang="en-GB" sz="1350" b="1" dirty="0">
                <a:cs typeface="Calibri" panose="020F0502020204030204"/>
              </a:rPr>
              <a:t>Hg with MR-</a:t>
            </a:r>
            <a:r>
              <a:rPr lang="en-GB" sz="1350" b="1" dirty="0" err="1">
                <a:cs typeface="Calibri" panose="020F0502020204030204"/>
              </a:rPr>
              <a:t>ToF</a:t>
            </a:r>
            <a:r>
              <a:rPr lang="en-GB" sz="1350" b="1" dirty="0">
                <a:cs typeface="Calibri" panose="020F0502020204030204"/>
              </a:rPr>
              <a:t> – </a:t>
            </a:r>
            <a:r>
              <a:rPr lang="en-GB" sz="1350" b="1" dirty="0">
                <a:solidFill>
                  <a:srgbClr val="FF0000"/>
                </a:solidFill>
                <a:cs typeface="Calibri" panose="020F0502020204030204"/>
              </a:rPr>
              <a:t>First ever measurements!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>
                <a:cs typeface="Calibri" panose="020F0502020204030204"/>
              </a:rPr>
              <a:t>Recorded ~7 ions per shot.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>
                <a:cs typeface="Calibri" panose="020F0502020204030204"/>
              </a:rPr>
              <a:t>Data contain systematic shifts due to space-charge effects – unquantifiable effect in this dataset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>
                <a:cs typeface="Calibri" panose="020F0502020204030204"/>
              </a:rPr>
              <a:t>Quartz line used for experiment before – observed contamination possibly due to some saturation of the line</a:t>
            </a:r>
            <a:br>
              <a:rPr lang="en-GB" sz="1200" dirty="0">
                <a:cs typeface="Calibri" panose="020F0502020204030204"/>
              </a:rPr>
            </a:br>
            <a:endParaRPr lang="en-GB" sz="1500" b="1" u="sng" dirty="0">
              <a:solidFill>
                <a:srgbClr val="FF0000"/>
              </a:solidFill>
              <a:cs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65DC50-838A-139D-FEF2-9C487DF0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35" y="3920922"/>
            <a:ext cx="5321993" cy="178503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691869-8EBC-0375-8C94-0F17CA4CF73B}"/>
              </a:ext>
            </a:extLst>
          </p:cNvPr>
          <p:cNvGrpSpPr/>
          <p:nvPr/>
        </p:nvGrpSpPr>
        <p:grpSpPr>
          <a:xfrm>
            <a:off x="5235158" y="885690"/>
            <a:ext cx="3867390" cy="4927704"/>
            <a:chOff x="6980211" y="37920"/>
            <a:chExt cx="5156520" cy="65702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B8B660-4050-D2F7-4E69-4ABCBE6C2D9D}"/>
                </a:ext>
              </a:extLst>
            </p:cNvPr>
            <p:cNvSpPr txBox="1"/>
            <p:nvPr/>
          </p:nvSpPr>
          <p:spPr>
            <a:xfrm>
              <a:off x="10515663" y="851141"/>
              <a:ext cx="15445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r"/>
              <a:r>
                <a:rPr lang="en-GB" sz="1200" b="1" dirty="0">
                  <a:cs typeface="Calibri" panose="020F0502020204030204"/>
                </a:rPr>
                <a:t>A=209</a:t>
              </a:r>
              <a:endParaRPr lang="en-GB" sz="1200" b="1" dirty="0">
                <a:solidFill>
                  <a:srgbClr val="FF0000"/>
                </a:solidFill>
                <a:cs typeface="Calibri" panose="020F0502020204030204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1B6D03-FBD7-67F1-4E69-308EBBF6F7BD}"/>
                </a:ext>
              </a:extLst>
            </p:cNvPr>
            <p:cNvSpPr txBox="1"/>
            <p:nvPr/>
          </p:nvSpPr>
          <p:spPr>
            <a:xfrm>
              <a:off x="10538500" y="2541361"/>
              <a:ext cx="15445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r"/>
              <a:r>
                <a:rPr lang="en-GB" sz="1200" b="1" dirty="0">
                  <a:cs typeface="Calibri" panose="020F0502020204030204"/>
                </a:rPr>
                <a:t>A=210</a:t>
              </a:r>
              <a:endParaRPr lang="en-GB" sz="1200" b="1" dirty="0">
                <a:solidFill>
                  <a:srgbClr val="FF0000"/>
                </a:solidFill>
                <a:cs typeface="Calibri" panose="020F0502020204030204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FCBCEF-DF9F-FD7D-7542-3CA484473234}"/>
                </a:ext>
              </a:extLst>
            </p:cNvPr>
            <p:cNvSpPr txBox="1"/>
            <p:nvPr/>
          </p:nvSpPr>
          <p:spPr>
            <a:xfrm>
              <a:off x="10538502" y="4443299"/>
              <a:ext cx="154453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1" algn="r"/>
              <a:r>
                <a:rPr lang="en-GB" sz="1200" b="1" dirty="0">
                  <a:cs typeface="Calibri" panose="020F0502020204030204"/>
                </a:rPr>
                <a:t>A=211</a:t>
              </a:r>
              <a:endParaRPr lang="en-GB" sz="1200" b="1" dirty="0">
                <a:solidFill>
                  <a:srgbClr val="FF0000"/>
                </a:solidFill>
                <a:cs typeface="Calibri" panose="020F0502020204030204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DC84989-1360-7574-1E68-B3EC4C19B8CA}"/>
                </a:ext>
              </a:extLst>
            </p:cNvPr>
            <p:cNvSpPr txBox="1"/>
            <p:nvPr/>
          </p:nvSpPr>
          <p:spPr>
            <a:xfrm>
              <a:off x="9029675" y="4500733"/>
              <a:ext cx="21397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  <a:cs typeface="Calibri" panose="020F0502020204030204"/>
                </a:rPr>
                <a:t>4.4 hrs</a:t>
              </a:r>
              <a:r>
                <a:rPr lang="en-GB" sz="1200" dirty="0">
                  <a:cs typeface="Calibri" panose="020F0502020204030204"/>
                </a:rPr>
                <a:t>,</a:t>
              </a:r>
              <a:r>
                <a:rPr lang="en-GB" sz="1200" dirty="0">
                  <a:solidFill>
                    <a:srgbClr val="FF0000"/>
                  </a:solidFill>
                  <a:cs typeface="Calibri" panose="020F0502020204030204"/>
                </a:rPr>
                <a:t> </a:t>
              </a:r>
              <a:r>
                <a:rPr lang="en-GB" sz="1200" dirty="0">
                  <a:cs typeface="Calibri" panose="020F0502020204030204"/>
                </a:rPr>
                <a:t>1.7 hrs</a:t>
              </a:r>
              <a:endParaRPr lang="en-GB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619422-066D-3BA3-2DAC-81882C4F84BF}"/>
                </a:ext>
              </a:extLst>
            </p:cNvPr>
            <p:cNvSpPr txBox="1"/>
            <p:nvPr/>
          </p:nvSpPr>
          <p:spPr>
            <a:xfrm>
              <a:off x="9041992" y="2586049"/>
              <a:ext cx="21397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solidFill>
                    <a:srgbClr val="FF0000"/>
                  </a:solidFill>
                  <a:cs typeface="Calibri" panose="020F0502020204030204"/>
                </a:rPr>
                <a:t>7.3 hrs</a:t>
              </a:r>
              <a:r>
                <a:rPr lang="en-GB" sz="1200" dirty="0">
                  <a:cs typeface="Calibri" panose="020F0502020204030204"/>
                </a:rPr>
                <a:t>,</a:t>
              </a:r>
              <a:r>
                <a:rPr lang="en-GB" sz="1200" dirty="0">
                  <a:solidFill>
                    <a:srgbClr val="FF0000"/>
                  </a:solidFill>
                  <a:cs typeface="Calibri" panose="020F0502020204030204"/>
                </a:rPr>
                <a:t> </a:t>
              </a:r>
              <a:r>
                <a:rPr lang="en-GB" sz="1200" dirty="0">
                  <a:cs typeface="Calibri" panose="020F0502020204030204"/>
                </a:rPr>
                <a:t>1.0 hrs</a:t>
              </a:r>
              <a:endParaRPr lang="en-GB" sz="12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51E52C-A7C3-FFD0-09BC-36BCFB1BFAA4}"/>
                </a:ext>
              </a:extLst>
            </p:cNvPr>
            <p:cNvSpPr txBox="1"/>
            <p:nvPr/>
          </p:nvSpPr>
          <p:spPr>
            <a:xfrm>
              <a:off x="7820024" y="818224"/>
              <a:ext cx="30380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>
                  <a:cs typeface="Calibri" panose="020F0502020204030204"/>
                </a:rPr>
                <a:t>Run times = </a:t>
              </a:r>
              <a:r>
                <a:rPr lang="en-GB" sz="1200" dirty="0">
                  <a:solidFill>
                    <a:srgbClr val="FF0000"/>
                  </a:solidFill>
                  <a:cs typeface="Calibri" panose="020F0502020204030204"/>
                </a:rPr>
                <a:t>0.6 hrs</a:t>
              </a:r>
              <a:r>
                <a:rPr lang="en-GB" sz="1200" dirty="0">
                  <a:cs typeface="Calibri" panose="020F0502020204030204"/>
                </a:rPr>
                <a:t>, 0.25 hrs</a:t>
              </a:r>
              <a:endParaRPr lang="en-GB" sz="1200" dirty="0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90F7ACBA-66C9-AE6F-1021-3F7C53CB7F1A}"/>
                </a:ext>
              </a:extLst>
            </p:cNvPr>
            <p:cNvSpPr txBox="1">
              <a:spLocks/>
            </p:cNvSpPr>
            <p:nvPr/>
          </p:nvSpPr>
          <p:spPr>
            <a:xfrm>
              <a:off x="7931992" y="37920"/>
              <a:ext cx="3802027" cy="746013"/>
            </a:xfrm>
            <a:prstGeom prst="rect">
              <a:avLst/>
            </a:prstGeom>
          </p:spPr>
          <p:txBody>
            <a:bodyPr vert="horz" lIns="68580" tIns="34290" rIns="68580" bIns="3429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b="1" dirty="0"/>
                <a:t>Beta-tagged germanium data</a:t>
              </a:r>
            </a:p>
            <a:p>
              <a:pPr marL="0" indent="0" algn="ctr">
                <a:buNone/>
              </a:pPr>
              <a:r>
                <a:rPr lang="en-GB" sz="1200" dirty="0">
                  <a:solidFill>
                    <a:srgbClr val="FF0000"/>
                  </a:solidFill>
                </a:rPr>
                <a:t>Red = lasers on, </a:t>
              </a:r>
              <a:r>
                <a:rPr lang="en-GB" sz="1200" dirty="0"/>
                <a:t>Black = lasers off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F385B30-D473-891F-B1F8-6B7B2CA256E7}"/>
                </a:ext>
              </a:extLst>
            </p:cNvPr>
            <p:cNvSpPr/>
            <p:nvPr/>
          </p:nvSpPr>
          <p:spPr>
            <a:xfrm>
              <a:off x="8109650" y="2762424"/>
              <a:ext cx="2204451" cy="784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3375" b="1" dirty="0">
                  <a:ln w="22225">
                    <a:noFill/>
                    <a:prstDash val="solid"/>
                  </a:ln>
                  <a:solidFill>
                    <a:srgbClr val="FF0000">
                      <a:alpha val="25000"/>
                    </a:srgbClr>
                  </a:solidFill>
                </a:rPr>
                <a:t>All new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FC640D-4A39-D97B-78E0-9B13B71C8CFC}"/>
                </a:ext>
              </a:extLst>
            </p:cNvPr>
            <p:cNvSpPr txBox="1"/>
            <p:nvPr/>
          </p:nvSpPr>
          <p:spPr>
            <a:xfrm>
              <a:off x="8559538" y="3723588"/>
              <a:ext cx="246308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F33AB49-0279-3DAE-EFB0-FA509BFB4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80211" y="872120"/>
              <a:ext cx="5156520" cy="573607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EDF8C4-714C-9FFF-8402-253122AE64D4}"/>
                </a:ext>
              </a:extLst>
            </p:cNvPr>
            <p:cNvSpPr/>
            <p:nvPr/>
          </p:nvSpPr>
          <p:spPr>
            <a:xfrm>
              <a:off x="9755594" y="4632576"/>
              <a:ext cx="2204451" cy="784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3375" b="1" dirty="0">
                  <a:ln w="22225">
                    <a:noFill/>
                    <a:prstDash val="solid"/>
                  </a:ln>
                  <a:solidFill>
                    <a:srgbClr val="FF0000">
                      <a:alpha val="25000"/>
                    </a:srgbClr>
                  </a:solidFill>
                </a:rPr>
                <a:t>All new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7ABF2C9-2381-AA46-2E1E-0385ACB06A3D}"/>
                </a:ext>
              </a:extLst>
            </p:cNvPr>
            <p:cNvSpPr/>
            <p:nvPr/>
          </p:nvSpPr>
          <p:spPr>
            <a:xfrm>
              <a:off x="8579846" y="1024114"/>
              <a:ext cx="3038012" cy="784831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/>
            <a:p>
              <a:pPr algn="ctr"/>
              <a:r>
                <a:rPr lang="en-US" sz="3375" b="1" dirty="0">
                  <a:ln w="22225">
                    <a:noFill/>
                    <a:prstDash val="solid"/>
                  </a:ln>
                  <a:solidFill>
                    <a:srgbClr val="FF0000">
                      <a:alpha val="25000"/>
                    </a:srgbClr>
                  </a:solidFill>
                </a:rPr>
                <a:t>Some new</a:t>
              </a:r>
            </a:p>
          </p:txBody>
        </p:sp>
      </p:grpSp>
      <p:sp>
        <p:nvSpPr>
          <p:cNvPr id="6" name="Rectangle 20">
            <a:extLst>
              <a:ext uri="{FF2B5EF4-FFF2-40B4-BE49-F238E27FC236}">
                <a16:creationId xmlns:a16="http://schemas.microsoft.com/office/drawing/2014/main" id="{40B39CD5-DA91-F7A1-73EB-B3B38253F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285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LOI244 – test for neutron-rich Hg’s</a:t>
            </a:r>
          </a:p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kern="0" dirty="0">
                <a:solidFill>
                  <a:srgbClr val="FFFFFF"/>
                </a:solidFill>
                <a:latin typeface="Comic Sans MS" pitchFamily="66" charset="0"/>
              </a:rPr>
              <a:t>6 shifts, quartz transfer line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74E24E-2467-7595-5C39-13CEE97F56B5}"/>
              </a:ext>
            </a:extLst>
          </p:cNvPr>
          <p:cNvSpPr txBox="1"/>
          <p:nvPr/>
        </p:nvSpPr>
        <p:spPr>
          <a:xfrm>
            <a:off x="0" y="6303796"/>
            <a:ext cx="291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A.Andreyev</a:t>
            </a:r>
            <a:r>
              <a:rPr lang="en-US" sz="1400" dirty="0"/>
              <a:t> et al, LoI244</a:t>
            </a:r>
          </a:p>
          <a:p>
            <a:r>
              <a:rPr lang="en-US" sz="1400" dirty="0" err="1"/>
              <a:t>J.Cubiss</a:t>
            </a:r>
            <a:r>
              <a:rPr lang="en-US" sz="1400" dirty="0"/>
              <a:t> at all, accepted proposal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EC9E471-8C29-3F2D-7E30-BFE4C21BB75E}"/>
              </a:ext>
            </a:extLst>
          </p:cNvPr>
          <p:cNvGraphicFramePr>
            <a:graphicFrameLocks noGrp="1"/>
          </p:cNvGraphicFramePr>
          <p:nvPr/>
        </p:nvGraphicFramePr>
        <p:xfrm>
          <a:off x="3249841" y="5845753"/>
          <a:ext cx="5398307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7197">
                  <a:extLst>
                    <a:ext uri="{9D8B030D-6E8A-4147-A177-3AD203B41FA5}">
                      <a16:colId xmlns:a16="http://schemas.microsoft.com/office/drawing/2014/main" val="2660551266"/>
                    </a:ext>
                  </a:extLst>
                </a:gridCol>
                <a:gridCol w="1598278">
                  <a:extLst>
                    <a:ext uri="{9D8B030D-6E8A-4147-A177-3AD203B41FA5}">
                      <a16:colId xmlns:a16="http://schemas.microsoft.com/office/drawing/2014/main" val="883777087"/>
                    </a:ext>
                  </a:extLst>
                </a:gridCol>
                <a:gridCol w="1054183">
                  <a:extLst>
                    <a:ext uri="{9D8B030D-6E8A-4147-A177-3AD203B41FA5}">
                      <a16:colId xmlns:a16="http://schemas.microsoft.com/office/drawing/2014/main" val="1527085022"/>
                    </a:ext>
                  </a:extLst>
                </a:gridCol>
                <a:gridCol w="1076853">
                  <a:extLst>
                    <a:ext uri="{9D8B030D-6E8A-4147-A177-3AD203B41FA5}">
                      <a16:colId xmlns:a16="http://schemas.microsoft.com/office/drawing/2014/main" val="2684470135"/>
                    </a:ext>
                  </a:extLst>
                </a:gridCol>
                <a:gridCol w="821796">
                  <a:extLst>
                    <a:ext uri="{9D8B030D-6E8A-4147-A177-3AD203B41FA5}">
                      <a16:colId xmlns:a16="http://schemas.microsoft.com/office/drawing/2014/main" val="29102818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Isotope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 Ligh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Yield estimate from LoI244</a:t>
                      </a:r>
                      <a:br>
                        <a:rPr lang="en-US" sz="1000" b="1" dirty="0">
                          <a:solidFill>
                            <a:srgbClr val="000000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</a:b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 [ions/</a:t>
                      </a:r>
                      <a:r>
                        <a:rPr lang="el-GR" sz="1000" b="1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μ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C]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Calibri Ligh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1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Decay</a:t>
                      </a:r>
                      <a:endParaRPr lang="en-US" sz="1000" dirty="0" err="1">
                        <a:solidFill>
                          <a:schemeClr val="tx1"/>
                        </a:solidFill>
                        <a:effectLst/>
                        <a:latin typeface="Calibri Ligh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Mass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Calibri Ligh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Laser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8689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30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209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Hg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4(1)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294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30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210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Hg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4(1)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3842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30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211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Hg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0.5(1)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●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Will try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Will try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81259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baseline="30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212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Hg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n/a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rgbClr val="00B050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Will try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Will try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00B050"/>
                          </a:solidFill>
                          <a:effectLst/>
                          <a:latin typeface="Calibri Light"/>
                          <a:ea typeface="Times New Roman" panose="02020603050405020304" pitchFamily="18" charset="0"/>
                        </a:rPr>
                        <a:t>Will try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2096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632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050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9144000" cy="965096"/>
          </a:xfrm>
          <a:solidFill>
            <a:srgbClr val="003366"/>
          </a:solidFill>
        </p:spPr>
        <p:txBody>
          <a:bodyPr/>
          <a:lstStyle/>
          <a:p>
            <a:pPr eaLnBrk="1" hangingPunct="1"/>
            <a:r>
              <a:rPr lang="en-US" sz="2400" b="1" dirty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Summary</a:t>
            </a:r>
            <a:endParaRPr lang="de-DE" sz="2400" b="1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DA51E-1FC0-3075-8C87-79E9E25C7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0" y="1432649"/>
            <a:ext cx="8916735" cy="53543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40B5D7-25D8-E8D9-1507-D70F63FC8517}"/>
              </a:ext>
            </a:extLst>
          </p:cNvPr>
          <p:cNvCxnSpPr>
            <a:cxnSpLocks/>
          </p:cNvCxnSpPr>
          <p:nvPr/>
        </p:nvCxnSpPr>
        <p:spPr>
          <a:xfrm>
            <a:off x="4768996" y="1446838"/>
            <a:ext cx="0" cy="5354326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95890D-C3F4-70D7-76C9-FDF5C36C5346}"/>
              </a:ext>
            </a:extLst>
          </p:cNvPr>
          <p:cNvCxnSpPr>
            <a:cxnSpLocks/>
          </p:cNvCxnSpPr>
          <p:nvPr/>
        </p:nvCxnSpPr>
        <p:spPr>
          <a:xfrm>
            <a:off x="4190383" y="1432649"/>
            <a:ext cx="0" cy="5354326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07B596-1F2B-00AC-2638-1A45CEB42C52}"/>
              </a:ext>
            </a:extLst>
          </p:cNvPr>
          <p:cNvCxnSpPr>
            <a:cxnSpLocks/>
          </p:cNvCxnSpPr>
          <p:nvPr/>
        </p:nvCxnSpPr>
        <p:spPr>
          <a:xfrm flipH="1">
            <a:off x="2786256" y="4395486"/>
            <a:ext cx="6147789" cy="0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54161F2-6AC6-8299-48E1-89D4331B18C1}"/>
              </a:ext>
            </a:extLst>
          </p:cNvPr>
          <p:cNvCxnSpPr>
            <a:cxnSpLocks/>
          </p:cNvCxnSpPr>
          <p:nvPr/>
        </p:nvCxnSpPr>
        <p:spPr>
          <a:xfrm flipH="1">
            <a:off x="2728546" y="4978273"/>
            <a:ext cx="6147789" cy="0"/>
          </a:xfrm>
          <a:prstGeom prst="line">
            <a:avLst/>
          </a:prstGeom>
          <a:ln w="508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297A9C94-CE86-B93D-6B69-8336AB51C02B}"/>
              </a:ext>
            </a:extLst>
          </p:cNvPr>
          <p:cNvSpPr/>
          <p:nvPr/>
        </p:nvSpPr>
        <p:spPr>
          <a:xfrm>
            <a:off x="3629416" y="3374571"/>
            <a:ext cx="5497274" cy="2873825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9609AE-FC60-23C9-4049-4E5839CBFC11}"/>
              </a:ext>
            </a:extLst>
          </p:cNvPr>
          <p:cNvSpPr txBox="1">
            <a:spLocks/>
          </p:cNvSpPr>
          <p:nvPr/>
        </p:nvSpPr>
        <p:spPr bwMode="auto">
          <a:xfrm>
            <a:off x="0" y="1046470"/>
            <a:ext cx="4768996" cy="520192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6867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3737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0606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7473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4342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121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198076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4946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b="1" kern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Neutron-rich Tl-Bi nuclei are one of the least experimentally explored regions of nuclear chart –  “Terra incognita” for nuclear and laser spectroscopy</a:t>
            </a:r>
            <a:br>
              <a:rPr lang="en-GB" sz="2000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However, several techniques are still available to access this region, in particular fragmentation reactions at ISOLDE, GSI-FRS and RIBF-RIKEN.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kern="0" dirty="0">
                <a:latin typeface="Arial" panose="020B0604020202020204" pitchFamily="34" charset="0"/>
                <a:cs typeface="Arial" panose="020B0604020202020204" pitchFamily="34" charset="0"/>
              </a:rPr>
              <a:t>Complementary data can be obtained, such as  radii/moments (ISOLDE), short-lived isomers (GSI/RIKEN), beta-gamma, fast timing…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br>
              <a:rPr lang="en-US" sz="1125" kern="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125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E80A52-FF00-9796-1ACF-A237AD55ABEF}"/>
              </a:ext>
            </a:extLst>
          </p:cNvPr>
          <p:cNvGrpSpPr/>
          <p:nvPr/>
        </p:nvGrpSpPr>
        <p:grpSpPr>
          <a:xfrm>
            <a:off x="4786306" y="965096"/>
            <a:ext cx="4319358" cy="4205247"/>
            <a:chOff x="8339879" y="642764"/>
            <a:chExt cx="8782506" cy="7849386"/>
          </a:xfrm>
        </p:grpSpPr>
        <p:sp>
          <p:nvSpPr>
            <p:cNvPr id="3" name="Text Box 8">
              <a:extLst>
                <a:ext uri="{FF2B5EF4-FFF2-40B4-BE49-F238E27FC236}">
                  <a16:creationId xmlns:a16="http://schemas.microsoft.com/office/drawing/2014/main" id="{CA604FA8-C368-D06E-74A2-D06C54ED86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7090" y="7024589"/>
              <a:ext cx="7065345" cy="1467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en-US" sz="1476" b="1" dirty="0">
                  <a:solidFill>
                    <a:srgbClr val="FF0000"/>
                  </a:solidFill>
                </a:rPr>
                <a:t>Red data = our data from ISOLDE</a:t>
              </a:r>
            </a:p>
            <a:p>
              <a:pPr algn="ctr"/>
              <a:r>
                <a:rPr lang="en-GB" altLang="en-US" sz="1476" b="1" dirty="0">
                  <a:solidFill>
                    <a:srgbClr val="1CEE00"/>
                  </a:solidFill>
                </a:rPr>
                <a:t>Green points = </a:t>
              </a:r>
              <a:r>
                <a:rPr lang="en-GB" altLang="en-US" sz="1476" b="1" dirty="0" err="1">
                  <a:solidFill>
                    <a:srgbClr val="1CEE00"/>
                  </a:solidFill>
                </a:rPr>
                <a:t>Gatchina</a:t>
              </a:r>
              <a:endParaRPr lang="en-GB" altLang="en-US" sz="1476" b="1" dirty="0">
                <a:solidFill>
                  <a:srgbClr val="1CEE00"/>
                </a:solidFill>
              </a:endParaRPr>
            </a:p>
            <a:p>
              <a:pPr algn="ctr"/>
              <a:r>
                <a:rPr lang="en-GB" altLang="en-US" sz="1476" b="1" dirty="0"/>
                <a:t>Black points = literature</a:t>
              </a:r>
            </a:p>
          </p:txBody>
        </p:sp>
        <p:pic>
          <p:nvPicPr>
            <p:cNvPr id="4" name="Picture 3" descr="A graph of different colors and numbers&#10;&#10;Description automatically generated">
              <a:extLst>
                <a:ext uri="{FF2B5EF4-FFF2-40B4-BE49-F238E27FC236}">
                  <a16:creationId xmlns:a16="http://schemas.microsoft.com/office/drawing/2014/main" id="{8B167E8F-6D02-ACE4-E954-D05BF4467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39879" y="642764"/>
              <a:ext cx="8782506" cy="6298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1994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86000" y="2944813"/>
            <a:ext cx="4745038" cy="609600"/>
          </a:xfrm>
          <a:solidFill>
            <a:srgbClr val="003366"/>
          </a:solidFill>
        </p:spPr>
        <p:txBody>
          <a:bodyPr/>
          <a:lstStyle/>
          <a:p>
            <a:r>
              <a:rPr lang="en-US"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Thank you!</a:t>
            </a:r>
            <a:endParaRPr lang="en-GB" sz="28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1322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26640-ECA0-8875-6AE7-0854BA26E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10" y="1439041"/>
            <a:ext cx="3817951" cy="252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B7CEA5-E1CF-79B1-1415-9A1A3610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0" y="1551473"/>
            <a:ext cx="3555617" cy="19690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CC0786-0BA7-3BFA-061D-E0E670A8088B}"/>
              </a:ext>
            </a:extLst>
          </p:cNvPr>
          <p:cNvSpPr/>
          <p:nvPr/>
        </p:nvSpPr>
        <p:spPr>
          <a:xfrm>
            <a:off x="8045864" y="1793520"/>
            <a:ext cx="174863" cy="318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725490-56C0-497B-B197-F1C2331CD74B}"/>
              </a:ext>
            </a:extLst>
          </p:cNvPr>
          <p:cNvSpPr/>
          <p:nvPr/>
        </p:nvSpPr>
        <p:spPr>
          <a:xfrm>
            <a:off x="5691283" y="1723634"/>
            <a:ext cx="1108001" cy="3186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C09F6F-9558-E50B-5B61-F3239A20CBFB}"/>
              </a:ext>
            </a:extLst>
          </p:cNvPr>
          <p:cNvSpPr/>
          <p:nvPr/>
        </p:nvSpPr>
        <p:spPr>
          <a:xfrm>
            <a:off x="2768298" y="2028074"/>
            <a:ext cx="1338882" cy="246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DB3D0-D353-5BA2-39F7-BBFC323F70B6}"/>
              </a:ext>
            </a:extLst>
          </p:cNvPr>
          <p:cNvSpPr/>
          <p:nvPr/>
        </p:nvSpPr>
        <p:spPr>
          <a:xfrm>
            <a:off x="60237" y="990600"/>
            <a:ext cx="4599489" cy="3693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dvP6F01"/>
              </a:rPr>
              <a:t>P. M. Goddard</a:t>
            </a:r>
            <a:r>
              <a:rPr lang="en-GB" dirty="0">
                <a:latin typeface="AdvP6F01"/>
              </a:rPr>
              <a:t> et al. </a:t>
            </a:r>
            <a:r>
              <a:rPr lang="en-US" altLang="zh-CN" dirty="0">
                <a:latin typeface="AdvP6F01"/>
              </a:rPr>
              <a:t>PRL 110, </a:t>
            </a:r>
            <a:r>
              <a:rPr lang="en-US" altLang="zh-CN" dirty="0">
                <a:latin typeface="AdvP6F00"/>
              </a:rPr>
              <a:t>032503 (2013)</a:t>
            </a:r>
            <a:endParaRPr lang="en-GB" sz="788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E61E86-9412-A979-36EE-6F2A3E5F3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85" y="3683727"/>
            <a:ext cx="3778994" cy="22663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190A13-6B02-41ED-7469-C484058C2AD1}"/>
              </a:ext>
            </a:extLst>
          </p:cNvPr>
          <p:cNvSpPr/>
          <p:nvPr/>
        </p:nvSpPr>
        <p:spPr>
          <a:xfrm>
            <a:off x="4466579" y="5064480"/>
            <a:ext cx="4257412" cy="41549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AdvP6F01"/>
              </a:rPr>
              <a:t>Overlap of 1i</a:t>
            </a:r>
            <a:r>
              <a:rPr lang="en-US" sz="2100" baseline="-25000" dirty="0">
                <a:latin typeface="AdvP6F01"/>
              </a:rPr>
              <a:t>11/2</a:t>
            </a:r>
            <a:r>
              <a:rPr lang="en-US" sz="2100" dirty="0">
                <a:latin typeface="AdvP6F01"/>
              </a:rPr>
              <a:t> </a:t>
            </a:r>
            <a:r>
              <a:rPr lang="en-US" sz="2100" dirty="0">
                <a:solidFill>
                  <a:srgbClr val="FF0000"/>
                </a:solidFill>
                <a:latin typeface="AdvP6F01"/>
              </a:rPr>
              <a:t>significantly</a:t>
            </a:r>
            <a:r>
              <a:rPr lang="en-US" sz="2100" dirty="0">
                <a:latin typeface="AdvP6F01"/>
              </a:rPr>
              <a:t> &gt; 2g</a:t>
            </a:r>
            <a:r>
              <a:rPr lang="en-US" sz="2100" baseline="-25000" dirty="0">
                <a:latin typeface="AdvP6F01"/>
              </a:rPr>
              <a:t>9/2</a:t>
            </a:r>
            <a:endParaRPr lang="en-GB" sz="2100" baseline="-25000" dirty="0">
              <a:latin typeface="AdvP6F01"/>
            </a:endParaRPr>
          </a:p>
        </p:txBody>
      </p:sp>
      <p:sp>
        <p:nvSpPr>
          <p:cNvPr id="2" name="Rectangle 1028">
            <a:extLst>
              <a:ext uri="{FF2B5EF4-FFF2-40B4-BE49-F238E27FC236}">
                <a16:creationId xmlns:a16="http://schemas.microsoft.com/office/drawing/2014/main" id="{E82399A9-3AD3-29FC-1805-E4800D880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Role of 1i11/2 neutron occupancy on the kink around the lead region?</a:t>
            </a:r>
            <a:endParaRPr lang="en-GB" sz="2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37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1"/>
            <a:ext cx="9144000" cy="868351"/>
          </a:xfrm>
          <a:solidFill>
            <a:srgbClr val="003366"/>
          </a:solidFill>
        </p:spPr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Goal: High-spin isomers</a:t>
            </a:r>
            <a:r>
              <a:rPr lang="en-GB" sz="2000" b="1" kern="1200" baseline="30000" dirty="0">
                <a:solidFill>
                  <a:schemeClr val="bg1"/>
                </a:solidFill>
                <a:latin typeface="Comic Sans MS" panose="030F0702030302020204" pitchFamily="66" charset="0"/>
                <a:ea typeface="+mn-ea"/>
                <a:cs typeface="+mn-cs"/>
              </a:rPr>
              <a:t> 212m1,m2,213m</a:t>
            </a:r>
            <a:r>
              <a:rPr lang="en-GB" sz="2000" b="1" kern="1200" dirty="0">
                <a:solidFill>
                  <a:schemeClr val="bg1"/>
                </a:solidFill>
                <a:latin typeface="Comic Sans MS" panose="030F0702030302020204" pitchFamily="66" charset="0"/>
                <a:ea typeface="+mn-ea"/>
                <a:cs typeface="+mn-cs"/>
              </a:rPr>
              <a:t>Bi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 and the N=126 kink problem</a:t>
            </a:r>
            <a:endParaRPr lang="en-GB" sz="20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843705"/>
            <a:ext cx="9144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Properties of the high-spin isomers  </a:t>
            </a:r>
            <a:r>
              <a:rPr lang="en-GB" sz="1500" baseline="30000" dirty="0"/>
              <a:t>212m1,m2,213m</a:t>
            </a:r>
            <a:r>
              <a:rPr lang="en-GB" sz="1500" dirty="0"/>
              <a:t>Bi and their link to the kink in Bi </a:t>
            </a:r>
            <a:r>
              <a:rPr lang="en-GB" sz="1500" dirty="0" err="1"/>
              <a:t>gs</a:t>
            </a:r>
            <a:r>
              <a:rPr lang="en-GB" sz="1500" dirty="0"/>
              <a:t> charge radii at N=126:</a:t>
            </a:r>
            <a:r>
              <a:rPr lang="en-GB" sz="1500" dirty="0">
                <a:solidFill>
                  <a:srgbClr val="FF0000"/>
                </a:solidFill>
              </a:rPr>
              <a:t> is the position and  occupation of the i11/2 neutron orbital a real culprit for the N=126 kink?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5" y="1687021"/>
            <a:ext cx="3408224" cy="17033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9755" y="1373817"/>
            <a:ext cx="319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/>
              <a:t>Skyrme</a:t>
            </a:r>
            <a:r>
              <a:rPr lang="en-GB" sz="1200" dirty="0"/>
              <a:t>, P.M. Goddard et al,PRL110 (2013)</a:t>
            </a:r>
            <a:r>
              <a:rPr lang="en-GB" dirty="0"/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65" y="3560819"/>
            <a:ext cx="3157640" cy="21224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18251" y="380878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Pb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69073" y="57284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It seems the models in which </a:t>
            </a:r>
            <a:r>
              <a:rPr lang="en-GB" sz="1600" b="1" dirty="0">
                <a:solidFill>
                  <a:srgbClr val="FF0000"/>
                </a:solidFill>
              </a:rPr>
              <a:t>the i11/2 neutron orbital is below g9/2 </a:t>
            </a:r>
            <a:r>
              <a:rPr lang="en-GB" sz="1600" dirty="0"/>
              <a:t>(or very close to it)</a:t>
            </a:r>
          </a:p>
          <a:p>
            <a:r>
              <a:rPr lang="en-GB" sz="1600" dirty="0"/>
              <a:t>reproduce the kink better</a:t>
            </a:r>
            <a:r>
              <a:rPr lang="en-GB" sz="1600" b="1" dirty="0">
                <a:solidFill>
                  <a:srgbClr val="FF0000"/>
                </a:solidFill>
              </a:rPr>
              <a:t>, due to enhanced population of the i11/2 orbital.  This is a common property of relativistic approaches.</a:t>
            </a:r>
            <a:endParaRPr lang="en-GB" sz="16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849" y="1929585"/>
            <a:ext cx="2265484" cy="284944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706775" y="1429960"/>
            <a:ext cx="4194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Relativistic, T. Day </a:t>
            </a:r>
            <a:r>
              <a:rPr lang="en-GB" sz="1200" dirty="0" err="1"/>
              <a:t>Goodacre</a:t>
            </a:r>
            <a:r>
              <a:rPr lang="en-GB" sz="1200" dirty="0"/>
              <a:t> et al, PRC104,054322(2021) 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48" y="3755156"/>
            <a:ext cx="2618073" cy="186406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148" y="1660126"/>
            <a:ext cx="2588208" cy="201063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9073" y="3167881"/>
            <a:ext cx="9028878" cy="1477328"/>
          </a:xfrm>
          <a:prstGeom prst="rect">
            <a:avLst/>
          </a:prstGeom>
          <a:solidFill>
            <a:srgbClr val="FFFF00"/>
          </a:solidFill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This effect can be probed by charge radii of high-spin isomers in </a:t>
            </a:r>
            <a:r>
              <a:rPr lang="en-GB" baseline="30000" dirty="0"/>
              <a:t>212m2,213m</a:t>
            </a:r>
            <a:r>
              <a:rPr lang="en-GB" dirty="0"/>
              <a:t>Bi, whose configuration </a:t>
            </a:r>
            <a:r>
              <a:rPr lang="en-GB" b="1" dirty="0">
                <a:solidFill>
                  <a:srgbClr val="FF0000"/>
                </a:solidFill>
              </a:rPr>
              <a:t>presumably includes an i11/2 neutron</a:t>
            </a:r>
            <a:r>
              <a:rPr lang="en-GB" dirty="0"/>
              <a:t>: </a:t>
            </a:r>
          </a:p>
          <a:p>
            <a:r>
              <a:rPr lang="en-GB" baseline="30000" dirty="0"/>
              <a:t>212m2</a:t>
            </a:r>
            <a:r>
              <a:rPr lang="en-GB" dirty="0"/>
              <a:t>Bi [πh9/2×((νg9/2)</a:t>
            </a:r>
            <a:r>
              <a:rPr lang="en-GB" baseline="30000" dirty="0"/>
              <a:t>2</a:t>
            </a:r>
            <a:r>
              <a:rPr lang="en-GB" dirty="0"/>
              <a:t>×</a:t>
            </a:r>
            <a:r>
              <a:rPr lang="en-GB" b="1" dirty="0">
                <a:solidFill>
                  <a:srgbClr val="FF0000"/>
                </a:solidFill>
              </a:rPr>
              <a:t>νi11/2</a:t>
            </a:r>
            <a:r>
              <a:rPr lang="en-GB" dirty="0"/>
              <a:t>)]18</a:t>
            </a:r>
            <a:r>
              <a:rPr lang="en-GB" baseline="30000" dirty="0"/>
              <a:t>–</a:t>
            </a:r>
            <a:r>
              <a:rPr lang="en-GB" dirty="0"/>
              <a:t>, </a:t>
            </a:r>
          </a:p>
          <a:p>
            <a:r>
              <a:rPr lang="en-GB" baseline="30000" dirty="0"/>
              <a:t>213m</a:t>
            </a:r>
            <a:r>
              <a:rPr lang="en-GB" dirty="0"/>
              <a:t>Bi [πh9/2× (νg9/2×</a:t>
            </a:r>
            <a:r>
              <a:rPr lang="en-GB" b="1" dirty="0">
                <a:solidFill>
                  <a:srgbClr val="FF0000"/>
                </a:solidFill>
              </a:rPr>
              <a:t>νi11/2</a:t>
            </a:r>
            <a:r>
              <a:rPr lang="en-GB" dirty="0"/>
              <a:t>)]25/2</a:t>
            </a:r>
            <a:r>
              <a:rPr lang="en-GB" baseline="30000" dirty="0"/>
              <a:t>–</a:t>
            </a:r>
            <a:r>
              <a:rPr lang="en-GB" dirty="0"/>
              <a:t>, </a:t>
            </a:r>
          </a:p>
          <a:p>
            <a:r>
              <a:rPr lang="en-GB" dirty="0"/>
              <a:t>relative to their </a:t>
            </a:r>
            <a:r>
              <a:rPr lang="en-GB" dirty="0" err="1"/>
              <a:t>gs’s</a:t>
            </a:r>
            <a:r>
              <a:rPr lang="en-GB" dirty="0"/>
              <a:t> or</a:t>
            </a:r>
            <a:r>
              <a:rPr lang="en-GB" baseline="30000" dirty="0"/>
              <a:t> 212m1</a:t>
            </a:r>
            <a:r>
              <a:rPr lang="en-GB" dirty="0"/>
              <a:t>Bi </a:t>
            </a:r>
            <a:r>
              <a:rPr lang="el-GR" dirty="0"/>
              <a:t>[π</a:t>
            </a:r>
            <a:r>
              <a:rPr lang="en-GB" dirty="0"/>
              <a:t>h9/2×</a:t>
            </a:r>
            <a:r>
              <a:rPr lang="el-GR" dirty="0"/>
              <a:t>ν</a:t>
            </a:r>
            <a:r>
              <a:rPr lang="en-GB" dirty="0"/>
              <a:t>g9/2)]8</a:t>
            </a:r>
            <a:r>
              <a:rPr lang="en-GB" baseline="30000" dirty="0"/>
              <a:t>–</a:t>
            </a:r>
            <a:r>
              <a:rPr lang="en-GB" dirty="0"/>
              <a:t>,9</a:t>
            </a:r>
            <a:r>
              <a:rPr lang="en-GB" baseline="30000" dirty="0"/>
              <a:t>–</a:t>
            </a:r>
            <a:r>
              <a:rPr lang="en-GB" dirty="0"/>
              <a:t>, which have no i11/2 neutrons.</a:t>
            </a:r>
          </a:p>
        </p:txBody>
      </p:sp>
    </p:spTree>
    <p:extLst>
      <p:ext uri="{BB962C8B-B14F-4D97-AF65-F5344CB8AC3E}">
        <p14:creationId xmlns:p14="http://schemas.microsoft.com/office/powerpoint/2010/main" val="2350901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4725"/>
            <a:ext cx="4296135" cy="1283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45" y="2153541"/>
            <a:ext cx="4117290" cy="881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45" y="3584359"/>
            <a:ext cx="4575266" cy="1031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9138" y="48807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212g,m1,m2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 (N=129)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97352" y="48807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213g,m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 (N=130)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077" y="490860"/>
            <a:ext cx="4267277" cy="979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245" y="1470272"/>
            <a:ext cx="1912876" cy="2391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027" y="2204901"/>
            <a:ext cx="4131734" cy="966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0951" y="2926414"/>
            <a:ext cx="3975689" cy="1780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3281" y="2729050"/>
            <a:ext cx="3050073" cy="25417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0724" y="2706224"/>
            <a:ext cx="1141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L. Chen et al.,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267" y="1803213"/>
            <a:ext cx="2800253" cy="2393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05336" y="3038272"/>
            <a:ext cx="827747" cy="4101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0152" y="3101138"/>
            <a:ext cx="2721960" cy="27838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8845" y="4600426"/>
            <a:ext cx="4411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212m2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 [πh9/2×((νg9/2)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×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νi11/2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)]18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  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???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9580" y="95232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212g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8845" y="220819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212m1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5459" y="3695487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212m2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15779" y="76765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213g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040724" y="2253212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213m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32187" y="4735764"/>
            <a:ext cx="4338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213m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 [πh9/2× (νg9/2×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νi11/2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)]25/2</a:t>
            </a:r>
            <a:r>
              <a:rPr kumimoji="0" lang="en-GB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–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???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932853" y="4497493"/>
            <a:ext cx="1598507" cy="677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24" y="4927847"/>
            <a:ext cx="3415906" cy="18197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9842" y="6647383"/>
            <a:ext cx="1946481" cy="2004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43537" y="6583001"/>
            <a:ext cx="1146147" cy="3292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6048" y="5131467"/>
            <a:ext cx="2820058" cy="16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4" grpId="0"/>
      <p:bldP spid="25" grpId="0"/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F80F25BF-14F1-010D-364D-431A5F4A88A1}"/>
              </a:ext>
            </a:extLst>
          </p:cNvPr>
          <p:cNvSpPr txBox="1">
            <a:spLocks/>
          </p:cNvSpPr>
          <p:nvPr/>
        </p:nvSpPr>
        <p:spPr>
          <a:xfrm>
            <a:off x="-876" y="27877"/>
            <a:ext cx="9113070" cy="676403"/>
          </a:xfrm>
          <a:prstGeom prst="rect">
            <a:avLst/>
          </a:prstGeom>
        </p:spPr>
        <p:txBody>
          <a:bodyPr vert="horz" wrap="square" lIns="91377" tIns="45688" rIns="91377" bIns="45688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3796" dirty="0"/>
              <a:t>HFB calcs.: odd-A and odd-odd nuclei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608FE-20F6-3220-463D-0B700D524F16}"/>
              </a:ext>
            </a:extLst>
          </p:cNvPr>
          <p:cNvSpPr txBox="1"/>
          <p:nvPr/>
        </p:nvSpPr>
        <p:spPr>
          <a:xfrm>
            <a:off x="280964" y="995906"/>
            <a:ext cx="8580726" cy="16065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968" dirty="0">
                <a:latin typeface="+mj-lt"/>
                <a:cs typeface="Times New Roman" panose="02020603050405020304" pitchFamily="18" charset="0"/>
              </a:rPr>
              <a:t>Odd-A, and particularly odd-odd nuclei are a challenge for theory</a:t>
            </a:r>
          </a:p>
          <a:p>
            <a:pPr marL="321366" indent="-321366">
              <a:buFont typeface="Arial" panose="020B0604020202020204" pitchFamily="34" charset="0"/>
              <a:buChar char="•"/>
            </a:pPr>
            <a:endParaRPr lang="en-GB" sz="1968" dirty="0">
              <a:latin typeface="+mj-lt"/>
              <a:cs typeface="Times New Roman" panose="02020603050405020304" pitchFamily="18" charset="0"/>
            </a:endParaRP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968" dirty="0">
                <a:latin typeface="+mj-lt"/>
                <a:cs typeface="Times New Roman" panose="02020603050405020304" pitchFamily="18" charset="0"/>
              </a:rPr>
              <a:t>HFB using D1M-Gogny (S. </a:t>
            </a:r>
            <a:r>
              <a:rPr lang="en-GB" sz="1968" dirty="0" err="1">
                <a:latin typeface="+mj-lt"/>
                <a:cs typeface="Times New Roman" panose="02020603050405020304" pitchFamily="18" charset="0"/>
              </a:rPr>
              <a:t>Goriely</a:t>
            </a:r>
            <a:r>
              <a:rPr lang="en-GB" sz="1968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GB" sz="1968" i="1" dirty="0">
                <a:latin typeface="+mj-lt"/>
                <a:cs typeface="Times New Roman" panose="02020603050405020304" pitchFamily="18" charset="0"/>
              </a:rPr>
              <a:t>et al</a:t>
            </a:r>
            <a:r>
              <a:rPr lang="en-GB" sz="1968" dirty="0">
                <a:latin typeface="+mj-lt"/>
                <a:cs typeface="Times New Roman" panose="02020603050405020304" pitchFamily="18" charset="0"/>
              </a:rPr>
              <a:t>., PRL </a:t>
            </a:r>
            <a:r>
              <a:rPr lang="en-GB" sz="1968" b="1" dirty="0">
                <a:latin typeface="+mj-lt"/>
                <a:cs typeface="Times New Roman" panose="02020603050405020304" pitchFamily="18" charset="0"/>
              </a:rPr>
              <a:t>102</a:t>
            </a:r>
            <a:r>
              <a:rPr lang="en-GB" sz="1968" dirty="0">
                <a:latin typeface="+mj-lt"/>
                <a:cs typeface="Times New Roman" panose="02020603050405020304" pitchFamily="18" charset="0"/>
              </a:rPr>
              <a:t>, 242501 (2009).).</a:t>
            </a:r>
          </a:p>
          <a:p>
            <a:pPr marL="321366" indent="-321366">
              <a:buFont typeface="Arial" panose="020B0604020202020204" pitchFamily="34" charset="0"/>
              <a:buChar char="•"/>
            </a:pPr>
            <a:endParaRPr lang="en-GB" sz="1968" dirty="0">
              <a:latin typeface="+mj-lt"/>
              <a:cs typeface="Times New Roman" panose="02020603050405020304" pitchFamily="18" charset="0"/>
            </a:endParaRP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968" dirty="0">
                <a:latin typeface="+mj-lt"/>
                <a:cs typeface="Times New Roman" panose="02020603050405020304" pitchFamily="18" charset="0"/>
              </a:rPr>
              <a:t>Begin by selecting states with correct spin, and calculating ground state.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75C484-2622-A961-984F-E90CF32D8B34}"/>
              </a:ext>
            </a:extLst>
          </p:cNvPr>
          <p:cNvSpPr/>
          <p:nvPr/>
        </p:nvSpPr>
        <p:spPr>
          <a:xfrm>
            <a:off x="8258609" y="6448703"/>
            <a:ext cx="750878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2109" dirty="0">
                <a:solidFill>
                  <a:schemeClr val="tx2">
                    <a:lumMod val="50000"/>
                  </a:schemeClr>
                </a:solidFill>
              </a:rPr>
              <a:t>10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0B3C8E-DE00-F01A-0904-237165821EE5}"/>
              </a:ext>
            </a:extLst>
          </p:cNvPr>
          <p:cNvGrpSpPr/>
          <p:nvPr/>
        </p:nvGrpSpPr>
        <p:grpSpPr>
          <a:xfrm>
            <a:off x="267591" y="3111390"/>
            <a:ext cx="8473227" cy="3038496"/>
            <a:chOff x="373026" y="4426527"/>
            <a:chExt cx="12054734" cy="432282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38441C-6B22-2812-FA63-6BFCEDE1BF99}"/>
                </a:ext>
              </a:extLst>
            </p:cNvPr>
            <p:cNvGrpSpPr/>
            <p:nvPr/>
          </p:nvGrpSpPr>
          <p:grpSpPr>
            <a:xfrm>
              <a:off x="373026" y="4426527"/>
              <a:ext cx="12054734" cy="4322823"/>
              <a:chOff x="-142701" y="4727865"/>
              <a:chExt cx="9215046" cy="330451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C824E2B-3CC0-8A59-B31A-5F1A165A748D}"/>
                  </a:ext>
                </a:extLst>
              </p:cNvPr>
              <p:cNvGrpSpPr/>
              <p:nvPr/>
            </p:nvGrpSpPr>
            <p:grpSpPr>
              <a:xfrm>
                <a:off x="4589452" y="4727865"/>
                <a:ext cx="4482893" cy="3265610"/>
                <a:chOff x="11360997" y="5861623"/>
                <a:chExt cx="5100582" cy="3715573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A03D4AAF-2975-F5DA-6E77-A9353FE6A5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57438"/>
                <a:stretch/>
              </p:blipFill>
              <p:spPr>
                <a:xfrm>
                  <a:off x="11360997" y="5861623"/>
                  <a:ext cx="5084036" cy="3036570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CC8FE2F5-6C19-ED2A-FD91-B7AB9A6B7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90083"/>
                <a:stretch/>
              </p:blipFill>
              <p:spPr>
                <a:xfrm>
                  <a:off x="11377543" y="8869680"/>
                  <a:ext cx="5084036" cy="707516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63E7A8A-48C3-C5C8-0CE5-B18CEF64E84F}"/>
                  </a:ext>
                </a:extLst>
              </p:cNvPr>
              <p:cNvGrpSpPr/>
              <p:nvPr/>
            </p:nvGrpSpPr>
            <p:grpSpPr>
              <a:xfrm>
                <a:off x="-142701" y="4727865"/>
                <a:ext cx="4518816" cy="3304512"/>
                <a:chOff x="1125187" y="5852160"/>
                <a:chExt cx="5141455" cy="3759835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EEA65990-637F-35D3-AE09-60025E0CF1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57121"/>
                <a:stretch/>
              </p:blipFill>
              <p:spPr>
                <a:xfrm>
                  <a:off x="1125187" y="5852160"/>
                  <a:ext cx="5141455" cy="3085760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77C0DE2-4E65-3638-BDD9-43D457CC99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90144"/>
                <a:stretch/>
              </p:blipFill>
              <p:spPr>
                <a:xfrm>
                  <a:off x="1125187" y="8902700"/>
                  <a:ext cx="5141455" cy="709295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7129DB-D3AB-36B8-94D7-91D99B807870}"/>
                </a:ext>
              </a:extLst>
            </p:cNvPr>
            <p:cNvSpPr txBox="1"/>
            <p:nvPr/>
          </p:nvSpPr>
          <p:spPr>
            <a:xfrm flipH="1">
              <a:off x="8415713" y="5133362"/>
              <a:ext cx="504769" cy="746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6" dirty="0"/>
                <a:t>Th.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CA81F0-6BA7-8520-6F64-C1F07743A8D5}"/>
                </a:ext>
              </a:extLst>
            </p:cNvPr>
            <p:cNvSpPr txBox="1"/>
            <p:nvPr/>
          </p:nvSpPr>
          <p:spPr>
            <a:xfrm flipH="1">
              <a:off x="4803832" y="6260698"/>
              <a:ext cx="504769" cy="7469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6" dirty="0"/>
                <a:t>Th.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0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A33430-473B-35D7-4C23-7DD2918C9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82"/>
          <a:stretch/>
        </p:blipFill>
        <p:spPr>
          <a:xfrm>
            <a:off x="-876" y="3736394"/>
            <a:ext cx="4274085" cy="3121607"/>
          </a:xfrm>
          <a:prstGeom prst="rect">
            <a:avLst/>
          </a:prstGeom>
        </p:spPr>
      </p:pic>
      <p:sp>
        <p:nvSpPr>
          <p:cNvPr id="3" name="Title 8">
            <a:extLst>
              <a:ext uri="{FF2B5EF4-FFF2-40B4-BE49-F238E27FC236}">
                <a16:creationId xmlns:a16="http://schemas.microsoft.com/office/drawing/2014/main" id="{F80F25BF-14F1-010D-364D-431A5F4A88A1}"/>
              </a:ext>
            </a:extLst>
          </p:cNvPr>
          <p:cNvSpPr txBox="1">
            <a:spLocks/>
          </p:cNvSpPr>
          <p:nvPr/>
        </p:nvSpPr>
        <p:spPr>
          <a:xfrm>
            <a:off x="-876" y="-4536"/>
            <a:ext cx="9113070" cy="741229"/>
          </a:xfrm>
          <a:prstGeom prst="rect">
            <a:avLst/>
          </a:prstGeom>
        </p:spPr>
        <p:txBody>
          <a:bodyPr vert="horz" wrap="square" lIns="91377" tIns="45688" rIns="91377" bIns="45688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4217" dirty="0"/>
              <a:t>HFB for Bismuth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F666A7A-56B3-025F-0308-56DAF9CDB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334"/>
          <a:stretch/>
        </p:blipFill>
        <p:spPr>
          <a:xfrm>
            <a:off x="4804897" y="833201"/>
            <a:ext cx="4252610" cy="558244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FB23393-F679-6338-6980-9D674E46E2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334"/>
          <a:stretch/>
        </p:blipFill>
        <p:spPr>
          <a:xfrm>
            <a:off x="4804897" y="833201"/>
            <a:ext cx="4252610" cy="558244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09BD602-0F9C-294C-9F18-3B11F6230F3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6334"/>
          <a:stretch/>
        </p:blipFill>
        <p:spPr>
          <a:xfrm>
            <a:off x="4804897" y="833201"/>
            <a:ext cx="4252610" cy="5582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9FEFA-F938-4E7E-6FBC-5427A02C65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7745" y="4364756"/>
            <a:ext cx="287152" cy="11426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3783EB-D84F-D47A-F32F-482C62881FE2}"/>
              </a:ext>
            </a:extLst>
          </p:cNvPr>
          <p:cNvSpPr/>
          <p:nvPr/>
        </p:nvSpPr>
        <p:spPr>
          <a:xfrm>
            <a:off x="4692418" y="179217"/>
            <a:ext cx="45401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A.E. </a:t>
            </a:r>
            <a:r>
              <a:rPr lang="en-GB" sz="1400" dirty="0" err="1"/>
              <a:t>Barzakh</a:t>
            </a:r>
            <a:r>
              <a:rPr lang="en-GB" sz="1400" dirty="0"/>
              <a:t> </a:t>
            </a:r>
            <a:r>
              <a:rPr lang="en-GB" sz="1400" i="1" dirty="0"/>
              <a:t>et al.,</a:t>
            </a:r>
            <a:r>
              <a:rPr lang="en-GB" sz="1400" dirty="0"/>
              <a:t> PRL </a:t>
            </a:r>
            <a:r>
              <a:rPr lang="en-GB" sz="1400" b="1" dirty="0"/>
              <a:t>127</a:t>
            </a:r>
            <a:r>
              <a:rPr lang="en-GB" sz="1400" dirty="0"/>
              <a:t>, 192501 (2021)</a:t>
            </a:r>
            <a:br>
              <a:rPr lang="en-GB" sz="1400" dirty="0"/>
            </a:br>
            <a:r>
              <a:rPr lang="en-GB" sz="1400" dirty="0"/>
              <a:t>S. </a:t>
            </a:r>
            <a:r>
              <a:rPr lang="en-GB" sz="1400" dirty="0" err="1"/>
              <a:t>Péru</a:t>
            </a:r>
            <a:r>
              <a:rPr lang="en-GB" sz="1400" i="1" dirty="0"/>
              <a:t> et al.</a:t>
            </a:r>
            <a:r>
              <a:rPr lang="en-GB" sz="1400" dirty="0"/>
              <a:t>, PRC </a:t>
            </a:r>
            <a:r>
              <a:rPr lang="en-GB" sz="1400" b="1" dirty="0"/>
              <a:t>104</a:t>
            </a:r>
            <a:r>
              <a:rPr lang="en-GB" sz="1400" dirty="0"/>
              <a:t>, 024328 (2021)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6864A41-AA97-80C2-3531-5A97BA2861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334" b="53491"/>
          <a:stretch/>
        </p:blipFill>
        <p:spPr>
          <a:xfrm>
            <a:off x="4804896" y="833202"/>
            <a:ext cx="4252611" cy="259630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637DD2-E65B-B68E-4DA7-CE7EB5D291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5674" r="92786" b="69487"/>
          <a:stretch/>
        </p:blipFill>
        <p:spPr>
          <a:xfrm>
            <a:off x="4528644" y="1567052"/>
            <a:ext cx="327550" cy="828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0ABF03-5687-54BA-EC52-7327864BD58C}"/>
                  </a:ext>
                </a:extLst>
              </p:cNvPr>
              <p:cNvSpPr txBox="1"/>
              <p:nvPr/>
            </p:nvSpPr>
            <p:spPr>
              <a:xfrm>
                <a:off x="6121" y="671522"/>
                <a:ext cx="4659053" cy="3198183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321366" indent="-321366">
                  <a:buFont typeface="Arial" panose="020B0604020202020204" pitchFamily="34" charset="0"/>
                  <a:buChar char="•"/>
                </a:pPr>
                <a:endParaRPr lang="en-GB" sz="1968" dirty="0">
                  <a:latin typeface="+mj-lt"/>
                  <a:cs typeface="Times New Roman" panose="02020603050405020304" pitchFamily="18" charset="0"/>
                </a:endParaRPr>
              </a:p>
              <a:p>
                <a:pPr marL="321366" indent="-321366">
                  <a:buFont typeface="Arial" panose="020B0604020202020204" pitchFamily="34" charset="0"/>
                  <a:buChar char="•"/>
                </a:pPr>
                <a:r>
                  <a:rPr lang="en-GB" sz="1968" dirty="0">
                    <a:latin typeface="+mj-lt"/>
                    <a:cs typeface="Times New Roman" panose="02020603050405020304" pitchFamily="18" charset="0"/>
                  </a:rPr>
                  <a:t>Candidate states were selected by:</a:t>
                </a:r>
                <a:br>
                  <a:rPr lang="en-GB" sz="1968" dirty="0">
                    <a:latin typeface="+mj-lt"/>
                    <a:cs typeface="Times New Roman" panose="02020603050405020304" pitchFamily="18" charset="0"/>
                  </a:rPr>
                </a:br>
                <a:r>
                  <a:rPr lang="en-GB" sz="1968" b="1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Correct spin, agreement with </a:t>
                </a:r>
                <a:r>
                  <a:rPr lang="el-GR" sz="1968" b="1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μ</a:t>
                </a:r>
                <a:r>
                  <a:rPr lang="en-GB" sz="1968" b="1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, &lt;1 MeV</a:t>
                </a:r>
                <a:br>
                  <a:rPr lang="en-GB" sz="1968" dirty="0">
                    <a:latin typeface="+mj-lt"/>
                    <a:cs typeface="Times New Roman" panose="02020603050405020304" pitchFamily="18" charset="0"/>
                  </a:rPr>
                </a:br>
                <a:endParaRPr lang="en-GB" sz="1968" dirty="0">
                  <a:latin typeface="+mj-lt"/>
                  <a:cs typeface="Times New Roman" panose="02020603050405020304" pitchFamily="18" charset="0"/>
                </a:endParaRPr>
              </a:p>
              <a:p>
                <a:pPr marL="321366" indent="-321366">
                  <a:buFont typeface="Arial" panose="020B0604020202020204" pitchFamily="34" charset="0"/>
                  <a:buChar char="•"/>
                </a:pPr>
                <a:r>
                  <a:rPr lang="en-GB" sz="1968" b="1" dirty="0">
                    <a:solidFill>
                      <a:srgbClr val="FF0000"/>
                    </a:solidFill>
                    <a:latin typeface="+mj-lt"/>
                    <a:cs typeface="Times New Roman" panose="02020603050405020304" pitchFamily="18" charset="0"/>
                  </a:rPr>
                  <a:t>Configuration mixing</a:t>
                </a:r>
                <a:r>
                  <a:rPr lang="en-GB" sz="1968" dirty="0">
                    <a:latin typeface="+mj-lt"/>
                    <a:cs typeface="Times New Roman" panose="02020603050405020304" pitchFamily="18" charset="0"/>
                  </a:rPr>
                  <a:t> across deformation surface introduced:</a:t>
                </a:r>
                <a:br>
                  <a:rPr lang="en-GB" sz="1968" dirty="0">
                    <a:latin typeface="+mj-lt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1968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GB" sz="1968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𝒪</m:t>
                        </m:r>
                      </m:e>
                    </m:d>
                    <m:r>
                      <a:rPr lang="en-GB" sz="1968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GB" sz="1968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limLoc m:val="undOvr"/>
                            <m:ctrlPr>
                              <a:rPr lang="en-GB" sz="1968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GB" sz="1968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/>
                          <m:e>
                            <m:r>
                              <a:rPr lang="en-GB" sz="1968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𝒪</m:t>
                            </m:r>
                            <m:r>
                              <m:rPr>
                                <m:sty m:val="p"/>
                              </m:rPr>
                              <a:rPr lang="en-GB" sz="1968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GB" sz="1968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GB" sz="1968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968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968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a:rPr lang="en-GB" sz="1968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sz="1968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𝑑𝑞</m:t>
                            </m:r>
                          </m:e>
                        </m:nary>
                      </m:num>
                      <m:den>
                        <m:nary>
                          <m:naryPr>
                            <m:limLoc m:val="undOvr"/>
                            <m:ctrlPr>
                              <a:rPr lang="en-GB" sz="1968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4"/>
                              </m:rPr>
                              <a:rPr lang="en-GB" sz="1968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GB" sz="1968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GB" sz="1968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lin"/>
                                    <m:ctrlPr>
                                      <a:rPr lang="en-GB" sz="1968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1968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GB" sz="1968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a:rPr lang="en-GB" sz="1968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GB" sz="1968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𝑑𝑞</m:t>
                            </m:r>
                          </m:e>
                        </m:nary>
                      </m:den>
                    </m:f>
                  </m:oMath>
                </a14:m>
                <a:endParaRPr lang="en-GB" sz="1968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0ABF03-5687-54BA-EC52-7327864BD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" y="671522"/>
                <a:ext cx="4659053" cy="3198183"/>
              </a:xfrm>
              <a:prstGeom prst="rect">
                <a:avLst/>
              </a:prstGeom>
              <a:blipFill>
                <a:blip r:embed="rId10"/>
                <a:stretch>
                  <a:fillRect l="-108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AB744959-98F6-C7FA-D907-0475FDC89692}"/>
              </a:ext>
            </a:extLst>
          </p:cNvPr>
          <p:cNvSpPr/>
          <p:nvPr/>
        </p:nvSpPr>
        <p:spPr>
          <a:xfrm>
            <a:off x="8258609" y="6448703"/>
            <a:ext cx="750878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2109" dirty="0">
                <a:solidFill>
                  <a:schemeClr val="tx2">
                    <a:lumMod val="50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85008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03DBBB-1CEB-403F-DFEC-53829EEC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147" y="1817778"/>
            <a:ext cx="5563411" cy="4361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0E6D5-4B7D-F9E9-F42D-6D3429A0CD93}"/>
                  </a:ext>
                </a:extLst>
              </p:cNvPr>
              <p:cNvSpPr txBox="1"/>
              <p:nvPr/>
            </p:nvSpPr>
            <p:spPr>
              <a:xfrm>
                <a:off x="21443" y="1716033"/>
                <a:ext cx="3639456" cy="2585323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240736" indent="-240736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Try applying same approach to proton-rich ground states of all chains we have measured (Z=79-85,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160 isotopes)</a:t>
                </a:r>
                <a:br>
                  <a:rPr lang="en-GB" dirty="0">
                    <a:latin typeface="+mj-lt"/>
                    <a:cs typeface="Times New Roman" panose="02020603050405020304" pitchFamily="18" charset="0"/>
                  </a:rPr>
                </a:br>
                <a:endParaRPr lang="en-GB" dirty="0">
                  <a:latin typeface="+mj-lt"/>
                  <a:cs typeface="Times New Roman" panose="02020603050405020304" pitchFamily="18" charset="0"/>
                </a:endParaRPr>
              </a:p>
              <a:p>
                <a:pPr marL="240736" indent="-240736">
                  <a:buFont typeface="Arial" panose="020B0604020202020204" pitchFamily="34" charset="0"/>
                  <a:buChar char="•"/>
                </a:pPr>
                <a:endParaRPr lang="en-GB" dirty="0">
                  <a:latin typeface="+mj-lt"/>
                  <a:cs typeface="Times New Roman" panose="02020603050405020304" pitchFamily="18" charset="0"/>
                </a:endParaRPr>
              </a:p>
              <a:p>
                <a:pPr marL="240736" indent="-240736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All results here include mixing, using same statistical approach</a:t>
                </a:r>
              </a:p>
              <a:p>
                <a:pPr marL="240736" indent="-240736">
                  <a:buFont typeface="Arial" panose="020B0604020202020204" pitchFamily="34" charset="0"/>
                  <a:buChar char="•"/>
                </a:pPr>
                <a:endParaRPr lang="en-GB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0E6D5-4B7D-F9E9-F42D-6D3429A0C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3" y="1716033"/>
                <a:ext cx="3639456" cy="2585323"/>
              </a:xfrm>
              <a:prstGeom prst="rect">
                <a:avLst/>
              </a:prstGeom>
              <a:blipFill>
                <a:blip r:embed="rId3"/>
                <a:stretch>
                  <a:fillRect l="-104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8">
            <a:extLst>
              <a:ext uri="{FF2B5EF4-FFF2-40B4-BE49-F238E27FC236}">
                <a16:creationId xmlns:a16="http://schemas.microsoft.com/office/drawing/2014/main" id="{9FCA24E2-5847-84D1-2F84-B0BF8C10C1C6}"/>
              </a:ext>
            </a:extLst>
          </p:cNvPr>
          <p:cNvSpPr txBox="1">
            <a:spLocks/>
          </p:cNvSpPr>
          <p:nvPr/>
        </p:nvSpPr>
        <p:spPr>
          <a:xfrm>
            <a:off x="5393" y="10975"/>
            <a:ext cx="9019828" cy="1367040"/>
          </a:xfrm>
          <a:prstGeom prst="rect">
            <a:avLst/>
          </a:prstGeom>
        </p:spPr>
        <p:txBody>
          <a:bodyPr vert="horz" wrap="square" lIns="68453" tIns="34226" rIns="68453" bIns="34226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4217" dirty="0"/>
              <a:t>Charge-radii across the lead region, from Au to At (Z=79 to 85)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E64A-15B4-D95F-FBAE-5D068FC8A9A5}"/>
              </a:ext>
            </a:extLst>
          </p:cNvPr>
          <p:cNvSpPr/>
          <p:nvPr/>
        </p:nvSpPr>
        <p:spPr>
          <a:xfrm>
            <a:off x="4220495" y="1560311"/>
            <a:ext cx="4804726" cy="568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546" dirty="0">
                <a:cs typeface="Times New Roman" panose="02020603050405020304" pitchFamily="18" charset="0"/>
              </a:rPr>
              <a:t>J.G. Cubiss </a:t>
            </a:r>
            <a:r>
              <a:rPr lang="en-GB" sz="1546" i="1" dirty="0">
                <a:cs typeface="Times New Roman" panose="02020603050405020304" pitchFamily="18" charset="0"/>
              </a:rPr>
              <a:t>et al.</a:t>
            </a:r>
            <a:r>
              <a:rPr lang="en-GB" sz="1546" dirty="0">
                <a:cs typeface="Times New Roman" panose="02020603050405020304" pitchFamily="18" charset="0"/>
              </a:rPr>
              <a:t>, Phys. Rev. Lett. </a:t>
            </a:r>
            <a:r>
              <a:rPr lang="en-GB" sz="1546" b="1" dirty="0">
                <a:cs typeface="Times New Roman" panose="02020603050405020304" pitchFamily="18" charset="0"/>
              </a:rPr>
              <a:t>131</a:t>
            </a:r>
            <a:r>
              <a:rPr lang="en-GB" sz="1546" dirty="0">
                <a:cs typeface="Times New Roman" panose="02020603050405020304" pitchFamily="18" charset="0"/>
              </a:rPr>
              <a:t>, 202501 (2023)</a:t>
            </a:r>
            <a:endParaRPr lang="en-GB" sz="154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259BC0-2EA4-76C3-79BE-8A225E965926}"/>
              </a:ext>
            </a:extLst>
          </p:cNvPr>
          <p:cNvSpPr/>
          <p:nvPr/>
        </p:nvSpPr>
        <p:spPr>
          <a:xfrm>
            <a:off x="8258609" y="6448703"/>
            <a:ext cx="750878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2109" dirty="0">
                <a:solidFill>
                  <a:schemeClr val="tx2">
                    <a:lumMod val="50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03636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0E6D5-4B7D-F9E9-F42D-6D3429A0CD93}"/>
                  </a:ext>
                </a:extLst>
              </p:cNvPr>
              <p:cNvSpPr txBox="1"/>
              <p:nvPr/>
            </p:nvSpPr>
            <p:spPr>
              <a:xfrm>
                <a:off x="21443" y="1716033"/>
                <a:ext cx="3639456" cy="2585323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240736" indent="-240736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Try applying same approach to proton-rich ground states of all chains we have measured (Z=79-85,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160 isotopes)</a:t>
                </a:r>
                <a:br>
                  <a:rPr lang="en-GB" dirty="0">
                    <a:latin typeface="+mj-lt"/>
                    <a:cs typeface="Times New Roman" panose="02020603050405020304" pitchFamily="18" charset="0"/>
                  </a:rPr>
                </a:br>
                <a:endParaRPr lang="en-GB" dirty="0">
                  <a:latin typeface="+mj-lt"/>
                  <a:cs typeface="Times New Roman" panose="02020603050405020304" pitchFamily="18" charset="0"/>
                </a:endParaRPr>
              </a:p>
              <a:p>
                <a:pPr marL="240736" indent="-240736">
                  <a:buFont typeface="Arial" panose="020B0604020202020204" pitchFamily="34" charset="0"/>
                  <a:buChar char="•"/>
                </a:pPr>
                <a:endParaRPr lang="en-GB" dirty="0">
                  <a:latin typeface="+mj-lt"/>
                  <a:cs typeface="Times New Roman" panose="02020603050405020304" pitchFamily="18" charset="0"/>
                </a:endParaRPr>
              </a:p>
              <a:p>
                <a:pPr marL="240736" indent="-240736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All results here include mixing, using same statistical approach</a:t>
                </a:r>
              </a:p>
              <a:p>
                <a:pPr marL="240736" indent="-240736">
                  <a:buFont typeface="Arial" panose="020B0604020202020204" pitchFamily="34" charset="0"/>
                  <a:buChar char="•"/>
                </a:pPr>
                <a:endParaRPr lang="en-GB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0E6D5-4B7D-F9E9-F42D-6D3429A0C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3" y="1716033"/>
                <a:ext cx="3639456" cy="2585323"/>
              </a:xfrm>
              <a:prstGeom prst="rect">
                <a:avLst/>
              </a:prstGeom>
              <a:blipFill>
                <a:blip r:embed="rId2"/>
                <a:stretch>
                  <a:fillRect l="-104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8">
            <a:extLst>
              <a:ext uri="{FF2B5EF4-FFF2-40B4-BE49-F238E27FC236}">
                <a16:creationId xmlns:a16="http://schemas.microsoft.com/office/drawing/2014/main" id="{9FCA24E2-5847-84D1-2F84-B0BF8C10C1C6}"/>
              </a:ext>
            </a:extLst>
          </p:cNvPr>
          <p:cNvSpPr txBox="1">
            <a:spLocks/>
          </p:cNvSpPr>
          <p:nvPr/>
        </p:nvSpPr>
        <p:spPr>
          <a:xfrm>
            <a:off x="5393" y="10975"/>
            <a:ext cx="9019828" cy="1367040"/>
          </a:xfrm>
          <a:prstGeom prst="rect">
            <a:avLst/>
          </a:prstGeom>
        </p:spPr>
        <p:txBody>
          <a:bodyPr vert="horz" wrap="square" lIns="68453" tIns="34226" rIns="68453" bIns="34226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4217" dirty="0"/>
              <a:t>Charge-radii across the lead region, from Au to At (Z=79 to 85)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E64A-15B4-D95F-FBAE-5D068FC8A9A5}"/>
              </a:ext>
            </a:extLst>
          </p:cNvPr>
          <p:cNvSpPr/>
          <p:nvPr/>
        </p:nvSpPr>
        <p:spPr>
          <a:xfrm>
            <a:off x="4220495" y="1560311"/>
            <a:ext cx="4804726" cy="568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546" dirty="0">
                <a:cs typeface="Times New Roman" panose="02020603050405020304" pitchFamily="18" charset="0"/>
              </a:rPr>
              <a:t>J.G. Cubiss </a:t>
            </a:r>
            <a:r>
              <a:rPr lang="en-GB" sz="1546" i="1" dirty="0">
                <a:cs typeface="Times New Roman" panose="02020603050405020304" pitchFamily="18" charset="0"/>
              </a:rPr>
              <a:t>et al.</a:t>
            </a:r>
            <a:r>
              <a:rPr lang="en-GB" sz="1546" dirty="0">
                <a:cs typeface="Times New Roman" panose="02020603050405020304" pitchFamily="18" charset="0"/>
              </a:rPr>
              <a:t>, Phys. Rev. Lett. </a:t>
            </a:r>
            <a:r>
              <a:rPr lang="en-GB" sz="1546" b="1" dirty="0">
                <a:cs typeface="Times New Roman" panose="02020603050405020304" pitchFamily="18" charset="0"/>
              </a:rPr>
              <a:t>131</a:t>
            </a:r>
            <a:r>
              <a:rPr lang="en-GB" sz="1546" dirty="0">
                <a:cs typeface="Times New Roman" panose="02020603050405020304" pitchFamily="18" charset="0"/>
              </a:rPr>
              <a:t>, 202501 (2023)</a:t>
            </a:r>
            <a:endParaRPr lang="en-GB" sz="154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259BC0-2EA4-76C3-79BE-8A225E965926}"/>
              </a:ext>
            </a:extLst>
          </p:cNvPr>
          <p:cNvSpPr/>
          <p:nvPr/>
        </p:nvSpPr>
        <p:spPr>
          <a:xfrm>
            <a:off x="8258609" y="6448703"/>
            <a:ext cx="750878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2109" dirty="0">
                <a:solidFill>
                  <a:schemeClr val="tx2">
                    <a:lumMod val="50000"/>
                  </a:schemeClr>
                </a:solidFill>
              </a:rPr>
              <a:t>12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42D41-5769-85DE-0D77-DD167B491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64" y="2766349"/>
            <a:ext cx="6147335" cy="397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18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04B82-90A5-158D-F2AC-D7EA3B8D6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>
            <a:extLst>
              <a:ext uri="{FF2B5EF4-FFF2-40B4-BE49-F238E27FC236}">
                <a16:creationId xmlns:a16="http://schemas.microsoft.com/office/drawing/2014/main" id="{DAF29ACF-1ECD-F8AF-E41E-2F8F52D78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285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Mendeleev’s Chart of Elements (a chemist’s point of view)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3E9043-4A25-4BAC-6F32-CCEE27D7C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9" y="372629"/>
            <a:ext cx="8989810" cy="6352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3AE70-761C-A79C-A0F8-C347B4685D3A}"/>
              </a:ext>
            </a:extLst>
          </p:cNvPr>
          <p:cNvSpPr txBox="1"/>
          <p:nvPr/>
        </p:nvSpPr>
        <p:spPr>
          <a:xfrm>
            <a:off x="2053652" y="6254538"/>
            <a:ext cx="4372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118 elements are known so far</a:t>
            </a:r>
          </a:p>
        </p:txBody>
      </p:sp>
    </p:spTree>
    <p:extLst>
      <p:ext uri="{BB962C8B-B14F-4D97-AF65-F5344CB8AC3E}">
        <p14:creationId xmlns:p14="http://schemas.microsoft.com/office/powerpoint/2010/main" val="3919894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0E6D5-4B7D-F9E9-F42D-6D3429A0CD93}"/>
                  </a:ext>
                </a:extLst>
              </p:cNvPr>
              <p:cNvSpPr txBox="1"/>
              <p:nvPr/>
            </p:nvSpPr>
            <p:spPr>
              <a:xfrm>
                <a:off x="21443" y="1716033"/>
                <a:ext cx="3639456" cy="2585323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pPr marL="240736" indent="-240736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Try applying same approach to proton-rich ground states of all chains we have measured (Z=79-85,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160 isotopes)</a:t>
                </a:r>
                <a:br>
                  <a:rPr lang="en-GB" dirty="0">
                    <a:latin typeface="+mj-lt"/>
                    <a:cs typeface="Times New Roman" panose="02020603050405020304" pitchFamily="18" charset="0"/>
                  </a:rPr>
                </a:br>
                <a:endParaRPr lang="en-GB" dirty="0">
                  <a:latin typeface="+mj-lt"/>
                  <a:cs typeface="Times New Roman" panose="02020603050405020304" pitchFamily="18" charset="0"/>
                </a:endParaRPr>
              </a:p>
              <a:p>
                <a:pPr marL="240736" indent="-240736">
                  <a:buFont typeface="Arial" panose="020B0604020202020204" pitchFamily="34" charset="0"/>
                  <a:buChar char="•"/>
                </a:pPr>
                <a:endParaRPr lang="en-GB" dirty="0">
                  <a:latin typeface="+mj-lt"/>
                  <a:cs typeface="Times New Roman" panose="02020603050405020304" pitchFamily="18" charset="0"/>
                </a:endParaRPr>
              </a:p>
              <a:p>
                <a:pPr marL="240736" indent="-240736">
                  <a:buFont typeface="Arial" panose="020B0604020202020204" pitchFamily="34" charset="0"/>
                  <a:buChar char="•"/>
                </a:pPr>
                <a:r>
                  <a:rPr lang="en-GB" dirty="0">
                    <a:latin typeface="+mj-lt"/>
                    <a:cs typeface="Times New Roman" panose="02020603050405020304" pitchFamily="18" charset="0"/>
                  </a:rPr>
                  <a:t>All results here include mixing, using same statistical approach</a:t>
                </a:r>
              </a:p>
              <a:p>
                <a:pPr marL="240736" indent="-240736">
                  <a:buFont typeface="Arial" panose="020B0604020202020204" pitchFamily="34" charset="0"/>
                  <a:buChar char="•"/>
                </a:pPr>
                <a:endParaRPr lang="en-GB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E00E6D5-4B7D-F9E9-F42D-6D3429A0C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3" y="1716033"/>
                <a:ext cx="3639456" cy="2585323"/>
              </a:xfrm>
              <a:prstGeom prst="rect">
                <a:avLst/>
              </a:prstGeom>
              <a:blipFill>
                <a:blip r:embed="rId2"/>
                <a:stretch>
                  <a:fillRect l="-1042" t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8">
            <a:extLst>
              <a:ext uri="{FF2B5EF4-FFF2-40B4-BE49-F238E27FC236}">
                <a16:creationId xmlns:a16="http://schemas.microsoft.com/office/drawing/2014/main" id="{9FCA24E2-5847-84D1-2F84-B0BF8C10C1C6}"/>
              </a:ext>
            </a:extLst>
          </p:cNvPr>
          <p:cNvSpPr txBox="1">
            <a:spLocks/>
          </p:cNvSpPr>
          <p:nvPr/>
        </p:nvSpPr>
        <p:spPr>
          <a:xfrm>
            <a:off x="5393" y="10975"/>
            <a:ext cx="9019828" cy="1367040"/>
          </a:xfrm>
          <a:prstGeom prst="rect">
            <a:avLst/>
          </a:prstGeom>
        </p:spPr>
        <p:txBody>
          <a:bodyPr vert="horz" wrap="square" lIns="68453" tIns="34226" rIns="68453" bIns="34226" rtlCol="0" anchor="ctr">
            <a:spAutoFit/>
          </a:bodyPr>
          <a:lstStyle>
            <a:lvl1pPr algn="l" defTabSz="650001" rtl="0" eaLnBrk="1" latinLnBrk="0" hangingPunct="1">
              <a:spcBef>
                <a:spcPct val="0"/>
              </a:spcBef>
              <a:buNone/>
              <a:defRPr sz="7800" b="1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4217" dirty="0"/>
              <a:t>Charge-radii across the lead region, from Au to At (Z=79 to 85)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E64A-15B4-D95F-FBAE-5D068FC8A9A5}"/>
              </a:ext>
            </a:extLst>
          </p:cNvPr>
          <p:cNvSpPr/>
          <p:nvPr/>
        </p:nvSpPr>
        <p:spPr>
          <a:xfrm>
            <a:off x="4220495" y="1560311"/>
            <a:ext cx="4804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cs typeface="Times New Roman" panose="02020603050405020304" pitchFamily="18" charset="0"/>
              </a:rPr>
              <a:t>J.G. Cubiss </a:t>
            </a:r>
            <a:r>
              <a:rPr lang="en-GB" sz="1400" i="1" dirty="0">
                <a:cs typeface="Times New Roman" panose="02020603050405020304" pitchFamily="18" charset="0"/>
              </a:rPr>
              <a:t>et al.</a:t>
            </a:r>
            <a:r>
              <a:rPr lang="en-GB" sz="1400" dirty="0">
                <a:cs typeface="Times New Roman" panose="02020603050405020304" pitchFamily="18" charset="0"/>
              </a:rPr>
              <a:t>, Phys. Rev. Lett. </a:t>
            </a:r>
            <a:r>
              <a:rPr lang="en-GB" sz="1400" b="1" dirty="0">
                <a:cs typeface="Times New Roman" panose="02020603050405020304" pitchFamily="18" charset="0"/>
              </a:rPr>
              <a:t>131</a:t>
            </a:r>
            <a:r>
              <a:rPr lang="en-GB" sz="1400" dirty="0">
                <a:cs typeface="Times New Roman" panose="02020603050405020304" pitchFamily="18" charset="0"/>
              </a:rPr>
              <a:t>, 202501 (2023)</a:t>
            </a:r>
            <a:endParaRPr lang="en-GB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259BC0-2EA4-76C3-79BE-8A225E965926}"/>
              </a:ext>
            </a:extLst>
          </p:cNvPr>
          <p:cNvSpPr/>
          <p:nvPr/>
        </p:nvSpPr>
        <p:spPr>
          <a:xfrm>
            <a:off x="8258609" y="6448703"/>
            <a:ext cx="750878" cy="416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2109" dirty="0">
                <a:solidFill>
                  <a:schemeClr val="tx2">
                    <a:lumMod val="50000"/>
                  </a:schemeClr>
                </a:solidFill>
              </a:rPr>
              <a:t>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1692F-81A5-7675-3C75-E2827C4DB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484" y="2696902"/>
            <a:ext cx="5399004" cy="415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621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C81D821-4C61-49C3-A774-07C42E5F6B8B}"/>
              </a:ext>
            </a:extLst>
          </p:cNvPr>
          <p:cNvSpPr/>
          <p:nvPr/>
        </p:nvSpPr>
        <p:spPr>
          <a:xfrm>
            <a:off x="7531" y="87648"/>
            <a:ext cx="9133214" cy="6764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218FEE-21D0-475B-9C08-701E2AD3FA27}"/>
              </a:ext>
            </a:extLst>
          </p:cNvPr>
          <p:cNvSpPr txBox="1"/>
          <p:nvPr/>
        </p:nvSpPr>
        <p:spPr>
          <a:xfrm>
            <a:off x="42783" y="963318"/>
            <a:ext cx="5327869" cy="279627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757" dirty="0">
                <a:latin typeface="+mj-lt"/>
                <a:cs typeface="Times New Roman" panose="02020603050405020304" pitchFamily="18" charset="0"/>
              </a:rPr>
              <a:t>Number of theoretical attempts at describing this:</a:t>
            </a:r>
            <a:br>
              <a:rPr lang="en-GB" sz="1757" dirty="0">
                <a:latin typeface="+mj-lt"/>
                <a:cs typeface="Times New Roman" panose="02020603050405020304" pitchFamily="18" charset="0"/>
              </a:rPr>
            </a:br>
            <a:r>
              <a:rPr lang="en-GB" sz="1757" dirty="0">
                <a:latin typeface="+mj-lt"/>
                <a:cs typeface="Times New Roman" panose="02020603050405020304" pitchFamily="18" charset="0"/>
              </a:rPr>
              <a:t>P.M. Goddard </a:t>
            </a:r>
            <a:r>
              <a:rPr lang="en-GB" sz="1757" i="1" dirty="0">
                <a:latin typeface="+mj-lt"/>
                <a:cs typeface="Times New Roman" panose="02020603050405020304" pitchFamily="18" charset="0"/>
              </a:rPr>
              <a:t>et al.</a:t>
            </a:r>
            <a:r>
              <a:rPr lang="en-GB" sz="1757" dirty="0">
                <a:latin typeface="+mj-lt"/>
                <a:cs typeface="Times New Roman" panose="02020603050405020304" pitchFamily="18" charset="0"/>
              </a:rPr>
              <a:t>, PRL </a:t>
            </a:r>
            <a:r>
              <a:rPr lang="en-GB" sz="1757" b="1" dirty="0">
                <a:latin typeface="+mj-lt"/>
                <a:cs typeface="Times New Roman" panose="02020603050405020304" pitchFamily="18" charset="0"/>
              </a:rPr>
              <a:t>110</a:t>
            </a:r>
            <a:r>
              <a:rPr lang="en-GB" sz="1757" dirty="0">
                <a:latin typeface="+mj-lt"/>
                <a:cs typeface="Times New Roman" panose="02020603050405020304" pitchFamily="18" charset="0"/>
              </a:rPr>
              <a:t>, 032503 (2013)</a:t>
            </a:r>
            <a:br>
              <a:rPr lang="en-GB" sz="1757" dirty="0">
                <a:latin typeface="+mj-lt"/>
                <a:cs typeface="Times New Roman" panose="02020603050405020304" pitchFamily="18" charset="0"/>
              </a:rPr>
            </a:br>
            <a:r>
              <a:rPr lang="en-GB" sz="1757" dirty="0">
                <a:latin typeface="+mj-lt"/>
                <a:cs typeface="Times New Roman" panose="02020603050405020304" pitchFamily="18" charset="0"/>
              </a:rPr>
              <a:t>H. Nakada &amp; T. </a:t>
            </a:r>
            <a:r>
              <a:rPr lang="en-GB" sz="1757" dirty="0" err="1">
                <a:latin typeface="+mj-lt"/>
                <a:cs typeface="Times New Roman" panose="02020603050405020304" pitchFamily="18" charset="0"/>
              </a:rPr>
              <a:t>Inakura</a:t>
            </a:r>
            <a:r>
              <a:rPr lang="en-GB" sz="1757" dirty="0">
                <a:latin typeface="+mj-lt"/>
                <a:cs typeface="Times New Roman" panose="02020603050405020304" pitchFamily="18" charset="0"/>
              </a:rPr>
              <a:t>, PRC </a:t>
            </a:r>
            <a:r>
              <a:rPr lang="en-GB" sz="1757" b="1" dirty="0">
                <a:latin typeface="+mj-lt"/>
                <a:cs typeface="Times New Roman" panose="02020603050405020304" pitchFamily="18" charset="0"/>
              </a:rPr>
              <a:t>91</a:t>
            </a:r>
            <a:r>
              <a:rPr lang="en-GB" sz="1757" dirty="0">
                <a:latin typeface="+mj-lt"/>
                <a:cs typeface="Times New Roman" panose="02020603050405020304" pitchFamily="18" charset="0"/>
              </a:rPr>
              <a:t>, 021302(R) (2015)</a:t>
            </a:r>
            <a:br>
              <a:rPr lang="en-GB" sz="1757" dirty="0">
                <a:latin typeface="+mj-lt"/>
                <a:cs typeface="Times New Roman" panose="02020603050405020304" pitchFamily="18" charset="0"/>
              </a:rPr>
            </a:br>
            <a:r>
              <a:rPr lang="en-GB" sz="1757" dirty="0">
                <a:latin typeface="+mj-lt"/>
                <a:cs typeface="Times New Roman" panose="02020603050405020304" pitchFamily="18" charset="0"/>
              </a:rPr>
              <a:t>H. Nakada, PRC </a:t>
            </a:r>
            <a:r>
              <a:rPr lang="en-GB" sz="1757" b="1" dirty="0">
                <a:latin typeface="+mj-lt"/>
                <a:cs typeface="Times New Roman" panose="02020603050405020304" pitchFamily="18" charset="0"/>
              </a:rPr>
              <a:t>92</a:t>
            </a:r>
            <a:r>
              <a:rPr lang="en-GB" sz="1757" dirty="0">
                <a:latin typeface="+mj-lt"/>
                <a:cs typeface="Times New Roman" panose="02020603050405020304" pitchFamily="18" charset="0"/>
              </a:rPr>
              <a:t>, 044307 (2015)</a:t>
            </a:r>
            <a:br>
              <a:rPr lang="en-GB" sz="1757" dirty="0">
                <a:latin typeface="+mj-lt"/>
                <a:cs typeface="Times New Roman" panose="02020603050405020304" pitchFamily="18" charset="0"/>
              </a:rPr>
            </a:br>
            <a:endParaRPr lang="en-GB" sz="1757" dirty="0">
              <a:latin typeface="+mj-lt"/>
              <a:cs typeface="Times New Roman" panose="02020603050405020304" pitchFamily="18" charset="0"/>
            </a:endParaRP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757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All invoke a significant occupation of </a:t>
            </a:r>
            <a:r>
              <a:rPr lang="el-GR" sz="1757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en-GB" sz="1757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i</a:t>
            </a:r>
            <a:r>
              <a:rPr lang="en-GB" sz="1757" b="1" baseline="-25000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11/2</a:t>
            </a:r>
            <a:r>
              <a:rPr lang="en-GB" sz="1757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orbital</a:t>
            </a:r>
          </a:p>
          <a:p>
            <a:pPr marL="321366" indent="-321366">
              <a:buFont typeface="Arial" panose="020B0604020202020204" pitchFamily="34" charset="0"/>
              <a:buChar char="•"/>
            </a:pPr>
            <a:endParaRPr lang="en-GB" sz="1757" b="1" dirty="0">
              <a:solidFill>
                <a:srgbClr val="FF0000"/>
              </a:solidFill>
              <a:latin typeface="+mj-lt"/>
              <a:cs typeface="Times New Roman" panose="02020603050405020304" pitchFamily="18" charset="0"/>
            </a:endParaRP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757" dirty="0">
                <a:latin typeface="+mj-lt"/>
                <a:cs typeface="Times New Roman" panose="02020603050405020304" pitchFamily="18" charset="0"/>
              </a:rPr>
              <a:t>Not consistent with experiment!</a:t>
            </a:r>
            <a:br>
              <a:rPr lang="en-GB" sz="1757" dirty="0">
                <a:latin typeface="+mj-lt"/>
                <a:cs typeface="Times New Roman" panose="02020603050405020304" pitchFamily="18" charset="0"/>
              </a:rPr>
            </a:br>
            <a:r>
              <a:rPr lang="en-GB" sz="1757" baseline="30000" dirty="0">
                <a:latin typeface="+mj-lt"/>
                <a:cs typeface="Times New Roman" panose="02020603050405020304" pitchFamily="18" charset="0"/>
              </a:rPr>
              <a:t>209</a:t>
            </a:r>
            <a:r>
              <a:rPr lang="en-GB" sz="1757" dirty="0">
                <a:latin typeface="+mj-lt"/>
                <a:cs typeface="Times New Roman" panose="02020603050405020304" pitchFamily="18" charset="0"/>
              </a:rPr>
              <a:t>Pb and </a:t>
            </a:r>
            <a:r>
              <a:rPr lang="en-GB" sz="1757" baseline="30000" dirty="0">
                <a:latin typeface="+mj-lt"/>
                <a:cs typeface="Times New Roman" panose="02020603050405020304" pitchFamily="18" charset="0"/>
              </a:rPr>
              <a:t>211</a:t>
            </a:r>
            <a:r>
              <a:rPr lang="en-GB" sz="1757" dirty="0">
                <a:latin typeface="+mj-lt"/>
                <a:cs typeface="Times New Roman" panose="02020603050405020304" pitchFamily="18" charset="0"/>
              </a:rPr>
              <a:t>Po have magnetic moments consistent with pure </a:t>
            </a:r>
            <a:r>
              <a:rPr lang="el-GR" sz="175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ν</a:t>
            </a:r>
            <a:r>
              <a:rPr lang="en-GB" sz="1757" dirty="0">
                <a:cs typeface="Times New Roman" panose="02020603050405020304" pitchFamily="18" charset="0"/>
              </a:rPr>
              <a:t>g</a:t>
            </a:r>
            <a:r>
              <a:rPr lang="en-GB" sz="1757" baseline="-25000" dirty="0">
                <a:cs typeface="Times New Roman" panose="02020603050405020304" pitchFamily="18" charset="0"/>
              </a:rPr>
              <a:t>9/2</a:t>
            </a:r>
            <a:r>
              <a:rPr lang="en-GB" sz="1757" dirty="0">
                <a:cs typeface="Times New Roman" panose="02020603050405020304" pitchFamily="18" charset="0"/>
              </a:rPr>
              <a:t> states</a:t>
            </a:r>
            <a:endParaRPr lang="en-GB" sz="1757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931574-C3A7-4760-8191-65D30DBCC2E4}"/>
              </a:ext>
            </a:extLst>
          </p:cNvPr>
          <p:cNvSpPr/>
          <p:nvPr/>
        </p:nvSpPr>
        <p:spPr>
          <a:xfrm>
            <a:off x="647405" y="5966983"/>
            <a:ext cx="300226" cy="23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E5BF8EE-1F29-44D5-8E36-791F4BD1D63A}"/>
              </a:ext>
            </a:extLst>
          </p:cNvPr>
          <p:cNvGrpSpPr/>
          <p:nvPr/>
        </p:nvGrpSpPr>
        <p:grpSpPr>
          <a:xfrm>
            <a:off x="845028" y="4197003"/>
            <a:ext cx="7389236" cy="2650215"/>
            <a:chOff x="3042" y="5971014"/>
            <a:chExt cx="10512557" cy="377042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C3F077A-DB8D-4B91-AD7D-97FE3C8251B0}"/>
                </a:ext>
              </a:extLst>
            </p:cNvPr>
            <p:cNvGrpSpPr/>
            <p:nvPr/>
          </p:nvGrpSpPr>
          <p:grpSpPr>
            <a:xfrm>
              <a:off x="3042" y="5971014"/>
              <a:ext cx="10512557" cy="3418288"/>
              <a:chOff x="1989096" y="4259466"/>
              <a:chExt cx="10512557" cy="341828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21CFB4D-47D4-4676-913D-2D5520ECCEB3}"/>
                  </a:ext>
                </a:extLst>
              </p:cNvPr>
              <p:cNvSpPr txBox="1"/>
              <p:nvPr/>
            </p:nvSpPr>
            <p:spPr>
              <a:xfrm>
                <a:off x="7188036" y="7209456"/>
                <a:ext cx="1570127" cy="43914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GB" sz="1406" b="1" dirty="0"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7089626-8A8A-4585-9AA3-DA4BAEB3DA9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2" b="15580"/>
              <a:stretch/>
            </p:blipFill>
            <p:spPr bwMode="auto">
              <a:xfrm>
                <a:off x="6922512" y="4325176"/>
                <a:ext cx="5579141" cy="33525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8">
                <a:extLst>
                  <a:ext uri="{FF2B5EF4-FFF2-40B4-BE49-F238E27FC236}">
                    <a16:creationId xmlns:a16="http://schemas.microsoft.com/office/drawing/2014/main" id="{DAB34EAF-1A1B-4413-9B76-14DD89BC857F}"/>
                  </a:ext>
                </a:extLst>
              </p:cNvPr>
              <p:cNvSpPr txBox="1"/>
              <p:nvPr/>
            </p:nvSpPr>
            <p:spPr>
              <a:xfrm>
                <a:off x="11160405" y="6381663"/>
                <a:ext cx="682345" cy="525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r>
                  <a:rPr lang="en-GB" b="1" dirty="0"/>
                  <a:t>Po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A6B0CC0-8AF0-45CA-9D80-1936A7039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57" r="7162" b="40046"/>
              <a:stretch/>
            </p:blipFill>
            <p:spPr bwMode="auto">
              <a:xfrm>
                <a:off x="1989096" y="4259466"/>
                <a:ext cx="5198940" cy="3387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24">
                <a:extLst>
                  <a:ext uri="{FF2B5EF4-FFF2-40B4-BE49-F238E27FC236}">
                    <a16:creationId xmlns:a16="http://schemas.microsoft.com/office/drawing/2014/main" id="{6AD155F2-07DB-467B-A563-4541D88C1811}"/>
                  </a:ext>
                </a:extLst>
              </p:cNvPr>
              <p:cNvSpPr txBox="1"/>
              <p:nvPr/>
            </p:nvSpPr>
            <p:spPr>
              <a:xfrm>
                <a:off x="6309610" y="6381663"/>
                <a:ext cx="682345" cy="525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+mn-cs"/>
                  </a:defRPr>
                </a:lvl9pPr>
              </a:lstStyle>
              <a:p>
                <a:r>
                  <a:rPr lang="en-GB" b="1" dirty="0" err="1"/>
                  <a:t>Pb</a:t>
                </a:r>
                <a:endParaRPr lang="en-GB" b="1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D8CEBC-DFB3-409C-84C4-1A26C784C33F}"/>
                </a:ext>
              </a:extLst>
            </p:cNvPr>
            <p:cNvSpPr/>
            <p:nvPr/>
          </p:nvSpPr>
          <p:spPr>
            <a:xfrm>
              <a:off x="3181348" y="9240713"/>
              <a:ext cx="7217289" cy="500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87" dirty="0">
                  <a:cs typeface="Times New Roman" panose="02020603050405020304" pitchFamily="18" charset="0"/>
                </a:rPr>
                <a:t>P.M. Goddard </a:t>
              </a:r>
              <a:r>
                <a:rPr lang="en-GB" sz="1687" i="1" dirty="0">
                  <a:cs typeface="Times New Roman" panose="02020603050405020304" pitchFamily="18" charset="0"/>
                </a:rPr>
                <a:t>et al.</a:t>
              </a:r>
              <a:r>
                <a:rPr lang="en-GB" sz="1687" dirty="0">
                  <a:cs typeface="Times New Roman" panose="02020603050405020304" pitchFamily="18" charset="0"/>
                </a:rPr>
                <a:t>, PRL </a:t>
              </a:r>
              <a:r>
                <a:rPr lang="en-GB" sz="1687" b="1" dirty="0">
                  <a:cs typeface="Times New Roman" panose="02020603050405020304" pitchFamily="18" charset="0"/>
                </a:rPr>
                <a:t>110</a:t>
              </a:r>
              <a:r>
                <a:rPr lang="en-GB" sz="1687" dirty="0">
                  <a:cs typeface="Times New Roman" panose="02020603050405020304" pitchFamily="18" charset="0"/>
                </a:rPr>
                <a:t>, 032503 (2013)</a:t>
              </a:r>
              <a:endParaRPr lang="en-GB" sz="1687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758367A-09A1-4F29-A8C5-879C7CB86DEB}"/>
              </a:ext>
            </a:extLst>
          </p:cNvPr>
          <p:cNvGrpSpPr/>
          <p:nvPr/>
        </p:nvGrpSpPr>
        <p:grpSpPr>
          <a:xfrm>
            <a:off x="5163698" y="678074"/>
            <a:ext cx="4028640" cy="3119225"/>
            <a:chOff x="7338644" y="1117090"/>
            <a:chExt cx="5731486" cy="4437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111B30-140D-4E34-817C-60D930304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8644" y="1117090"/>
              <a:ext cx="5239122" cy="39395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3B8767-2752-4136-8A71-659FFF981457}"/>
                </a:ext>
              </a:extLst>
            </p:cNvPr>
            <p:cNvSpPr/>
            <p:nvPr/>
          </p:nvSpPr>
          <p:spPr>
            <a:xfrm>
              <a:off x="8184696" y="5073109"/>
              <a:ext cx="4885434" cy="4816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00" dirty="0">
                  <a:cs typeface="Times New Roman" panose="02020603050405020304" pitchFamily="18" charset="0"/>
                </a:rPr>
                <a:t>H. Nakada, PRC </a:t>
              </a:r>
              <a:r>
                <a:rPr lang="en-GB" sz="1600" b="1" dirty="0">
                  <a:cs typeface="Times New Roman" panose="02020603050405020304" pitchFamily="18" charset="0"/>
                </a:rPr>
                <a:t>92</a:t>
              </a:r>
              <a:r>
                <a:rPr lang="en-GB" sz="1600" dirty="0">
                  <a:cs typeface="Times New Roman" panose="02020603050405020304" pitchFamily="18" charset="0"/>
                </a:rPr>
                <a:t>, 044307 (2015)</a:t>
              </a:r>
              <a:endParaRPr lang="en-GB" sz="1600" dirty="0"/>
            </a:p>
          </p:txBody>
        </p:sp>
      </p:grpSp>
      <p:sp>
        <p:nvSpPr>
          <p:cNvPr id="18" name="Rectangle 2050"/>
          <p:cNvSpPr txBox="1">
            <a:spLocks noChangeArrowheads="1"/>
          </p:cNvSpPr>
          <p:nvPr/>
        </p:nvSpPr>
        <p:spPr bwMode="auto">
          <a:xfrm>
            <a:off x="0" y="0"/>
            <a:ext cx="9144000" cy="706677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The Kink at N=126 – (some of) theoretical description</a:t>
            </a:r>
            <a:endParaRPr lang="en-GB" sz="2400" b="1" kern="0" dirty="0">
              <a:solidFill>
                <a:schemeClr val="bg1"/>
              </a:solidFill>
              <a:latin typeface="Comic Sans MS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42900" y="127170"/>
            <a:ext cx="8550090" cy="8623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3000" spc="-1" baseline="33000" dirty="0">
                <a:solidFill>
                  <a:srgbClr val="1D8DB0"/>
                </a:solidFill>
                <a:latin typeface="Arial"/>
                <a:ea typeface="Arial"/>
              </a:rPr>
              <a:t>188</a:t>
            </a:r>
            <a:r>
              <a:rPr lang="en-US" sz="3000" spc="-1" dirty="0">
                <a:solidFill>
                  <a:srgbClr val="1D8DB0"/>
                </a:solidFill>
                <a:latin typeface="Arial"/>
                <a:ea typeface="Arial"/>
              </a:rPr>
              <a:t>Bi: Isomer separation</a:t>
            </a:r>
            <a:endParaRPr lang="en-US" sz="3000" spc="-1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191" name="Picture 190"/>
          <p:cNvPicPr/>
          <p:nvPr/>
        </p:nvPicPr>
        <p:blipFill>
          <a:blip r:embed="rId2"/>
          <a:stretch/>
        </p:blipFill>
        <p:spPr>
          <a:xfrm>
            <a:off x="26999" y="1526040"/>
            <a:ext cx="6749581" cy="3910256"/>
          </a:xfrm>
          <a:prstGeom prst="rect">
            <a:avLst/>
          </a:prstGeom>
          <a:ln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5328180" y="5106384"/>
            <a:ext cx="3564810" cy="994140"/>
          </a:xfrm>
          <a:prstGeom prst="rect">
            <a:avLst/>
          </a:prstGeom>
          <a:noFill/>
          <a:ln w="18360">
            <a:solidFill>
              <a:srgbClr val="729FC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74250" tIns="40500" rIns="74250" bIns="40500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500" spc="-1">
                <a:solidFill>
                  <a:srgbClr val="2F4D5D"/>
                </a:solidFill>
                <a:latin typeface="Arial"/>
                <a:ea typeface="DejaVu Sans"/>
              </a:rPr>
              <a:t>Comparison of α-decay spectra for different laser modes: broad bandwidth, narrow bandwidth for high-spin isomer, narrow bandwidth for low-spin isomer.</a:t>
            </a:r>
            <a:endParaRPr lang="en-US" sz="1500" spc="-1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6388268"/>
            <a:ext cx="469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Courtesy Boris </a:t>
            </a:r>
            <a:r>
              <a:rPr lang="en-GB" dirty="0" err="1"/>
              <a:t>Andel</a:t>
            </a:r>
            <a:r>
              <a:rPr lang="en-GB" dirty="0"/>
              <a:t> (to be submitted soon)</a:t>
            </a:r>
          </a:p>
        </p:txBody>
      </p:sp>
    </p:spTree>
    <p:extLst>
      <p:ext uri="{BB962C8B-B14F-4D97-AF65-F5344CB8AC3E}">
        <p14:creationId xmlns:p14="http://schemas.microsoft.com/office/powerpoint/2010/main" val="11847171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4BF112-3C5F-4BE1-8621-D6B10733437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92" y="772948"/>
            <a:ext cx="3492920" cy="27040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3578F-2CBA-4EA3-9F39-EB4EFDACA9B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92" y="3476999"/>
            <a:ext cx="3492920" cy="2822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6E541-5B5D-43E5-B8A6-432B61C56FC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1292" y="622710"/>
            <a:ext cx="4582858" cy="2960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ADA4A5-CA6B-4828-B8DE-EFDEE9077E0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5486" y="3555476"/>
            <a:ext cx="5118664" cy="27435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B90A5BC-B255-4C81-8FCB-829F238F5BD9}"/>
              </a:ext>
            </a:extLst>
          </p:cNvPr>
          <p:cNvSpPr/>
          <p:nvPr/>
        </p:nvSpPr>
        <p:spPr>
          <a:xfrm>
            <a:off x="-1" y="580405"/>
            <a:ext cx="238498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J.G. </a:t>
            </a:r>
            <a:r>
              <a:rPr kumimoji="0" lang="en-GB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Cubiss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(York) </a:t>
            </a:r>
            <a:r>
              <a:rPr kumimoji="0" lang="en-GB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et al.</a:t>
            </a: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 preparation</a:t>
            </a:r>
          </a:p>
        </p:txBody>
      </p:sp>
      <p:sp>
        <p:nvSpPr>
          <p:cNvPr id="9" name="Rectangle 1032"/>
          <p:cNvSpPr txBox="1">
            <a:spLocks noChangeArrowheads="1"/>
          </p:cNvSpPr>
          <p:nvPr/>
        </p:nvSpPr>
        <p:spPr bwMode="auto">
          <a:xfrm>
            <a:off x="0" y="0"/>
            <a:ext cx="9144000" cy="634083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7500"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21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 Example on Isomer Selectivity in </a:t>
            </a:r>
            <a:r>
              <a:rPr kumimoji="0" lang="en-US" sz="28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178gs,m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Au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4700" y="8842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HFS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58887" y="2124973"/>
            <a:ext cx="2531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Gate on isomer peaks 1,2,5,6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31031" y="196861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975557" y="2082076"/>
            <a:ext cx="2449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58887" y="576466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Gate on 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peaks 3-4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4122" y="3534616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Masses of </a:t>
            </a:r>
            <a:r>
              <a:rPr kumimoji="0" lang="en-GB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gs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and 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0866" y="3894795"/>
            <a:ext cx="2863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GS: Only low-spin states, up to 4</a:t>
            </a:r>
            <a:r>
              <a:rPr kumimoji="0" lang="en-GB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+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10614" y="4950094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Isomer: Feeding up to 8</a:t>
            </a:r>
            <a:r>
              <a:rPr kumimoji="0" lang="en-GB" sz="1400" b="0" i="0" u="none" strike="noStrike" kern="1200" cap="none" spc="0" normalizeH="0" baseline="30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+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074" y="6313571"/>
            <a:ext cx="9132926" cy="523220"/>
          </a:xfrm>
          <a:prstGeom prst="rect">
            <a:avLst/>
          </a:prstGeom>
          <a:solidFill>
            <a:srgbClr val="FFFF00"/>
          </a:solidFill>
          <a:ln>
            <a:solidFill>
              <a:srgbClr val="000099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Opens up a totally new area of reactions studies with 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isomerically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-clean beams! (e.g. spin-dependence of reactions, in this case  with low spin ground state or with high-spin isomeric beam)</a:t>
            </a:r>
            <a:endParaRPr kumimoji="0" lang="en-GB" sz="1400" b="1" i="0" u="none" strike="noStrike" kern="1200" cap="none" spc="0" normalizeH="0" baseline="30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953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 build="allAtOnce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4">
            <a:extLst>
              <a:ext uri="{FF2B5EF4-FFF2-40B4-BE49-F238E27FC236}">
                <a16:creationId xmlns:a16="http://schemas.microsoft.com/office/drawing/2014/main" id="{8C80DC29-21C2-5477-F3FE-5CF2D542C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6405"/>
            <a:ext cx="8906350" cy="504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050">
            <a:extLst>
              <a:ext uri="{FF2B5EF4-FFF2-40B4-BE49-F238E27FC236}">
                <a16:creationId xmlns:a16="http://schemas.microsoft.com/office/drawing/2014/main" id="{FC3ACA32-9992-2193-F71C-F28D7D7AC3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-1"/>
            <a:ext cx="9144000" cy="751115"/>
          </a:xfrm>
          <a:solidFill>
            <a:srgbClr val="003366"/>
          </a:solidFill>
        </p:spPr>
        <p:txBody>
          <a:bodyPr/>
          <a:lstStyle/>
          <a:p>
            <a:pPr eaLnBrk="1" hangingPunct="1"/>
            <a:r>
              <a:rPr lang="en-US" sz="3200" b="1" dirty="0">
                <a:solidFill>
                  <a:schemeClr val="bg1"/>
                </a:solidFill>
                <a:latin typeface="Comic Sans MS" pitchFamily="66" charset="0"/>
                <a:cs typeface="Times New Roman" pitchFamily="18" charset="0"/>
              </a:rPr>
              <a:t>How to get to N=126 nuclei (and beyond)?</a:t>
            </a:r>
            <a:endParaRPr lang="de-DE" sz="2800" b="1" dirty="0">
              <a:solidFill>
                <a:schemeClr val="bg1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CF18-8182-47A3-0FF0-FD1079B781E0}"/>
              </a:ext>
            </a:extLst>
          </p:cNvPr>
          <p:cNvSpPr txBox="1"/>
          <p:nvPr/>
        </p:nvSpPr>
        <p:spPr>
          <a:xfrm>
            <a:off x="2527359" y="4159029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208Pb(1 GeV/u)+Be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5EF71E-11FD-33DA-E263-D5506A5C1D96}"/>
              </a:ext>
            </a:extLst>
          </p:cNvPr>
          <p:cNvSpPr txBox="1"/>
          <p:nvPr/>
        </p:nvSpPr>
        <p:spPr>
          <a:xfrm>
            <a:off x="1206159" y="975234"/>
            <a:ext cx="56496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Proxima Nova" panose="02000506030000020004" pitchFamily="2" charset="0"/>
              </a:rPr>
              <a:t>Y.X. Watanabe et al, Phys. Rev. Lett. </a:t>
            </a:r>
            <a:r>
              <a:rPr lang="en-GB" sz="1200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Proxima Nova" panose="02000506030000020004" pitchFamily="2" charset="0"/>
              </a:rPr>
              <a:t>115</a:t>
            </a:r>
            <a:r>
              <a:rPr lang="en-GB" sz="1200" b="0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Proxima Nova" panose="02000506030000020004" pitchFamily="2" charset="0"/>
              </a:rPr>
              <a:t>, 172503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7ED621-D07E-5194-E5A5-E24C021FB1F8}"/>
              </a:ext>
            </a:extLst>
          </p:cNvPr>
          <p:cNvSpPr txBox="1"/>
          <p:nvPr/>
        </p:nvSpPr>
        <p:spPr>
          <a:xfrm>
            <a:off x="1534887" y="236220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136Xe+198Pt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991E15-12F4-6526-E797-D32D86D491D6}"/>
              </a:ext>
            </a:extLst>
          </p:cNvPr>
          <p:cNvSpPr/>
          <p:nvPr/>
        </p:nvSpPr>
        <p:spPr>
          <a:xfrm>
            <a:off x="6106886" y="826405"/>
            <a:ext cx="2941298" cy="169908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7BE750-0CF3-345B-E8D2-0FB154EF5CC9}"/>
              </a:ext>
            </a:extLst>
          </p:cNvPr>
          <p:cNvGrpSpPr/>
          <p:nvPr/>
        </p:nvGrpSpPr>
        <p:grpSpPr>
          <a:xfrm>
            <a:off x="3483428" y="2698971"/>
            <a:ext cx="5493839" cy="4094328"/>
            <a:chOff x="-52857" y="4070345"/>
            <a:chExt cx="3862857" cy="2779717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9E7C442D-3699-8CCB-AA4E-1629110698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29" r="16393"/>
            <a:stretch>
              <a:fillRect/>
            </a:stretch>
          </p:blipFill>
          <p:spPr bwMode="auto">
            <a:xfrm>
              <a:off x="7443" y="4070345"/>
              <a:ext cx="3802557" cy="2779717"/>
            </a:xfrm>
            <a:prstGeom prst="rect">
              <a:avLst/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967C26-B650-3AD9-9DD3-F77CECB795C8}"/>
                </a:ext>
              </a:extLst>
            </p:cNvPr>
            <p:cNvSpPr txBox="1"/>
            <p:nvPr/>
          </p:nvSpPr>
          <p:spPr>
            <a:xfrm>
              <a:off x="-52857" y="4374302"/>
              <a:ext cx="2890141" cy="564180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sz="1600" b="1" dirty="0">
                  <a:solidFill>
                    <a:srgbClr val="FF0000"/>
                  </a:solidFill>
                </a:rPr>
                <a:t>GSI/RIKEN-method, inverse kinematics, </a:t>
              </a:r>
            </a:p>
            <a:p>
              <a:r>
                <a:rPr lang="en-GB" sz="1600" b="1" dirty="0">
                  <a:solidFill>
                    <a:srgbClr val="FF0000"/>
                  </a:solidFill>
                </a:rPr>
                <a:t>relativistic RIBs</a:t>
              </a:r>
            </a:p>
            <a:p>
              <a:r>
                <a:rPr lang="en-GB" sz="1600" b="1" dirty="0">
                  <a:solidFill>
                    <a:srgbClr val="FF0000"/>
                  </a:solidFill>
                </a:rPr>
                <a:t>ISOLDE: p(1.4 GeV)+238U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009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"/>
            <a:ext cx="9144000" cy="1089188"/>
          </a:xfrm>
          <a:solidFill>
            <a:srgbClr val="003366"/>
          </a:solidFill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   Comparison Hg vs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Pb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 chains</a:t>
            </a:r>
            <a:endParaRPr lang="en-GB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1089189"/>
            <a:ext cx="8534400" cy="52070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8866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S.Sels</a:t>
            </a:r>
            <a:r>
              <a:rPr lang="en-GB" dirty="0"/>
              <a:t> et al, PRC 2019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09196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21803"/>
          </a:xfrm>
          <a:solidFill>
            <a:srgbClr val="003366"/>
          </a:solidFill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DFT Potential Energy Surfaces (even-even Hg’s)</a:t>
            </a:r>
            <a:endParaRPr lang="en-GB" sz="2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35666" y="836703"/>
            <a:ext cx="8338513" cy="2973956"/>
            <a:chOff x="335666" y="836703"/>
            <a:chExt cx="8338513" cy="2973956"/>
          </a:xfrm>
        </p:grpSpPr>
        <p:pic>
          <p:nvPicPr>
            <p:cNvPr id="57139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66" y="836703"/>
              <a:ext cx="8338513" cy="2973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3360818" y="1033752"/>
              <a:ext cx="727507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SLy4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19098" y="1047448"/>
              <a:ext cx="748923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 err="1"/>
                <a:t>SkM</a:t>
              </a:r>
              <a:r>
                <a:rPr lang="en-GB" b="1" dirty="0"/>
                <a:t>*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5666" y="3680272"/>
            <a:ext cx="8450861" cy="2905344"/>
            <a:chOff x="335666" y="3784447"/>
            <a:chExt cx="8450861" cy="2905344"/>
          </a:xfrm>
        </p:grpSpPr>
        <p:pic>
          <p:nvPicPr>
            <p:cNvPr id="57139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66" y="3784447"/>
              <a:ext cx="8450861" cy="2905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862756" y="3926409"/>
              <a:ext cx="1261884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UNEDEF0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88025" y="3923347"/>
              <a:ext cx="1261884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UNEDEF1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1" y="6553049"/>
            <a:ext cx="8368021" cy="304951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GB" sz="1400" b="1" dirty="0" err="1"/>
              <a:t>Coutresy</a:t>
            </a:r>
            <a:r>
              <a:rPr lang="en-GB" sz="1400" b="1" dirty="0"/>
              <a:t> A. </a:t>
            </a:r>
            <a:r>
              <a:rPr lang="en-GB" sz="1400" b="1" dirty="0" err="1"/>
              <a:t>Pastore</a:t>
            </a:r>
            <a:r>
              <a:rPr lang="en-GB" sz="1400" b="1" dirty="0"/>
              <a:t> and J. </a:t>
            </a:r>
            <a:r>
              <a:rPr lang="en-GB" sz="1400" b="1" dirty="0" err="1"/>
              <a:t>Dobaczewski</a:t>
            </a:r>
            <a:r>
              <a:rPr lang="en-GB" sz="1400" b="1" dirty="0"/>
              <a:t> (York), S. Sels et al,  PRC, 2019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04086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CC9A64-0FB3-9DE0-9735-84BA913DC066}"/>
              </a:ext>
            </a:extLst>
          </p:cNvPr>
          <p:cNvGrpSpPr/>
          <p:nvPr/>
        </p:nvGrpSpPr>
        <p:grpSpPr>
          <a:xfrm>
            <a:off x="4396641" y="1139812"/>
            <a:ext cx="4629987" cy="4138062"/>
            <a:chOff x="8339879" y="642764"/>
            <a:chExt cx="8782506" cy="7849386"/>
          </a:xfrm>
        </p:grpSpPr>
        <p:sp>
          <p:nvSpPr>
            <p:cNvPr id="9" name="Text Box 8">
              <a:extLst>
                <a:ext uri="{FF2B5EF4-FFF2-40B4-BE49-F238E27FC236}">
                  <a16:creationId xmlns:a16="http://schemas.microsoft.com/office/drawing/2014/main" id="{EC729801-A517-4B41-E669-27C2CACF61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27090" y="7024589"/>
              <a:ext cx="7065345" cy="14675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GB" altLang="en-US" sz="1476" b="1" dirty="0">
                  <a:solidFill>
                    <a:srgbClr val="FF0000"/>
                  </a:solidFill>
                </a:rPr>
                <a:t>Red data = our data from ISOLDE</a:t>
              </a:r>
            </a:p>
            <a:p>
              <a:pPr algn="ctr"/>
              <a:r>
                <a:rPr lang="en-GB" altLang="en-US" sz="1476" b="1" dirty="0">
                  <a:solidFill>
                    <a:srgbClr val="1CEE00"/>
                  </a:solidFill>
                </a:rPr>
                <a:t>Green points = </a:t>
              </a:r>
              <a:r>
                <a:rPr lang="en-GB" altLang="en-US" sz="1476" b="1" dirty="0" err="1">
                  <a:solidFill>
                    <a:srgbClr val="1CEE00"/>
                  </a:solidFill>
                </a:rPr>
                <a:t>Gatchina</a:t>
              </a:r>
              <a:endParaRPr lang="en-GB" altLang="en-US" sz="1476" b="1" dirty="0">
                <a:solidFill>
                  <a:srgbClr val="1CEE00"/>
                </a:solidFill>
              </a:endParaRPr>
            </a:p>
            <a:p>
              <a:pPr algn="ctr"/>
              <a:r>
                <a:rPr lang="en-GB" altLang="en-US" sz="1476" b="1" dirty="0"/>
                <a:t>Black points = literature</a:t>
              </a:r>
            </a:p>
          </p:txBody>
        </p:sp>
        <p:pic>
          <p:nvPicPr>
            <p:cNvPr id="4" name="Picture 3" descr="A graph of different colors and numbers&#10;&#10;Description automatically generated">
              <a:extLst>
                <a:ext uri="{FF2B5EF4-FFF2-40B4-BE49-F238E27FC236}">
                  <a16:creationId xmlns:a16="http://schemas.microsoft.com/office/drawing/2014/main" id="{AA2D76D7-9BEF-7381-1349-2AD07B97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9879" y="642764"/>
              <a:ext cx="8782506" cy="629885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A86841B-5450-CBDC-1C59-6886926F155B}"/>
              </a:ext>
            </a:extLst>
          </p:cNvPr>
          <p:cNvSpPr txBox="1"/>
          <p:nvPr/>
        </p:nvSpPr>
        <p:spPr>
          <a:xfrm>
            <a:off x="44267" y="1324641"/>
            <a:ext cx="4629986" cy="45541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41036" indent="-241036">
              <a:buFont typeface="Arial" panose="020B0604020202020204" pitchFamily="34" charset="0"/>
              <a:buChar char="•"/>
            </a:pPr>
            <a:r>
              <a:rPr lang="en-GB" sz="1318" b="1" dirty="0"/>
              <a:t>In-source laser spec. powerful and versatile tool</a:t>
            </a:r>
            <a:br>
              <a:rPr lang="en-GB" sz="1318" dirty="0"/>
            </a:br>
            <a:r>
              <a:rPr lang="en-GB" sz="1318" dirty="0"/>
              <a:t>- Extensive campaign performed throughout Pb region</a:t>
            </a:r>
            <a:br>
              <a:rPr lang="en-GB" sz="1318" dirty="0"/>
            </a:br>
            <a:r>
              <a:rPr lang="en-GB" sz="1318" dirty="0"/>
              <a:t>- Unique sensitivity vital for most exotic cases</a:t>
            </a:r>
            <a:br>
              <a:rPr lang="en-GB" sz="1318" dirty="0"/>
            </a:br>
            <a:r>
              <a:rPr lang="en-GB" sz="1318" dirty="0"/>
              <a:t>- Wealth of spectroscopic info. to challenge models</a:t>
            </a:r>
            <a:br>
              <a:rPr lang="en-GB" sz="1318" dirty="0"/>
            </a:br>
            <a:endParaRPr lang="en-GB" sz="1318" dirty="0"/>
          </a:p>
          <a:p>
            <a:pPr marL="241036" indent="-241036">
              <a:buFont typeface="Arial" panose="020B0604020202020204" pitchFamily="34" charset="0"/>
              <a:buChar char="•"/>
            </a:pPr>
            <a:r>
              <a:rPr lang="en-GB" sz="1318" b="1" dirty="0"/>
              <a:t>“Global” models do much better than expected </a:t>
            </a:r>
            <a:br>
              <a:rPr lang="en-GB" sz="1318" dirty="0"/>
            </a:br>
            <a:r>
              <a:rPr lang="en-GB" sz="1318" dirty="0"/>
              <a:t>- Candidate states present for all ground states </a:t>
            </a:r>
            <a:br>
              <a:rPr lang="en-GB" sz="1318" dirty="0"/>
            </a:br>
            <a:r>
              <a:rPr lang="en-GB" sz="1318" dirty="0"/>
              <a:t>- Magnetic moments powerful identifying tool</a:t>
            </a:r>
            <a:br>
              <a:rPr lang="en-GB" sz="1318" dirty="0"/>
            </a:br>
            <a:r>
              <a:rPr lang="en-GB" sz="1318" dirty="0"/>
              <a:t>- Shape mixing at microscopic level needs introducing</a:t>
            </a:r>
            <a:br>
              <a:rPr lang="en-GB" sz="1318" dirty="0"/>
            </a:br>
            <a:endParaRPr lang="en-GB" sz="1318" dirty="0"/>
          </a:p>
          <a:p>
            <a:pPr marL="241036" indent="-241036">
              <a:buFont typeface="Arial" panose="020B0604020202020204" pitchFamily="34" charset="0"/>
              <a:buChar char="•"/>
            </a:pPr>
            <a:r>
              <a:rPr lang="en-GB" sz="1318" b="1" dirty="0"/>
              <a:t>Kink phenomenon still needs exploring</a:t>
            </a:r>
            <a:br>
              <a:rPr lang="en-GB" sz="1318" dirty="0"/>
            </a:br>
            <a:r>
              <a:rPr lang="en-GB" sz="1318" dirty="0"/>
              <a:t>- Different mechanisms proposed for producing trend, RMF </a:t>
            </a:r>
            <a:br>
              <a:rPr lang="en-GB" sz="1318" dirty="0"/>
            </a:br>
            <a:r>
              <a:rPr lang="en-GB" sz="1318" dirty="0"/>
              <a:t>  and </a:t>
            </a:r>
            <a:r>
              <a:rPr lang="en-GB" sz="1318" dirty="0" err="1"/>
              <a:t>Fayans</a:t>
            </a:r>
            <a:r>
              <a:rPr lang="en-GB" sz="1318" dirty="0"/>
              <a:t> calculations look very promising</a:t>
            </a:r>
            <a:br>
              <a:rPr lang="en-GB" sz="1318" dirty="0"/>
            </a:br>
            <a:r>
              <a:rPr lang="en-GB" sz="1318" dirty="0"/>
              <a:t>- Moments of odd-N cases could be key </a:t>
            </a:r>
            <a:br>
              <a:rPr lang="en-GB" sz="1318" dirty="0"/>
            </a:br>
            <a:r>
              <a:rPr lang="en-GB" sz="1318" dirty="0"/>
              <a:t>- High-spin Bi isomers experiment to provide further tests</a:t>
            </a:r>
            <a:br>
              <a:rPr lang="en-GB" sz="1318" dirty="0"/>
            </a:br>
            <a:r>
              <a:rPr lang="en-GB" sz="1318" dirty="0"/>
              <a:t>- Search for global </a:t>
            </a:r>
            <a:r>
              <a:rPr lang="en-GB" sz="1318" dirty="0" err="1"/>
              <a:t>Fayans</a:t>
            </a:r>
            <a:r>
              <a:rPr lang="en-GB" sz="1318" dirty="0"/>
              <a:t> parameterisation ongoing </a:t>
            </a:r>
          </a:p>
          <a:p>
            <a:pPr marL="241036" indent="-241036">
              <a:buFont typeface="Arial" panose="020B0604020202020204" pitchFamily="34" charset="0"/>
              <a:buChar char="•"/>
            </a:pPr>
            <a:endParaRPr lang="en-GB" sz="1318" dirty="0"/>
          </a:p>
          <a:p>
            <a:pPr marL="241036" indent="-241036">
              <a:buFont typeface="Arial" panose="020B0604020202020204" pitchFamily="34" charset="0"/>
              <a:buChar char="•"/>
            </a:pPr>
            <a:r>
              <a:rPr lang="en-GB" sz="1318" b="1" dirty="0"/>
              <a:t>Still much to learn and explore</a:t>
            </a:r>
            <a:br>
              <a:rPr lang="en-GB" sz="1318" dirty="0"/>
            </a:br>
            <a:r>
              <a:rPr lang="en-GB" sz="1318" dirty="0"/>
              <a:t>- LIST opens up new opportunities in n-rich region</a:t>
            </a:r>
            <a:br>
              <a:rPr lang="en-GB" sz="1318" dirty="0"/>
            </a:br>
            <a:r>
              <a:rPr lang="en-GB" sz="1318" dirty="0"/>
              <a:t>- Still plenty to explore, to learn and fun to be had</a:t>
            </a:r>
            <a:r>
              <a:rPr lang="en-GB" sz="1318" dirty="0">
                <a:sym typeface="Wingdings" panose="05000000000000000000" pitchFamily="2" charset="2"/>
              </a:rPr>
              <a:t>.</a:t>
            </a:r>
            <a:endParaRPr lang="en-GB" sz="1318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15996D9-E6A7-F654-749B-A8BE411CD790}"/>
              </a:ext>
            </a:extLst>
          </p:cNvPr>
          <p:cNvGrpSpPr/>
          <p:nvPr/>
        </p:nvGrpSpPr>
        <p:grpSpPr>
          <a:xfrm>
            <a:off x="219097" y="6176584"/>
            <a:ext cx="4719581" cy="530249"/>
            <a:chOff x="201007" y="8370407"/>
            <a:chExt cx="11281615" cy="1267501"/>
          </a:xfrm>
        </p:grpSpPr>
        <p:pic>
          <p:nvPicPr>
            <p:cNvPr id="7" name="Picture 4" descr="Image result for isolde cern logo">
              <a:extLst>
                <a:ext uri="{FF2B5EF4-FFF2-40B4-BE49-F238E27FC236}">
                  <a16:creationId xmlns:a16="http://schemas.microsoft.com/office/drawing/2014/main" id="{DDDC2A2E-0110-2082-1533-713F239C4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104185" y="8458335"/>
              <a:ext cx="4378437" cy="1179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7DE2C16-E6E6-5D97-E0CE-DF08C92A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007" y="8370407"/>
              <a:ext cx="2523250" cy="1185927"/>
            </a:xfrm>
            <a:prstGeom prst="rect">
              <a:avLst/>
            </a:prstGeom>
          </p:spPr>
        </p:pic>
        <p:pic>
          <p:nvPicPr>
            <p:cNvPr id="5" name="Picture 2" descr="Image result for logo stfc daresbury">
              <a:extLst>
                <a:ext uri="{FF2B5EF4-FFF2-40B4-BE49-F238E27FC236}">
                  <a16:creationId xmlns:a16="http://schemas.microsoft.com/office/drawing/2014/main" id="{FEA95027-F8C0-AAB9-7F5D-0EE583DBE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65" y="8553855"/>
              <a:ext cx="4123469" cy="894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1028">
            <a:extLst>
              <a:ext uri="{FF2B5EF4-FFF2-40B4-BE49-F238E27FC236}">
                <a16:creationId xmlns:a16="http://schemas.microsoft.com/office/drawing/2014/main" id="{BAC2A27C-B5ED-BFA1-0428-FBA1BE49C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1"/>
            <a:ext cx="9144000" cy="868351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886284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8" name="Rectangle 6"/>
          <p:cNvSpPr>
            <a:spLocks noGrp="1" noChangeArrowheads="1"/>
          </p:cNvSpPr>
          <p:nvPr>
            <p:ph type="title"/>
          </p:nvPr>
        </p:nvSpPr>
        <p:spPr>
          <a:xfrm>
            <a:off x="419117" y="2204185"/>
            <a:ext cx="8301372" cy="1876928"/>
          </a:xfrm>
          <a:solidFill>
            <a:srgbClr val="002060"/>
          </a:solid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b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</a:br>
            <a:b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</a:br>
            <a: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Shape Coexistence in Nuclei</a:t>
            </a:r>
            <a:b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</a:br>
            <a: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(a brief introduction)</a:t>
            </a:r>
            <a:b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</a:br>
            <a:b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</a:br>
            <a:endParaRPr lang="en-US" sz="3000" b="1" dirty="0">
              <a:solidFill>
                <a:schemeClr val="bg1"/>
              </a:solidFill>
              <a:latin typeface="Comic Sans MS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6383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"/>
            <a:ext cx="9144001" cy="655638"/>
          </a:xfrm>
          <a:solidFill>
            <a:srgbClr val="002060"/>
          </a:solidFill>
        </p:spPr>
        <p:txBody>
          <a:bodyPr/>
          <a:lstStyle/>
          <a:p>
            <a:r>
              <a:rPr lang="en-US" sz="3200" b="1" dirty="0">
                <a:solidFill>
                  <a:schemeClr val="bg1"/>
                </a:solidFill>
                <a:latin typeface="Comic Sans MS" pitchFamily="66" charset="0"/>
              </a:rPr>
              <a:t>Spherical Doubly-Magic </a:t>
            </a:r>
            <a:r>
              <a:rPr lang="en-US" sz="3200" b="1" baseline="30000" dirty="0">
                <a:solidFill>
                  <a:schemeClr val="bg1"/>
                </a:solidFill>
                <a:latin typeface="Comic Sans MS" pitchFamily="66" charset="0"/>
              </a:rPr>
              <a:t>16</a:t>
            </a:r>
            <a:r>
              <a:rPr lang="en-US" sz="3200" b="1" dirty="0">
                <a:solidFill>
                  <a:schemeClr val="bg1"/>
                </a:solidFill>
                <a:latin typeface="Comic Sans MS" pitchFamily="66" charset="0"/>
              </a:rPr>
              <a:t>O (Z=N=8)</a:t>
            </a:r>
          </a:p>
        </p:txBody>
      </p:sp>
      <p:graphicFrame>
        <p:nvGraphicFramePr>
          <p:cNvPr id="258051" name="Rectangle 3"/>
          <p:cNvGraphicFramePr>
            <a:graphicFrameLocks/>
          </p:cNvGraphicFramePr>
          <p:nvPr/>
        </p:nvGraphicFramePr>
        <p:xfrm>
          <a:off x="1406769" y="1397001"/>
          <a:ext cx="562707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0" imgH="0" progId="">
                  <p:embed/>
                </p:oleObj>
              </mc:Choice>
              <mc:Fallback>
                <p:oleObj r:id="rId2" imgW="0" imgH="0" progId="">
                  <p:embed/>
                  <p:pic>
                    <p:nvPicPr>
                      <p:cNvPr id="258051" name="Rectangle 3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69" y="1397001"/>
                        <a:ext cx="562707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2" name="Rectangle 4"/>
          <p:cNvGraphicFramePr>
            <a:graphicFrameLocks/>
          </p:cNvGraphicFramePr>
          <p:nvPr/>
        </p:nvGraphicFramePr>
        <p:xfrm>
          <a:off x="1406769" y="1397001"/>
          <a:ext cx="562707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258052" name="Rectangle 4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69" y="1397001"/>
                        <a:ext cx="562707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97" name="Rectangle 49"/>
          <p:cNvSpPr>
            <a:spLocks noChangeArrowheads="1"/>
          </p:cNvSpPr>
          <p:nvPr/>
        </p:nvSpPr>
        <p:spPr bwMode="auto">
          <a:xfrm>
            <a:off x="402983" y="3545662"/>
            <a:ext cx="4262803" cy="371513"/>
          </a:xfrm>
          <a:prstGeom prst="rect">
            <a:avLst/>
          </a:prstGeom>
          <a:noFill/>
          <a:ln w="6350">
            <a:solidFill>
              <a:srgbClr val="006699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grpSp>
        <p:nvGrpSpPr>
          <p:cNvPr id="2" name="Group 276"/>
          <p:cNvGrpSpPr>
            <a:grpSpLocks/>
          </p:cNvGrpSpPr>
          <p:nvPr/>
        </p:nvGrpSpPr>
        <p:grpSpPr bwMode="auto">
          <a:xfrm>
            <a:off x="460132" y="796927"/>
            <a:ext cx="4198327" cy="5875317"/>
            <a:chOff x="274" y="502"/>
            <a:chExt cx="2905" cy="3725"/>
          </a:xfrm>
        </p:grpSpPr>
        <p:grpSp>
          <p:nvGrpSpPr>
            <p:cNvPr id="3" name="Group 208"/>
            <p:cNvGrpSpPr>
              <a:grpSpLocks/>
            </p:cNvGrpSpPr>
            <p:nvPr/>
          </p:nvGrpSpPr>
          <p:grpSpPr bwMode="auto">
            <a:xfrm>
              <a:off x="274" y="502"/>
              <a:ext cx="2905" cy="3716"/>
              <a:chOff x="274" y="502"/>
              <a:chExt cx="2905" cy="3716"/>
            </a:xfrm>
          </p:grpSpPr>
          <p:graphicFrame>
            <p:nvGraphicFramePr>
              <p:cNvPr id="258055" name="Object 7"/>
              <p:cNvGraphicFramePr>
                <a:graphicFrameLocks noChangeAspect="1"/>
              </p:cNvGraphicFramePr>
              <p:nvPr/>
            </p:nvGraphicFramePr>
            <p:xfrm>
              <a:off x="274" y="502"/>
              <a:ext cx="2905" cy="37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4" imgW="2469251" imgH="3600000" progId="">
                      <p:embed/>
                    </p:oleObj>
                  </mc:Choice>
                  <mc:Fallback>
                    <p:oleObj r:id="rId4" imgW="2469251" imgH="3600000" progId="">
                      <p:embed/>
                      <p:pic>
                        <p:nvPicPr>
                          <p:cNvPr id="258055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" y="502"/>
                            <a:ext cx="2905" cy="37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" name="Group 206"/>
              <p:cNvGrpSpPr>
                <a:grpSpLocks/>
              </p:cNvGrpSpPr>
              <p:nvPr/>
            </p:nvGrpSpPr>
            <p:grpSpPr bwMode="auto">
              <a:xfrm>
                <a:off x="1757" y="2146"/>
                <a:ext cx="762" cy="1844"/>
                <a:chOff x="1757" y="2146"/>
                <a:chExt cx="762" cy="1844"/>
              </a:xfrm>
            </p:grpSpPr>
            <p:sp>
              <p:nvSpPr>
                <p:cNvPr id="258252" name="Rectangle 204"/>
                <p:cNvSpPr>
                  <a:spLocks noChangeArrowheads="1"/>
                </p:cNvSpPr>
                <p:nvPr/>
              </p:nvSpPr>
              <p:spPr bwMode="auto">
                <a:xfrm>
                  <a:off x="2393" y="2146"/>
                  <a:ext cx="126" cy="236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53" name="Rectangle 205"/>
                <p:cNvSpPr>
                  <a:spLocks noChangeArrowheads="1"/>
                </p:cNvSpPr>
                <p:nvPr/>
              </p:nvSpPr>
              <p:spPr bwMode="auto">
                <a:xfrm>
                  <a:off x="1757" y="3754"/>
                  <a:ext cx="126" cy="236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58057" name="Rectangle 9"/>
            <p:cNvSpPr>
              <a:spLocks noChangeArrowheads="1"/>
            </p:cNvSpPr>
            <p:nvPr/>
          </p:nvSpPr>
          <p:spPr bwMode="auto">
            <a:xfrm>
              <a:off x="909" y="3993"/>
              <a:ext cx="989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914395">
                <a:defRPr/>
              </a:pPr>
              <a:r>
                <a:rPr lang="en-US" b="1">
                  <a:solidFill>
                    <a:srgbClr val="3333CC"/>
                  </a:solidFill>
                </a:rPr>
                <a:t>0p-0h (sph)</a:t>
              </a:r>
            </a:p>
          </p:txBody>
        </p:sp>
        <p:sp>
          <p:nvSpPr>
            <p:cNvPr id="258059" name="Line 11"/>
            <p:cNvSpPr>
              <a:spLocks noChangeShapeType="1"/>
            </p:cNvSpPr>
            <p:nvPr/>
          </p:nvSpPr>
          <p:spPr bwMode="auto">
            <a:xfrm>
              <a:off x="890" y="3997"/>
              <a:ext cx="846" cy="1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5" name="Group 54"/>
            <p:cNvGrpSpPr>
              <a:grpSpLocks/>
            </p:cNvGrpSpPr>
            <p:nvPr/>
          </p:nvGrpSpPr>
          <p:grpSpPr bwMode="auto">
            <a:xfrm>
              <a:off x="327" y="3720"/>
              <a:ext cx="464" cy="465"/>
              <a:chOff x="513" y="716"/>
              <a:chExt cx="388" cy="379"/>
            </a:xfrm>
          </p:grpSpPr>
          <p:graphicFrame>
            <p:nvGraphicFramePr>
              <p:cNvPr id="258103" name="Object 55"/>
              <p:cNvGraphicFramePr>
                <a:graphicFrameLocks noChangeAspect="1"/>
              </p:cNvGraphicFramePr>
              <p:nvPr/>
            </p:nvGraphicFramePr>
            <p:xfrm>
              <a:off x="513" y="716"/>
              <a:ext cx="388" cy="3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6" imgW="1695687" imgH="1657581" progId="PBrush">
                      <p:embed/>
                    </p:oleObj>
                  </mc:Choice>
                  <mc:Fallback>
                    <p:oleObj name="Bitmap Image" r:id="rId6" imgW="1695687" imgH="1657581" progId="PBrush">
                      <p:embed/>
                      <p:pic>
                        <p:nvPicPr>
                          <p:cNvPr id="258103" name="Object 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" y="716"/>
                            <a:ext cx="388" cy="3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104" name="Oval 56"/>
              <p:cNvSpPr>
                <a:spLocks noChangeArrowheads="1"/>
              </p:cNvSpPr>
              <p:nvPr/>
            </p:nvSpPr>
            <p:spPr bwMode="auto">
              <a:xfrm>
                <a:off x="525" y="722"/>
                <a:ext cx="362" cy="364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58233" name="Rectangle 185"/>
          <p:cNvSpPr>
            <a:spLocks noChangeArrowheads="1"/>
          </p:cNvSpPr>
          <p:nvPr/>
        </p:nvSpPr>
        <p:spPr bwMode="auto">
          <a:xfrm>
            <a:off x="6796455" y="2067701"/>
            <a:ext cx="181822" cy="37151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5" name="Line 97"/>
          <p:cNvSpPr>
            <a:spLocks noChangeShapeType="1"/>
          </p:cNvSpPr>
          <p:nvPr/>
        </p:nvSpPr>
        <p:spPr bwMode="auto">
          <a:xfrm>
            <a:off x="5451231" y="34099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6" name="Line 98"/>
          <p:cNvSpPr>
            <a:spLocks noChangeShapeType="1"/>
          </p:cNvSpPr>
          <p:nvPr/>
        </p:nvSpPr>
        <p:spPr bwMode="auto">
          <a:xfrm>
            <a:off x="5462954" y="2940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7" name="Line 99"/>
          <p:cNvSpPr>
            <a:spLocks noChangeShapeType="1"/>
          </p:cNvSpPr>
          <p:nvPr/>
        </p:nvSpPr>
        <p:spPr bwMode="auto">
          <a:xfrm>
            <a:off x="5474678" y="2432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8" name="Line 100"/>
          <p:cNvSpPr>
            <a:spLocks noChangeShapeType="1"/>
          </p:cNvSpPr>
          <p:nvPr/>
        </p:nvSpPr>
        <p:spPr bwMode="auto">
          <a:xfrm>
            <a:off x="5416062" y="17335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9" name="Text Box 101"/>
          <p:cNvSpPr txBox="1">
            <a:spLocks noChangeArrowheads="1"/>
          </p:cNvSpPr>
          <p:nvPr/>
        </p:nvSpPr>
        <p:spPr bwMode="auto">
          <a:xfrm>
            <a:off x="4873870" y="3192465"/>
            <a:ext cx="638614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1s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50" name="Text Box 102"/>
          <p:cNvSpPr txBox="1">
            <a:spLocks noChangeArrowheads="1"/>
          </p:cNvSpPr>
          <p:nvPr/>
        </p:nvSpPr>
        <p:spPr bwMode="auto">
          <a:xfrm>
            <a:off x="4854820" y="27352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258151" name="Text Box 103"/>
          <p:cNvSpPr txBox="1">
            <a:spLocks noChangeArrowheads="1"/>
          </p:cNvSpPr>
          <p:nvPr/>
        </p:nvSpPr>
        <p:spPr bwMode="auto">
          <a:xfrm>
            <a:off x="4901713" y="22145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52" name="Text Box 104"/>
          <p:cNvSpPr txBox="1">
            <a:spLocks noChangeArrowheads="1"/>
          </p:cNvSpPr>
          <p:nvPr/>
        </p:nvSpPr>
        <p:spPr bwMode="auto">
          <a:xfrm>
            <a:off x="4901713" y="15541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1d</a:t>
            </a:r>
            <a:r>
              <a:rPr lang="en-US" baseline="-25000">
                <a:solidFill>
                  <a:srgbClr val="000000"/>
                </a:solidFill>
              </a:rPr>
              <a:t>5/2</a:t>
            </a:r>
          </a:p>
        </p:txBody>
      </p:sp>
      <p:grpSp>
        <p:nvGrpSpPr>
          <p:cNvPr id="7" name="Group 123"/>
          <p:cNvGrpSpPr>
            <a:grpSpLocks/>
          </p:cNvGrpSpPr>
          <p:nvPr/>
        </p:nvGrpSpPr>
        <p:grpSpPr bwMode="auto">
          <a:xfrm>
            <a:off x="5697417" y="1773008"/>
            <a:ext cx="515815" cy="522701"/>
            <a:chOff x="5180" y="1305"/>
            <a:chExt cx="352" cy="333"/>
          </a:xfrm>
        </p:grpSpPr>
        <p:sp>
          <p:nvSpPr>
            <p:cNvPr id="258169" name="Oval 121"/>
            <p:cNvSpPr>
              <a:spLocks noChangeArrowheads="1"/>
            </p:cNvSpPr>
            <p:nvPr/>
          </p:nvSpPr>
          <p:spPr bwMode="auto">
            <a:xfrm>
              <a:off x="5180" y="1305"/>
              <a:ext cx="352" cy="333"/>
            </a:xfrm>
            <a:prstGeom prst="ellipse">
              <a:avLst/>
            </a:prstGeom>
            <a:noFill/>
            <a:ln w="25400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58170" name="Text Box 122"/>
            <p:cNvSpPr txBox="1">
              <a:spLocks noChangeArrowheads="1"/>
            </p:cNvSpPr>
            <p:nvPr/>
          </p:nvSpPr>
          <p:spPr bwMode="auto">
            <a:xfrm>
              <a:off x="5258" y="1351"/>
              <a:ext cx="212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914395">
                <a:defRPr/>
              </a:pPr>
              <a:r>
                <a:rPr lang="en-US">
                  <a:solidFill>
                    <a:srgbClr val="000099"/>
                  </a:solidFill>
                </a:rPr>
                <a:t>8</a:t>
              </a:r>
            </a:p>
          </p:txBody>
        </p:sp>
      </p:grpSp>
      <p:sp>
        <p:nvSpPr>
          <p:cNvPr id="258172" name="Line 124"/>
          <p:cNvSpPr>
            <a:spLocks noChangeShapeType="1"/>
          </p:cNvSpPr>
          <p:nvPr/>
        </p:nvSpPr>
        <p:spPr bwMode="auto">
          <a:xfrm>
            <a:off x="7479324" y="34099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3" name="Line 125"/>
          <p:cNvSpPr>
            <a:spLocks noChangeShapeType="1"/>
          </p:cNvSpPr>
          <p:nvPr/>
        </p:nvSpPr>
        <p:spPr bwMode="auto">
          <a:xfrm>
            <a:off x="7491047" y="2940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4" name="Line 126"/>
          <p:cNvSpPr>
            <a:spLocks noChangeShapeType="1"/>
          </p:cNvSpPr>
          <p:nvPr/>
        </p:nvSpPr>
        <p:spPr bwMode="auto">
          <a:xfrm>
            <a:off x="7502770" y="2432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5" name="Line 127"/>
          <p:cNvSpPr>
            <a:spLocks noChangeShapeType="1"/>
          </p:cNvSpPr>
          <p:nvPr/>
        </p:nvSpPr>
        <p:spPr bwMode="auto">
          <a:xfrm>
            <a:off x="7444155" y="17335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6" name="Text Box 128"/>
          <p:cNvSpPr txBox="1">
            <a:spLocks noChangeArrowheads="1"/>
          </p:cNvSpPr>
          <p:nvPr/>
        </p:nvSpPr>
        <p:spPr bwMode="auto">
          <a:xfrm>
            <a:off x="6901963" y="3192465"/>
            <a:ext cx="638614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1s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77" name="Text Box 129"/>
          <p:cNvSpPr txBox="1">
            <a:spLocks noChangeArrowheads="1"/>
          </p:cNvSpPr>
          <p:nvPr/>
        </p:nvSpPr>
        <p:spPr bwMode="auto">
          <a:xfrm>
            <a:off x="6882913" y="27352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258178" name="Text Box 130"/>
          <p:cNvSpPr txBox="1">
            <a:spLocks noChangeArrowheads="1"/>
          </p:cNvSpPr>
          <p:nvPr/>
        </p:nvSpPr>
        <p:spPr bwMode="auto">
          <a:xfrm>
            <a:off x="6929806" y="22145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79" name="Text Box 131"/>
          <p:cNvSpPr txBox="1">
            <a:spLocks noChangeArrowheads="1"/>
          </p:cNvSpPr>
          <p:nvPr/>
        </p:nvSpPr>
        <p:spPr bwMode="auto">
          <a:xfrm>
            <a:off x="6929806" y="15541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1d</a:t>
            </a:r>
            <a:r>
              <a:rPr lang="en-US" baseline="-25000">
                <a:solidFill>
                  <a:srgbClr val="000000"/>
                </a:solidFill>
              </a:rPr>
              <a:t>5/2</a:t>
            </a:r>
          </a:p>
        </p:txBody>
      </p:sp>
      <p:grpSp>
        <p:nvGrpSpPr>
          <p:cNvPr id="8" name="Group 140"/>
          <p:cNvGrpSpPr>
            <a:grpSpLocks/>
          </p:cNvGrpSpPr>
          <p:nvPr/>
        </p:nvGrpSpPr>
        <p:grpSpPr bwMode="auto">
          <a:xfrm>
            <a:off x="7725509" y="1765309"/>
            <a:ext cx="515815" cy="522289"/>
            <a:chOff x="5180" y="1304"/>
            <a:chExt cx="352" cy="329"/>
          </a:xfrm>
        </p:grpSpPr>
        <p:sp>
          <p:nvSpPr>
            <p:cNvPr id="258189" name="Oval 141"/>
            <p:cNvSpPr>
              <a:spLocks noChangeArrowheads="1"/>
            </p:cNvSpPr>
            <p:nvPr/>
          </p:nvSpPr>
          <p:spPr bwMode="auto">
            <a:xfrm>
              <a:off x="5180" y="1304"/>
              <a:ext cx="352" cy="329"/>
            </a:xfrm>
            <a:prstGeom prst="ellipse">
              <a:avLst/>
            </a:prstGeom>
            <a:noFill/>
            <a:ln w="25400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58190" name="Text Box 142"/>
            <p:cNvSpPr txBox="1">
              <a:spLocks noChangeArrowheads="1"/>
            </p:cNvSpPr>
            <p:nvPr/>
          </p:nvSpPr>
          <p:spPr bwMode="auto">
            <a:xfrm>
              <a:off x="5258" y="1351"/>
              <a:ext cx="212" cy="23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914395">
                <a:defRPr/>
              </a:pPr>
              <a:r>
                <a:rPr lang="en-US">
                  <a:solidFill>
                    <a:srgbClr val="000099"/>
                  </a:solidFill>
                </a:rPr>
                <a:t>8</a:t>
              </a:r>
            </a:p>
          </p:txBody>
        </p:sp>
      </p:grpSp>
      <p:sp>
        <p:nvSpPr>
          <p:cNvPr id="258191" name="Text Box 143"/>
          <p:cNvSpPr txBox="1">
            <a:spLocks noChangeArrowheads="1"/>
          </p:cNvSpPr>
          <p:nvPr/>
        </p:nvSpPr>
        <p:spPr bwMode="auto">
          <a:xfrm>
            <a:off x="5146432" y="1036640"/>
            <a:ext cx="3185785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Protons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p</a:t>
            </a:r>
            <a:r>
              <a:rPr lang="en-US">
                <a:solidFill>
                  <a:srgbClr val="000000"/>
                </a:solidFill>
              </a:rPr>
              <a:t>              Neutrons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n</a:t>
            </a:r>
          </a:p>
        </p:txBody>
      </p:sp>
      <p:sp>
        <p:nvSpPr>
          <p:cNvPr id="258192" name="Text Box 144"/>
          <p:cNvSpPr txBox="1">
            <a:spLocks noChangeArrowheads="1"/>
          </p:cNvSpPr>
          <p:nvPr/>
        </p:nvSpPr>
        <p:spPr bwMode="auto">
          <a:xfrm>
            <a:off x="4385896" y="693740"/>
            <a:ext cx="4751920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 sz="1600" b="1" dirty="0">
                <a:solidFill>
                  <a:srgbClr val="000099"/>
                </a:solidFill>
              </a:rPr>
              <a:t>0</a:t>
            </a:r>
            <a:r>
              <a:rPr lang="en-US" sz="1600" b="1" baseline="30000" dirty="0">
                <a:solidFill>
                  <a:srgbClr val="000099"/>
                </a:solidFill>
              </a:rPr>
              <a:t>+</a:t>
            </a:r>
            <a:r>
              <a:rPr lang="en-US" sz="1600" b="1" dirty="0">
                <a:solidFill>
                  <a:srgbClr val="000099"/>
                </a:solidFill>
              </a:rPr>
              <a:t> Ground State 0p-0h Spherical configuration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58258" name="Object 210"/>
          <p:cNvGraphicFramePr>
            <a:graphicFrameLocks noChangeAspect="1"/>
          </p:cNvGraphicFramePr>
          <p:nvPr/>
        </p:nvGraphicFramePr>
        <p:xfrm>
          <a:off x="376605" y="784227"/>
          <a:ext cx="4256942" cy="589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469251" imgH="3600000" progId="">
                  <p:embed/>
                </p:oleObj>
              </mc:Choice>
              <mc:Fallback>
                <p:oleObj r:id="rId8" imgW="2469251" imgH="3600000" progId="">
                  <p:embed/>
                  <p:pic>
                    <p:nvPicPr>
                      <p:cNvPr id="258258" name="Object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605" y="784227"/>
                        <a:ext cx="4256942" cy="589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260" name="Rectangle 212"/>
          <p:cNvSpPr>
            <a:spLocks noChangeArrowheads="1"/>
          </p:cNvSpPr>
          <p:nvPr/>
        </p:nvSpPr>
        <p:spPr bwMode="auto">
          <a:xfrm>
            <a:off x="1318846" y="6313490"/>
            <a:ext cx="14285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395">
              <a:defRPr/>
            </a:pPr>
            <a:r>
              <a:rPr lang="en-US" b="1">
                <a:solidFill>
                  <a:srgbClr val="3333CC"/>
                </a:solidFill>
              </a:rPr>
              <a:t>0p-0h (sph)</a:t>
            </a:r>
          </a:p>
        </p:txBody>
      </p:sp>
      <p:sp>
        <p:nvSpPr>
          <p:cNvPr id="258262" name="Line 214"/>
          <p:cNvSpPr>
            <a:spLocks noChangeShapeType="1"/>
          </p:cNvSpPr>
          <p:nvPr/>
        </p:nvSpPr>
        <p:spPr bwMode="auto">
          <a:xfrm>
            <a:off x="1291005" y="6319839"/>
            <a:ext cx="1239715" cy="1588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grpSp>
        <p:nvGrpSpPr>
          <p:cNvPr id="10" name="Group 220"/>
          <p:cNvGrpSpPr>
            <a:grpSpLocks/>
          </p:cNvGrpSpPr>
          <p:nvPr/>
        </p:nvGrpSpPr>
        <p:grpSpPr bwMode="auto">
          <a:xfrm>
            <a:off x="465992" y="5880101"/>
            <a:ext cx="679938" cy="738188"/>
            <a:chOff x="513" y="716"/>
            <a:chExt cx="388" cy="379"/>
          </a:xfrm>
        </p:grpSpPr>
        <p:graphicFrame>
          <p:nvGraphicFramePr>
            <p:cNvPr id="258269" name="Object 221"/>
            <p:cNvGraphicFramePr>
              <a:graphicFrameLocks noChangeAspect="1"/>
            </p:cNvGraphicFramePr>
            <p:nvPr/>
          </p:nvGraphicFramePr>
          <p:xfrm>
            <a:off x="513" y="716"/>
            <a:ext cx="388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9" imgW="1695687" imgH="1657581" progId="PBrush">
                    <p:embed/>
                  </p:oleObj>
                </mc:Choice>
                <mc:Fallback>
                  <p:oleObj name="Bitmap Image" r:id="rId9" imgW="1695687" imgH="1657581" progId="PBrush">
                    <p:embed/>
                    <p:pic>
                      <p:nvPicPr>
                        <p:cNvPr id="258269" name="Object 2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" y="716"/>
                          <a:ext cx="388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8270" name="Oval 222"/>
            <p:cNvSpPr>
              <a:spLocks noChangeArrowheads="1"/>
            </p:cNvSpPr>
            <p:nvPr/>
          </p:nvSpPr>
          <p:spPr bwMode="auto">
            <a:xfrm>
              <a:off x="525" y="722"/>
              <a:ext cx="362" cy="3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258327" name="Rectangle 279"/>
          <p:cNvSpPr>
            <a:spLocks noChangeArrowheads="1"/>
          </p:cNvSpPr>
          <p:nvPr/>
        </p:nvSpPr>
        <p:spPr bwMode="auto">
          <a:xfrm>
            <a:off x="2" y="6578821"/>
            <a:ext cx="2956556" cy="27918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 sz="1200" i="1" dirty="0">
                <a:solidFill>
                  <a:srgbClr val="000000"/>
                </a:solidFill>
              </a:rPr>
              <a:t>H. Morinaga</a:t>
            </a:r>
            <a:r>
              <a:rPr lang="en-US" sz="1200" dirty="0">
                <a:solidFill>
                  <a:srgbClr val="000000"/>
                </a:solidFill>
              </a:rPr>
              <a:t>, Phys. </a:t>
            </a:r>
            <a:r>
              <a:rPr lang="en-US" sz="1200" dirty="0" err="1">
                <a:solidFill>
                  <a:srgbClr val="000000"/>
                </a:solidFill>
              </a:rPr>
              <a:t>Lett</a:t>
            </a:r>
            <a:r>
              <a:rPr lang="en-US" sz="1200" dirty="0">
                <a:solidFill>
                  <a:srgbClr val="000000"/>
                </a:solidFill>
              </a:rPr>
              <a:t>., 101, 254(1956)</a:t>
            </a:r>
          </a:p>
        </p:txBody>
      </p:sp>
      <p:sp>
        <p:nvSpPr>
          <p:cNvPr id="128" name="Oval 127"/>
          <p:cNvSpPr/>
          <p:nvPr/>
        </p:nvSpPr>
        <p:spPr>
          <a:xfrm>
            <a:off x="5600700" y="23336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6086475" y="23241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534026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5800726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105526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6372226" y="28194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5657851" y="3305176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6067426" y="3305176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7629526" y="23431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8115300" y="23336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562851" y="2838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7829551" y="2838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134351" y="2838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8401051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7686675" y="33147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8096251" y="33147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2505076" y="819151"/>
            <a:ext cx="2181225" cy="547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30067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E7E85-D1C6-DF5D-A8AC-F10D054EB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0">
            <a:extLst>
              <a:ext uri="{FF2B5EF4-FFF2-40B4-BE49-F238E27FC236}">
                <a16:creationId xmlns:a16="http://schemas.microsoft.com/office/drawing/2014/main" id="{3DFB2532-4526-FFC6-6858-937EFD327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928512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Chart of Isotopes (a nuclear physicist’s point of view)</a:t>
            </a: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9AE03-EB6A-68B0-034B-4FEB88983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3" y="1040938"/>
            <a:ext cx="8380513" cy="58170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FD9558-9930-DC86-66F1-14AA943E385D}"/>
              </a:ext>
            </a:extLst>
          </p:cNvPr>
          <p:cNvSpPr/>
          <p:nvPr/>
        </p:nvSpPr>
        <p:spPr>
          <a:xfrm>
            <a:off x="2788920" y="1630680"/>
            <a:ext cx="3489960" cy="487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F0926C-F779-D345-4F9C-DB281B209E66}"/>
              </a:ext>
            </a:extLst>
          </p:cNvPr>
          <p:cNvSpPr txBox="1"/>
          <p:nvPr/>
        </p:nvSpPr>
        <p:spPr>
          <a:xfrm>
            <a:off x="5951266" y="1745067"/>
            <a:ext cx="128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Og(Z=118)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78A7E6-3106-C32D-09CA-6E5AFDC18692}"/>
              </a:ext>
            </a:extLst>
          </p:cNvPr>
          <p:cNvSpPr/>
          <p:nvPr/>
        </p:nvSpPr>
        <p:spPr>
          <a:xfrm>
            <a:off x="6009304" y="2055050"/>
            <a:ext cx="914400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FEEFF-CACF-5542-56E3-E9A29305AACF}"/>
              </a:ext>
            </a:extLst>
          </p:cNvPr>
          <p:cNvSpPr txBox="1"/>
          <p:nvPr/>
        </p:nvSpPr>
        <p:spPr>
          <a:xfrm>
            <a:off x="1826886" y="1594454"/>
            <a:ext cx="23134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283 stable isotopes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0B0462-6477-878D-718D-32C35D2ACB82}"/>
              </a:ext>
            </a:extLst>
          </p:cNvPr>
          <p:cNvSpPr txBox="1"/>
          <p:nvPr/>
        </p:nvSpPr>
        <p:spPr>
          <a:xfrm>
            <a:off x="5485268" y="3539312"/>
            <a:ext cx="3874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~3300 isotopes are known,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~4000 can be discovered,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including new elements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C7E44C-6A5F-E700-BA2F-2F982F9F8806}"/>
              </a:ext>
            </a:extLst>
          </p:cNvPr>
          <p:cNvSpPr txBox="1"/>
          <p:nvPr/>
        </p:nvSpPr>
        <p:spPr>
          <a:xfrm>
            <a:off x="119234" y="5560428"/>
            <a:ext cx="9024766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 key question: are the underlying physics phenomena the same for very exotic (neutron-deficient or neutron-rich) isotopes as for stable isotopes?</a:t>
            </a:r>
          </a:p>
        </p:txBody>
      </p:sp>
    </p:spTree>
    <p:extLst>
      <p:ext uri="{BB962C8B-B14F-4D97-AF65-F5344CB8AC3E}">
        <p14:creationId xmlns:p14="http://schemas.microsoft.com/office/powerpoint/2010/main" val="3514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"/>
            <a:ext cx="9144001" cy="655638"/>
          </a:xfrm>
          <a:solidFill>
            <a:srgbClr val="002060"/>
          </a:solidFill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latin typeface="Comic Sans MS" pitchFamily="66" charset="0"/>
              </a:rPr>
              <a:t>Rotational Band in Doubly-Magic </a:t>
            </a:r>
            <a:r>
              <a:rPr lang="en-US" sz="2800" b="1" baseline="30000" dirty="0">
                <a:solidFill>
                  <a:schemeClr val="bg1"/>
                </a:solidFill>
                <a:latin typeface="Comic Sans MS" pitchFamily="66" charset="0"/>
              </a:rPr>
              <a:t>16</a:t>
            </a:r>
            <a:r>
              <a:rPr lang="en-US" sz="2800" b="1" dirty="0">
                <a:solidFill>
                  <a:schemeClr val="bg1"/>
                </a:solidFill>
                <a:latin typeface="Comic Sans MS" pitchFamily="66" charset="0"/>
              </a:rPr>
              <a:t>O?</a:t>
            </a:r>
          </a:p>
        </p:txBody>
      </p:sp>
      <p:graphicFrame>
        <p:nvGraphicFramePr>
          <p:cNvPr id="258051" name="Rectangle 3"/>
          <p:cNvGraphicFramePr>
            <a:graphicFrameLocks/>
          </p:cNvGraphicFramePr>
          <p:nvPr/>
        </p:nvGraphicFramePr>
        <p:xfrm>
          <a:off x="1406769" y="1397001"/>
          <a:ext cx="562707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258051" name="Rectangle 3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69" y="1397001"/>
                        <a:ext cx="562707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2" name="Rectangle 4"/>
          <p:cNvGraphicFramePr>
            <a:graphicFrameLocks/>
          </p:cNvGraphicFramePr>
          <p:nvPr/>
        </p:nvGraphicFramePr>
        <p:xfrm>
          <a:off x="1406769" y="1397001"/>
          <a:ext cx="562707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258052" name="Rectangle 4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69" y="1397001"/>
                        <a:ext cx="562707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097" name="Rectangle 49"/>
          <p:cNvSpPr>
            <a:spLocks noChangeArrowheads="1"/>
          </p:cNvSpPr>
          <p:nvPr/>
        </p:nvSpPr>
        <p:spPr bwMode="auto">
          <a:xfrm>
            <a:off x="402983" y="3545662"/>
            <a:ext cx="4262803" cy="371513"/>
          </a:xfrm>
          <a:prstGeom prst="rect">
            <a:avLst/>
          </a:prstGeom>
          <a:noFill/>
          <a:ln w="6350">
            <a:solidFill>
              <a:srgbClr val="006699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grpSp>
        <p:nvGrpSpPr>
          <p:cNvPr id="2" name="Group 276"/>
          <p:cNvGrpSpPr>
            <a:grpSpLocks/>
          </p:cNvGrpSpPr>
          <p:nvPr/>
        </p:nvGrpSpPr>
        <p:grpSpPr bwMode="auto">
          <a:xfrm>
            <a:off x="460132" y="796927"/>
            <a:ext cx="4198327" cy="5875317"/>
            <a:chOff x="274" y="502"/>
            <a:chExt cx="2905" cy="3725"/>
          </a:xfrm>
        </p:grpSpPr>
        <p:grpSp>
          <p:nvGrpSpPr>
            <p:cNvPr id="3" name="Group 208"/>
            <p:cNvGrpSpPr>
              <a:grpSpLocks/>
            </p:cNvGrpSpPr>
            <p:nvPr/>
          </p:nvGrpSpPr>
          <p:grpSpPr bwMode="auto">
            <a:xfrm>
              <a:off x="274" y="502"/>
              <a:ext cx="2905" cy="3716"/>
              <a:chOff x="274" y="502"/>
              <a:chExt cx="2905" cy="3716"/>
            </a:xfrm>
          </p:grpSpPr>
          <p:graphicFrame>
            <p:nvGraphicFramePr>
              <p:cNvPr id="258055" name="Object 7"/>
              <p:cNvGraphicFramePr>
                <a:graphicFrameLocks noChangeAspect="1"/>
              </p:cNvGraphicFramePr>
              <p:nvPr/>
            </p:nvGraphicFramePr>
            <p:xfrm>
              <a:off x="274" y="502"/>
              <a:ext cx="2905" cy="37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5" imgW="2469251" imgH="3600000" progId="">
                      <p:embed/>
                    </p:oleObj>
                  </mc:Choice>
                  <mc:Fallback>
                    <p:oleObj r:id="rId5" imgW="2469251" imgH="3600000" progId="">
                      <p:embed/>
                      <p:pic>
                        <p:nvPicPr>
                          <p:cNvPr id="258055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" y="502"/>
                            <a:ext cx="2905" cy="37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" name="Group 206"/>
              <p:cNvGrpSpPr>
                <a:grpSpLocks/>
              </p:cNvGrpSpPr>
              <p:nvPr/>
            </p:nvGrpSpPr>
            <p:grpSpPr bwMode="auto">
              <a:xfrm>
                <a:off x="1757" y="2146"/>
                <a:ext cx="762" cy="1844"/>
                <a:chOff x="1757" y="2146"/>
                <a:chExt cx="762" cy="1844"/>
              </a:xfrm>
            </p:grpSpPr>
            <p:sp>
              <p:nvSpPr>
                <p:cNvPr id="258252" name="Rectangle 204"/>
                <p:cNvSpPr>
                  <a:spLocks noChangeArrowheads="1"/>
                </p:cNvSpPr>
                <p:nvPr/>
              </p:nvSpPr>
              <p:spPr bwMode="auto">
                <a:xfrm>
                  <a:off x="2393" y="2146"/>
                  <a:ext cx="126" cy="236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53" name="Rectangle 205"/>
                <p:cNvSpPr>
                  <a:spLocks noChangeArrowheads="1"/>
                </p:cNvSpPr>
                <p:nvPr/>
              </p:nvSpPr>
              <p:spPr bwMode="auto">
                <a:xfrm>
                  <a:off x="1757" y="3754"/>
                  <a:ext cx="126" cy="236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58057" name="Rectangle 9"/>
            <p:cNvSpPr>
              <a:spLocks noChangeArrowheads="1"/>
            </p:cNvSpPr>
            <p:nvPr/>
          </p:nvSpPr>
          <p:spPr bwMode="auto">
            <a:xfrm>
              <a:off x="909" y="3993"/>
              <a:ext cx="989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914395">
                <a:defRPr/>
              </a:pPr>
              <a:r>
                <a:rPr lang="en-US" b="1">
                  <a:solidFill>
                    <a:srgbClr val="3333CC"/>
                  </a:solidFill>
                </a:rPr>
                <a:t>0p-0h (sph)</a:t>
              </a:r>
            </a:p>
          </p:txBody>
        </p:sp>
        <p:sp>
          <p:nvSpPr>
            <p:cNvPr id="258059" name="Line 11"/>
            <p:cNvSpPr>
              <a:spLocks noChangeShapeType="1"/>
            </p:cNvSpPr>
            <p:nvPr/>
          </p:nvSpPr>
          <p:spPr bwMode="auto">
            <a:xfrm>
              <a:off x="890" y="3997"/>
              <a:ext cx="846" cy="1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5" name="Group 54"/>
            <p:cNvGrpSpPr>
              <a:grpSpLocks/>
            </p:cNvGrpSpPr>
            <p:nvPr/>
          </p:nvGrpSpPr>
          <p:grpSpPr bwMode="auto">
            <a:xfrm>
              <a:off x="327" y="3720"/>
              <a:ext cx="464" cy="465"/>
              <a:chOff x="513" y="716"/>
              <a:chExt cx="388" cy="379"/>
            </a:xfrm>
          </p:grpSpPr>
          <p:graphicFrame>
            <p:nvGraphicFramePr>
              <p:cNvPr id="258103" name="Object 55"/>
              <p:cNvGraphicFramePr>
                <a:graphicFrameLocks noChangeAspect="1"/>
              </p:cNvGraphicFramePr>
              <p:nvPr/>
            </p:nvGraphicFramePr>
            <p:xfrm>
              <a:off x="513" y="716"/>
              <a:ext cx="388" cy="3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7" imgW="1695687" imgH="1657581" progId="PBrush">
                      <p:embed/>
                    </p:oleObj>
                  </mc:Choice>
                  <mc:Fallback>
                    <p:oleObj name="Bitmap Image" r:id="rId7" imgW="1695687" imgH="1657581" progId="PBrush">
                      <p:embed/>
                      <p:pic>
                        <p:nvPicPr>
                          <p:cNvPr id="258103" name="Object 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" y="716"/>
                            <a:ext cx="388" cy="3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104" name="Oval 56"/>
              <p:cNvSpPr>
                <a:spLocks noChangeArrowheads="1"/>
              </p:cNvSpPr>
              <p:nvPr/>
            </p:nvSpPr>
            <p:spPr bwMode="auto">
              <a:xfrm>
                <a:off x="525" y="722"/>
                <a:ext cx="362" cy="364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58233" name="Rectangle 185"/>
          <p:cNvSpPr>
            <a:spLocks noChangeArrowheads="1"/>
          </p:cNvSpPr>
          <p:nvPr/>
        </p:nvSpPr>
        <p:spPr bwMode="auto">
          <a:xfrm>
            <a:off x="6796455" y="2067701"/>
            <a:ext cx="181822" cy="37151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5" name="Line 97"/>
          <p:cNvSpPr>
            <a:spLocks noChangeShapeType="1"/>
          </p:cNvSpPr>
          <p:nvPr/>
        </p:nvSpPr>
        <p:spPr bwMode="auto">
          <a:xfrm>
            <a:off x="5451231" y="34099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6" name="Line 98"/>
          <p:cNvSpPr>
            <a:spLocks noChangeShapeType="1"/>
          </p:cNvSpPr>
          <p:nvPr/>
        </p:nvSpPr>
        <p:spPr bwMode="auto">
          <a:xfrm>
            <a:off x="5462954" y="2940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7" name="Line 99"/>
          <p:cNvSpPr>
            <a:spLocks noChangeShapeType="1"/>
          </p:cNvSpPr>
          <p:nvPr/>
        </p:nvSpPr>
        <p:spPr bwMode="auto">
          <a:xfrm>
            <a:off x="5474678" y="2432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8" name="Line 100"/>
          <p:cNvSpPr>
            <a:spLocks noChangeShapeType="1"/>
          </p:cNvSpPr>
          <p:nvPr/>
        </p:nvSpPr>
        <p:spPr bwMode="auto">
          <a:xfrm>
            <a:off x="5416062" y="17335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9" name="Text Box 101"/>
          <p:cNvSpPr txBox="1">
            <a:spLocks noChangeArrowheads="1"/>
          </p:cNvSpPr>
          <p:nvPr/>
        </p:nvSpPr>
        <p:spPr bwMode="auto">
          <a:xfrm>
            <a:off x="4873870" y="3192465"/>
            <a:ext cx="638614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1s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50" name="Text Box 102"/>
          <p:cNvSpPr txBox="1">
            <a:spLocks noChangeArrowheads="1"/>
          </p:cNvSpPr>
          <p:nvPr/>
        </p:nvSpPr>
        <p:spPr bwMode="auto">
          <a:xfrm>
            <a:off x="4854820" y="27352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258151" name="Text Box 103"/>
          <p:cNvSpPr txBox="1">
            <a:spLocks noChangeArrowheads="1"/>
          </p:cNvSpPr>
          <p:nvPr/>
        </p:nvSpPr>
        <p:spPr bwMode="auto">
          <a:xfrm>
            <a:off x="4901713" y="22145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52" name="Text Box 104"/>
          <p:cNvSpPr txBox="1">
            <a:spLocks noChangeArrowheads="1"/>
          </p:cNvSpPr>
          <p:nvPr/>
        </p:nvSpPr>
        <p:spPr bwMode="auto">
          <a:xfrm>
            <a:off x="4901713" y="15541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1d</a:t>
            </a:r>
            <a:r>
              <a:rPr lang="en-US" baseline="-25000">
                <a:solidFill>
                  <a:srgbClr val="000000"/>
                </a:solidFill>
              </a:rPr>
              <a:t>5/2</a:t>
            </a:r>
          </a:p>
        </p:txBody>
      </p:sp>
      <p:grpSp>
        <p:nvGrpSpPr>
          <p:cNvPr id="6" name="Group 123"/>
          <p:cNvGrpSpPr>
            <a:grpSpLocks/>
          </p:cNvGrpSpPr>
          <p:nvPr/>
        </p:nvGrpSpPr>
        <p:grpSpPr bwMode="auto">
          <a:xfrm>
            <a:off x="5697417" y="1773008"/>
            <a:ext cx="515815" cy="522701"/>
            <a:chOff x="5180" y="1305"/>
            <a:chExt cx="352" cy="333"/>
          </a:xfrm>
        </p:grpSpPr>
        <p:sp>
          <p:nvSpPr>
            <p:cNvPr id="258169" name="Oval 121"/>
            <p:cNvSpPr>
              <a:spLocks noChangeArrowheads="1"/>
            </p:cNvSpPr>
            <p:nvPr/>
          </p:nvSpPr>
          <p:spPr bwMode="auto">
            <a:xfrm>
              <a:off x="5180" y="1305"/>
              <a:ext cx="352" cy="333"/>
            </a:xfrm>
            <a:prstGeom prst="ellipse">
              <a:avLst/>
            </a:prstGeom>
            <a:noFill/>
            <a:ln w="25400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58170" name="Text Box 122"/>
            <p:cNvSpPr txBox="1">
              <a:spLocks noChangeArrowheads="1"/>
            </p:cNvSpPr>
            <p:nvPr/>
          </p:nvSpPr>
          <p:spPr bwMode="auto">
            <a:xfrm>
              <a:off x="5258" y="1351"/>
              <a:ext cx="212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914395">
                <a:defRPr/>
              </a:pPr>
              <a:r>
                <a:rPr lang="en-US">
                  <a:solidFill>
                    <a:srgbClr val="000099"/>
                  </a:solidFill>
                </a:rPr>
                <a:t>8</a:t>
              </a:r>
            </a:p>
          </p:txBody>
        </p:sp>
      </p:grpSp>
      <p:sp>
        <p:nvSpPr>
          <p:cNvPr id="258172" name="Line 124"/>
          <p:cNvSpPr>
            <a:spLocks noChangeShapeType="1"/>
          </p:cNvSpPr>
          <p:nvPr/>
        </p:nvSpPr>
        <p:spPr bwMode="auto">
          <a:xfrm>
            <a:off x="7479324" y="34099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3" name="Line 125"/>
          <p:cNvSpPr>
            <a:spLocks noChangeShapeType="1"/>
          </p:cNvSpPr>
          <p:nvPr/>
        </p:nvSpPr>
        <p:spPr bwMode="auto">
          <a:xfrm>
            <a:off x="7491047" y="2940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4" name="Line 126"/>
          <p:cNvSpPr>
            <a:spLocks noChangeShapeType="1"/>
          </p:cNvSpPr>
          <p:nvPr/>
        </p:nvSpPr>
        <p:spPr bwMode="auto">
          <a:xfrm>
            <a:off x="7502770" y="2432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5" name="Line 127"/>
          <p:cNvSpPr>
            <a:spLocks noChangeShapeType="1"/>
          </p:cNvSpPr>
          <p:nvPr/>
        </p:nvSpPr>
        <p:spPr bwMode="auto">
          <a:xfrm>
            <a:off x="7444155" y="17335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6" name="Text Box 128"/>
          <p:cNvSpPr txBox="1">
            <a:spLocks noChangeArrowheads="1"/>
          </p:cNvSpPr>
          <p:nvPr/>
        </p:nvSpPr>
        <p:spPr bwMode="auto">
          <a:xfrm>
            <a:off x="6901963" y="3192465"/>
            <a:ext cx="638614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1s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77" name="Text Box 129"/>
          <p:cNvSpPr txBox="1">
            <a:spLocks noChangeArrowheads="1"/>
          </p:cNvSpPr>
          <p:nvPr/>
        </p:nvSpPr>
        <p:spPr bwMode="auto">
          <a:xfrm>
            <a:off x="6882913" y="27352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258178" name="Text Box 130"/>
          <p:cNvSpPr txBox="1">
            <a:spLocks noChangeArrowheads="1"/>
          </p:cNvSpPr>
          <p:nvPr/>
        </p:nvSpPr>
        <p:spPr bwMode="auto">
          <a:xfrm>
            <a:off x="6929806" y="22145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79" name="Text Box 131"/>
          <p:cNvSpPr txBox="1">
            <a:spLocks noChangeArrowheads="1"/>
          </p:cNvSpPr>
          <p:nvPr/>
        </p:nvSpPr>
        <p:spPr bwMode="auto">
          <a:xfrm>
            <a:off x="6929806" y="15541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1d</a:t>
            </a:r>
            <a:r>
              <a:rPr lang="en-US" baseline="-25000">
                <a:solidFill>
                  <a:srgbClr val="000000"/>
                </a:solidFill>
              </a:rPr>
              <a:t>5/2</a:t>
            </a:r>
          </a:p>
        </p:txBody>
      </p:sp>
      <p:grpSp>
        <p:nvGrpSpPr>
          <p:cNvPr id="7" name="Group 140"/>
          <p:cNvGrpSpPr>
            <a:grpSpLocks/>
          </p:cNvGrpSpPr>
          <p:nvPr/>
        </p:nvGrpSpPr>
        <p:grpSpPr bwMode="auto">
          <a:xfrm>
            <a:off x="7725509" y="1765309"/>
            <a:ext cx="515815" cy="522289"/>
            <a:chOff x="5180" y="1304"/>
            <a:chExt cx="352" cy="329"/>
          </a:xfrm>
        </p:grpSpPr>
        <p:sp>
          <p:nvSpPr>
            <p:cNvPr id="258189" name="Oval 141"/>
            <p:cNvSpPr>
              <a:spLocks noChangeArrowheads="1"/>
            </p:cNvSpPr>
            <p:nvPr/>
          </p:nvSpPr>
          <p:spPr bwMode="auto">
            <a:xfrm>
              <a:off x="5180" y="1304"/>
              <a:ext cx="352" cy="329"/>
            </a:xfrm>
            <a:prstGeom prst="ellipse">
              <a:avLst/>
            </a:prstGeom>
            <a:noFill/>
            <a:ln w="25400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58190" name="Text Box 142"/>
            <p:cNvSpPr txBox="1">
              <a:spLocks noChangeArrowheads="1"/>
            </p:cNvSpPr>
            <p:nvPr/>
          </p:nvSpPr>
          <p:spPr bwMode="auto">
            <a:xfrm>
              <a:off x="5258" y="1351"/>
              <a:ext cx="212" cy="23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914395">
                <a:defRPr/>
              </a:pPr>
              <a:r>
                <a:rPr lang="en-US">
                  <a:solidFill>
                    <a:srgbClr val="000099"/>
                  </a:solidFill>
                </a:rPr>
                <a:t>8</a:t>
              </a:r>
            </a:p>
          </p:txBody>
        </p:sp>
      </p:grpSp>
      <p:sp>
        <p:nvSpPr>
          <p:cNvPr id="258191" name="Text Box 143"/>
          <p:cNvSpPr txBox="1">
            <a:spLocks noChangeArrowheads="1"/>
          </p:cNvSpPr>
          <p:nvPr/>
        </p:nvSpPr>
        <p:spPr bwMode="auto">
          <a:xfrm>
            <a:off x="5146432" y="1036640"/>
            <a:ext cx="3185785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Protons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p</a:t>
            </a:r>
            <a:r>
              <a:rPr lang="en-US">
                <a:solidFill>
                  <a:srgbClr val="000000"/>
                </a:solidFill>
              </a:rPr>
              <a:t>              Neutrons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n</a:t>
            </a:r>
          </a:p>
        </p:txBody>
      </p:sp>
      <p:sp>
        <p:nvSpPr>
          <p:cNvPr id="258192" name="Text Box 144"/>
          <p:cNvSpPr txBox="1">
            <a:spLocks noChangeArrowheads="1"/>
          </p:cNvSpPr>
          <p:nvPr/>
        </p:nvSpPr>
        <p:spPr bwMode="auto">
          <a:xfrm>
            <a:off x="4385896" y="693740"/>
            <a:ext cx="4751920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 sz="1600" b="1" dirty="0">
                <a:solidFill>
                  <a:srgbClr val="000099"/>
                </a:solidFill>
              </a:rPr>
              <a:t>0</a:t>
            </a:r>
            <a:r>
              <a:rPr lang="en-US" sz="1600" b="1" baseline="30000" dirty="0">
                <a:solidFill>
                  <a:srgbClr val="000099"/>
                </a:solidFill>
              </a:rPr>
              <a:t>+</a:t>
            </a:r>
            <a:r>
              <a:rPr lang="en-US" sz="1600" b="1" dirty="0">
                <a:solidFill>
                  <a:srgbClr val="000099"/>
                </a:solidFill>
              </a:rPr>
              <a:t> Ground State 0p-0h Spherical configuration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58258" name="Object 210"/>
          <p:cNvGraphicFramePr>
            <a:graphicFrameLocks noChangeAspect="1"/>
          </p:cNvGraphicFramePr>
          <p:nvPr/>
        </p:nvGraphicFramePr>
        <p:xfrm>
          <a:off x="243987" y="773094"/>
          <a:ext cx="4472355" cy="589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469251" imgH="3600000" progId="">
                  <p:embed/>
                </p:oleObj>
              </mc:Choice>
              <mc:Fallback>
                <p:oleObj r:id="rId5" imgW="2469251" imgH="3600000" progId="">
                  <p:embed/>
                  <p:pic>
                    <p:nvPicPr>
                      <p:cNvPr id="258258" name="Object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87" y="773094"/>
                        <a:ext cx="4472355" cy="589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260" name="Rectangle 212"/>
          <p:cNvSpPr>
            <a:spLocks noChangeArrowheads="1"/>
          </p:cNvSpPr>
          <p:nvPr/>
        </p:nvSpPr>
        <p:spPr bwMode="auto">
          <a:xfrm>
            <a:off x="1318846" y="6313490"/>
            <a:ext cx="14285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395">
              <a:defRPr/>
            </a:pPr>
            <a:r>
              <a:rPr lang="en-US" b="1">
                <a:solidFill>
                  <a:srgbClr val="3333CC"/>
                </a:solidFill>
              </a:rPr>
              <a:t>0p-0h (sph)</a:t>
            </a:r>
          </a:p>
        </p:txBody>
      </p:sp>
      <p:sp>
        <p:nvSpPr>
          <p:cNvPr id="258262" name="Line 214"/>
          <p:cNvSpPr>
            <a:spLocks noChangeShapeType="1"/>
          </p:cNvSpPr>
          <p:nvPr/>
        </p:nvSpPr>
        <p:spPr bwMode="auto">
          <a:xfrm>
            <a:off x="1291005" y="6319839"/>
            <a:ext cx="1239715" cy="1588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grpSp>
        <p:nvGrpSpPr>
          <p:cNvPr id="8" name="Group 220"/>
          <p:cNvGrpSpPr>
            <a:grpSpLocks/>
          </p:cNvGrpSpPr>
          <p:nvPr/>
        </p:nvGrpSpPr>
        <p:grpSpPr bwMode="auto">
          <a:xfrm>
            <a:off x="465992" y="5880101"/>
            <a:ext cx="679938" cy="738188"/>
            <a:chOff x="513" y="716"/>
            <a:chExt cx="388" cy="379"/>
          </a:xfrm>
        </p:grpSpPr>
        <p:graphicFrame>
          <p:nvGraphicFramePr>
            <p:cNvPr id="258269" name="Object 221"/>
            <p:cNvGraphicFramePr>
              <a:graphicFrameLocks noChangeAspect="1"/>
            </p:cNvGraphicFramePr>
            <p:nvPr/>
          </p:nvGraphicFramePr>
          <p:xfrm>
            <a:off x="513" y="716"/>
            <a:ext cx="388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9" imgW="1695687" imgH="1657581" progId="PBrush">
                    <p:embed/>
                  </p:oleObj>
                </mc:Choice>
                <mc:Fallback>
                  <p:oleObj name="Bitmap Image" r:id="rId9" imgW="1695687" imgH="1657581" progId="PBrush">
                    <p:embed/>
                    <p:pic>
                      <p:nvPicPr>
                        <p:cNvPr id="258269" name="Object 2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" y="716"/>
                          <a:ext cx="388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8270" name="Oval 222"/>
            <p:cNvSpPr>
              <a:spLocks noChangeArrowheads="1"/>
            </p:cNvSpPr>
            <p:nvPr/>
          </p:nvSpPr>
          <p:spPr bwMode="auto">
            <a:xfrm>
              <a:off x="525" y="722"/>
              <a:ext cx="362" cy="3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258327" name="Rectangle 279"/>
          <p:cNvSpPr>
            <a:spLocks noChangeArrowheads="1"/>
          </p:cNvSpPr>
          <p:nvPr/>
        </p:nvSpPr>
        <p:spPr bwMode="auto">
          <a:xfrm>
            <a:off x="-126459" y="6583364"/>
            <a:ext cx="2956556" cy="27918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 sz="1200" i="1">
                <a:solidFill>
                  <a:srgbClr val="000000"/>
                </a:solidFill>
              </a:rPr>
              <a:t>H. Morinaga</a:t>
            </a:r>
            <a:r>
              <a:rPr lang="en-US" sz="1200">
                <a:solidFill>
                  <a:srgbClr val="000000"/>
                </a:solidFill>
              </a:rPr>
              <a:t>, Phys. Lett., 101, 254(1956)</a:t>
            </a:r>
          </a:p>
        </p:txBody>
      </p:sp>
      <p:sp>
        <p:nvSpPr>
          <p:cNvPr id="128" name="Oval 127"/>
          <p:cNvSpPr/>
          <p:nvPr/>
        </p:nvSpPr>
        <p:spPr>
          <a:xfrm>
            <a:off x="5600700" y="23336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6086475" y="23241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534026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5800726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105526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6372226" y="28194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5657851" y="3305176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6067426" y="3305176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7629526" y="23431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8115300" y="23336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562851" y="2838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7829551" y="2838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134351" y="2838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8401051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7686675" y="33147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8096251" y="33147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57491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95">
              <a:defRPr/>
            </a:pPr>
            <a:fld id="{8201C0B1-4BBA-4F42-8442-EDE066DE3389}" type="slidenum">
              <a:rPr lang="en-US">
                <a:solidFill>
                  <a:srgbClr val="000000"/>
                </a:solidFill>
                <a:latin typeface="Times New Roman"/>
              </a:rPr>
              <a:pPr defTabSz="914395">
                <a:defRPr/>
              </a:pPr>
              <a:t>81</a:t>
            </a:fld>
            <a:endParaRPr lang="en-US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"/>
            <a:ext cx="9144001" cy="655638"/>
          </a:xfrm>
          <a:solidFill>
            <a:srgbClr val="002060"/>
          </a:solidFill>
        </p:spPr>
        <p:txBody>
          <a:bodyPr/>
          <a:lstStyle/>
          <a:p>
            <a:r>
              <a:rPr lang="en-US" sz="2600" b="1" dirty="0">
                <a:solidFill>
                  <a:schemeClr val="bg1"/>
                </a:solidFill>
                <a:latin typeface="Comic Sans MS" pitchFamily="66" charset="0"/>
              </a:rPr>
              <a:t>Shape Coexistence in Doubly-Magic </a:t>
            </a:r>
            <a:r>
              <a:rPr lang="en-US" sz="2600" b="1" baseline="30000" dirty="0">
                <a:solidFill>
                  <a:schemeClr val="bg1"/>
                </a:solidFill>
                <a:latin typeface="Comic Sans MS" pitchFamily="66" charset="0"/>
              </a:rPr>
              <a:t>16</a:t>
            </a:r>
            <a:r>
              <a:rPr lang="en-US" sz="2600" b="1" dirty="0">
                <a:solidFill>
                  <a:schemeClr val="bg1"/>
                </a:solidFill>
                <a:latin typeface="Comic Sans MS" pitchFamily="66" charset="0"/>
              </a:rPr>
              <a:t>O (Z=N=8)</a:t>
            </a:r>
            <a:br>
              <a:rPr lang="en-US" sz="2600" b="1" dirty="0">
                <a:solidFill>
                  <a:schemeClr val="bg1"/>
                </a:solidFill>
                <a:latin typeface="Comic Sans MS" pitchFamily="66" charset="0"/>
              </a:rPr>
            </a:br>
            <a:r>
              <a:rPr lang="en-US" sz="2000" b="1" dirty="0">
                <a:solidFill>
                  <a:schemeClr val="bg1"/>
                </a:solidFill>
                <a:latin typeface="Comic Sans MS" pitchFamily="66" charset="0"/>
              </a:rPr>
              <a:t>(intruder states)</a:t>
            </a:r>
          </a:p>
        </p:txBody>
      </p:sp>
      <p:graphicFrame>
        <p:nvGraphicFramePr>
          <p:cNvPr id="258051" name="Rectangle 3"/>
          <p:cNvGraphicFramePr>
            <a:graphicFrameLocks/>
          </p:cNvGraphicFramePr>
          <p:nvPr/>
        </p:nvGraphicFramePr>
        <p:xfrm>
          <a:off x="1406769" y="1397001"/>
          <a:ext cx="562707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0" imgH="0" progId="">
                  <p:embed/>
                </p:oleObj>
              </mc:Choice>
              <mc:Fallback>
                <p:oleObj r:id="rId2" imgW="0" imgH="0" progId="">
                  <p:embed/>
                  <p:pic>
                    <p:nvPicPr>
                      <p:cNvPr id="258051" name="Rectangle 3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69" y="1397001"/>
                        <a:ext cx="562707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2" name="Rectangle 4"/>
          <p:cNvGraphicFramePr>
            <a:graphicFrameLocks/>
          </p:cNvGraphicFramePr>
          <p:nvPr/>
        </p:nvGraphicFramePr>
        <p:xfrm>
          <a:off x="1406769" y="1397001"/>
          <a:ext cx="5627077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258052" name="Rectangle 4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769" y="1397001"/>
                        <a:ext cx="5627077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76"/>
          <p:cNvGrpSpPr>
            <a:grpSpLocks/>
          </p:cNvGrpSpPr>
          <p:nvPr/>
        </p:nvGrpSpPr>
        <p:grpSpPr bwMode="auto">
          <a:xfrm>
            <a:off x="460132" y="796927"/>
            <a:ext cx="3921369" cy="5875317"/>
            <a:chOff x="274" y="502"/>
            <a:chExt cx="2905" cy="3725"/>
          </a:xfrm>
        </p:grpSpPr>
        <p:grpSp>
          <p:nvGrpSpPr>
            <p:cNvPr id="3" name="Group 208"/>
            <p:cNvGrpSpPr>
              <a:grpSpLocks/>
            </p:cNvGrpSpPr>
            <p:nvPr/>
          </p:nvGrpSpPr>
          <p:grpSpPr bwMode="auto">
            <a:xfrm>
              <a:off x="274" y="502"/>
              <a:ext cx="2905" cy="3716"/>
              <a:chOff x="274" y="502"/>
              <a:chExt cx="2905" cy="3716"/>
            </a:xfrm>
          </p:grpSpPr>
          <p:graphicFrame>
            <p:nvGraphicFramePr>
              <p:cNvPr id="258055" name="Object 7"/>
              <p:cNvGraphicFramePr>
                <a:graphicFrameLocks noChangeAspect="1"/>
              </p:cNvGraphicFramePr>
              <p:nvPr/>
            </p:nvGraphicFramePr>
            <p:xfrm>
              <a:off x="274" y="502"/>
              <a:ext cx="2905" cy="371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4" imgW="2469251" imgH="3600000" progId="">
                      <p:embed/>
                    </p:oleObj>
                  </mc:Choice>
                  <mc:Fallback>
                    <p:oleObj r:id="rId4" imgW="2469251" imgH="3600000" progId="">
                      <p:embed/>
                      <p:pic>
                        <p:nvPicPr>
                          <p:cNvPr id="258055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" y="502"/>
                            <a:ext cx="2905" cy="371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" name="Group 206"/>
              <p:cNvGrpSpPr>
                <a:grpSpLocks/>
              </p:cNvGrpSpPr>
              <p:nvPr/>
            </p:nvGrpSpPr>
            <p:grpSpPr bwMode="auto">
              <a:xfrm>
                <a:off x="1757" y="2145"/>
                <a:ext cx="771" cy="1844"/>
                <a:chOff x="1757" y="2145"/>
                <a:chExt cx="771" cy="1844"/>
              </a:xfrm>
            </p:grpSpPr>
            <p:sp>
              <p:nvSpPr>
                <p:cNvPr id="258252" name="Rectangle 204"/>
                <p:cNvSpPr>
                  <a:spLocks noChangeArrowheads="1"/>
                </p:cNvSpPr>
                <p:nvPr/>
              </p:nvSpPr>
              <p:spPr bwMode="auto">
                <a:xfrm>
                  <a:off x="2393" y="2145"/>
                  <a:ext cx="135" cy="236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8253" name="Rectangle 205"/>
                <p:cNvSpPr>
                  <a:spLocks noChangeArrowheads="1"/>
                </p:cNvSpPr>
                <p:nvPr/>
              </p:nvSpPr>
              <p:spPr bwMode="auto">
                <a:xfrm>
                  <a:off x="1757" y="3753"/>
                  <a:ext cx="135" cy="236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defTabSz="914395">
                    <a:defRPr/>
                  </a:pPr>
                  <a:endParaRPr lang="en-GB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58057" name="Rectangle 9"/>
            <p:cNvSpPr>
              <a:spLocks noChangeArrowheads="1"/>
            </p:cNvSpPr>
            <p:nvPr/>
          </p:nvSpPr>
          <p:spPr bwMode="auto">
            <a:xfrm>
              <a:off x="909" y="3993"/>
              <a:ext cx="1058" cy="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914395">
                <a:defRPr/>
              </a:pPr>
              <a:r>
                <a:rPr lang="en-US" b="1">
                  <a:solidFill>
                    <a:srgbClr val="3333CC"/>
                  </a:solidFill>
                </a:rPr>
                <a:t>0p-0h (sph)</a:t>
              </a:r>
            </a:p>
          </p:txBody>
        </p:sp>
        <p:sp>
          <p:nvSpPr>
            <p:cNvPr id="258059" name="Line 11"/>
            <p:cNvSpPr>
              <a:spLocks noChangeShapeType="1"/>
            </p:cNvSpPr>
            <p:nvPr/>
          </p:nvSpPr>
          <p:spPr bwMode="auto">
            <a:xfrm>
              <a:off x="890" y="3997"/>
              <a:ext cx="846" cy="1"/>
            </a:xfrm>
            <a:prstGeom prst="line">
              <a:avLst/>
            </a:prstGeom>
            <a:noFill/>
            <a:ln w="3175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lIns="90000" tIns="46800" rIns="90000" bIns="46800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grpSp>
          <p:nvGrpSpPr>
            <p:cNvPr id="5" name="Group 54"/>
            <p:cNvGrpSpPr>
              <a:grpSpLocks/>
            </p:cNvGrpSpPr>
            <p:nvPr/>
          </p:nvGrpSpPr>
          <p:grpSpPr bwMode="auto">
            <a:xfrm>
              <a:off x="327" y="3720"/>
              <a:ext cx="464" cy="465"/>
              <a:chOff x="513" y="716"/>
              <a:chExt cx="388" cy="379"/>
            </a:xfrm>
          </p:grpSpPr>
          <p:graphicFrame>
            <p:nvGraphicFramePr>
              <p:cNvPr id="258103" name="Object 55"/>
              <p:cNvGraphicFramePr>
                <a:graphicFrameLocks noChangeAspect="1"/>
              </p:cNvGraphicFramePr>
              <p:nvPr/>
            </p:nvGraphicFramePr>
            <p:xfrm>
              <a:off x="513" y="716"/>
              <a:ext cx="388" cy="3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6" imgW="1695687" imgH="1657581" progId="PBrush">
                      <p:embed/>
                    </p:oleObj>
                  </mc:Choice>
                  <mc:Fallback>
                    <p:oleObj name="Bitmap Image" r:id="rId6" imgW="1695687" imgH="1657581" progId="PBrush">
                      <p:embed/>
                      <p:pic>
                        <p:nvPicPr>
                          <p:cNvPr id="258103" name="Object 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13" y="716"/>
                            <a:ext cx="388" cy="3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58104" name="Oval 56"/>
              <p:cNvSpPr>
                <a:spLocks noChangeArrowheads="1"/>
              </p:cNvSpPr>
              <p:nvPr/>
            </p:nvSpPr>
            <p:spPr bwMode="auto">
              <a:xfrm>
                <a:off x="525" y="722"/>
                <a:ext cx="362" cy="364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defTabSz="914395">
                  <a:defRPr/>
                </a:pPr>
                <a:endParaRPr lang="en-GB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258233" name="Rectangle 185"/>
          <p:cNvSpPr>
            <a:spLocks noChangeArrowheads="1"/>
          </p:cNvSpPr>
          <p:nvPr/>
        </p:nvSpPr>
        <p:spPr bwMode="auto">
          <a:xfrm>
            <a:off x="6796455" y="2067701"/>
            <a:ext cx="181822" cy="37151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5" name="Line 97"/>
          <p:cNvSpPr>
            <a:spLocks noChangeShapeType="1"/>
          </p:cNvSpPr>
          <p:nvPr/>
        </p:nvSpPr>
        <p:spPr bwMode="auto">
          <a:xfrm>
            <a:off x="5451231" y="34099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6" name="Line 98"/>
          <p:cNvSpPr>
            <a:spLocks noChangeShapeType="1"/>
          </p:cNvSpPr>
          <p:nvPr/>
        </p:nvSpPr>
        <p:spPr bwMode="auto">
          <a:xfrm>
            <a:off x="5462954" y="2940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7" name="Line 99"/>
          <p:cNvSpPr>
            <a:spLocks noChangeShapeType="1"/>
          </p:cNvSpPr>
          <p:nvPr/>
        </p:nvSpPr>
        <p:spPr bwMode="auto">
          <a:xfrm>
            <a:off x="5474678" y="2432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8" name="Line 100"/>
          <p:cNvSpPr>
            <a:spLocks noChangeShapeType="1"/>
          </p:cNvSpPr>
          <p:nvPr/>
        </p:nvSpPr>
        <p:spPr bwMode="auto">
          <a:xfrm>
            <a:off x="5416062" y="17335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49" name="Text Box 101"/>
          <p:cNvSpPr txBox="1">
            <a:spLocks noChangeArrowheads="1"/>
          </p:cNvSpPr>
          <p:nvPr/>
        </p:nvSpPr>
        <p:spPr bwMode="auto">
          <a:xfrm>
            <a:off x="4873870" y="3192465"/>
            <a:ext cx="638614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1s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50" name="Text Box 102"/>
          <p:cNvSpPr txBox="1">
            <a:spLocks noChangeArrowheads="1"/>
          </p:cNvSpPr>
          <p:nvPr/>
        </p:nvSpPr>
        <p:spPr bwMode="auto">
          <a:xfrm>
            <a:off x="4854820" y="27352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258151" name="Text Box 103"/>
          <p:cNvSpPr txBox="1">
            <a:spLocks noChangeArrowheads="1"/>
          </p:cNvSpPr>
          <p:nvPr/>
        </p:nvSpPr>
        <p:spPr bwMode="auto">
          <a:xfrm>
            <a:off x="4901713" y="22145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52" name="Text Box 104"/>
          <p:cNvSpPr txBox="1">
            <a:spLocks noChangeArrowheads="1"/>
          </p:cNvSpPr>
          <p:nvPr/>
        </p:nvSpPr>
        <p:spPr bwMode="auto">
          <a:xfrm>
            <a:off x="4901713" y="15541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1d</a:t>
            </a:r>
            <a:r>
              <a:rPr lang="en-US" baseline="-25000">
                <a:solidFill>
                  <a:srgbClr val="000000"/>
                </a:solidFill>
              </a:rPr>
              <a:t>5/2</a:t>
            </a:r>
          </a:p>
        </p:txBody>
      </p:sp>
      <p:grpSp>
        <p:nvGrpSpPr>
          <p:cNvPr id="6" name="Group 123"/>
          <p:cNvGrpSpPr>
            <a:grpSpLocks/>
          </p:cNvGrpSpPr>
          <p:nvPr/>
        </p:nvGrpSpPr>
        <p:grpSpPr bwMode="auto">
          <a:xfrm>
            <a:off x="5697417" y="1773008"/>
            <a:ext cx="515815" cy="522701"/>
            <a:chOff x="5180" y="1305"/>
            <a:chExt cx="352" cy="333"/>
          </a:xfrm>
        </p:grpSpPr>
        <p:sp>
          <p:nvSpPr>
            <p:cNvPr id="258169" name="Oval 121"/>
            <p:cNvSpPr>
              <a:spLocks noChangeArrowheads="1"/>
            </p:cNvSpPr>
            <p:nvPr/>
          </p:nvSpPr>
          <p:spPr bwMode="auto">
            <a:xfrm>
              <a:off x="5180" y="1305"/>
              <a:ext cx="352" cy="333"/>
            </a:xfrm>
            <a:prstGeom prst="ellipse">
              <a:avLst/>
            </a:prstGeom>
            <a:noFill/>
            <a:ln w="25400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58170" name="Text Box 122"/>
            <p:cNvSpPr txBox="1">
              <a:spLocks noChangeArrowheads="1"/>
            </p:cNvSpPr>
            <p:nvPr/>
          </p:nvSpPr>
          <p:spPr bwMode="auto">
            <a:xfrm>
              <a:off x="5258" y="1351"/>
              <a:ext cx="212" cy="23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914395">
                <a:defRPr/>
              </a:pPr>
              <a:r>
                <a:rPr lang="en-US">
                  <a:solidFill>
                    <a:srgbClr val="000099"/>
                  </a:solidFill>
                </a:rPr>
                <a:t>8</a:t>
              </a:r>
            </a:p>
          </p:txBody>
        </p:sp>
      </p:grpSp>
      <p:sp>
        <p:nvSpPr>
          <p:cNvPr id="258172" name="Line 124"/>
          <p:cNvSpPr>
            <a:spLocks noChangeShapeType="1"/>
          </p:cNvSpPr>
          <p:nvPr/>
        </p:nvSpPr>
        <p:spPr bwMode="auto">
          <a:xfrm>
            <a:off x="7479324" y="34099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3" name="Line 125"/>
          <p:cNvSpPr>
            <a:spLocks noChangeShapeType="1"/>
          </p:cNvSpPr>
          <p:nvPr/>
        </p:nvSpPr>
        <p:spPr bwMode="auto">
          <a:xfrm>
            <a:off x="7491047" y="2940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4" name="Line 126"/>
          <p:cNvSpPr>
            <a:spLocks noChangeShapeType="1"/>
          </p:cNvSpPr>
          <p:nvPr/>
        </p:nvSpPr>
        <p:spPr bwMode="auto">
          <a:xfrm>
            <a:off x="7502770" y="24320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5" name="Line 127"/>
          <p:cNvSpPr>
            <a:spLocks noChangeShapeType="1"/>
          </p:cNvSpPr>
          <p:nvPr/>
        </p:nvSpPr>
        <p:spPr bwMode="auto">
          <a:xfrm>
            <a:off x="7444155" y="17335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176" name="Text Box 128"/>
          <p:cNvSpPr txBox="1">
            <a:spLocks noChangeArrowheads="1"/>
          </p:cNvSpPr>
          <p:nvPr/>
        </p:nvSpPr>
        <p:spPr bwMode="auto">
          <a:xfrm>
            <a:off x="6901963" y="3192465"/>
            <a:ext cx="638614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1s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77" name="Text Box 129"/>
          <p:cNvSpPr txBox="1">
            <a:spLocks noChangeArrowheads="1"/>
          </p:cNvSpPr>
          <p:nvPr/>
        </p:nvSpPr>
        <p:spPr bwMode="auto">
          <a:xfrm>
            <a:off x="6882913" y="27352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258178" name="Text Box 130"/>
          <p:cNvSpPr txBox="1">
            <a:spLocks noChangeArrowheads="1"/>
          </p:cNvSpPr>
          <p:nvPr/>
        </p:nvSpPr>
        <p:spPr bwMode="auto">
          <a:xfrm>
            <a:off x="6929806" y="22145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179" name="Text Box 131"/>
          <p:cNvSpPr txBox="1">
            <a:spLocks noChangeArrowheads="1"/>
          </p:cNvSpPr>
          <p:nvPr/>
        </p:nvSpPr>
        <p:spPr bwMode="auto">
          <a:xfrm>
            <a:off x="6929806" y="15541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1d</a:t>
            </a:r>
            <a:r>
              <a:rPr lang="en-US" baseline="-25000">
                <a:solidFill>
                  <a:srgbClr val="000000"/>
                </a:solidFill>
              </a:rPr>
              <a:t>5/2</a:t>
            </a:r>
          </a:p>
        </p:txBody>
      </p:sp>
      <p:grpSp>
        <p:nvGrpSpPr>
          <p:cNvPr id="7" name="Group 140"/>
          <p:cNvGrpSpPr>
            <a:grpSpLocks/>
          </p:cNvGrpSpPr>
          <p:nvPr/>
        </p:nvGrpSpPr>
        <p:grpSpPr bwMode="auto">
          <a:xfrm>
            <a:off x="7725509" y="1765309"/>
            <a:ext cx="515815" cy="522289"/>
            <a:chOff x="5180" y="1304"/>
            <a:chExt cx="352" cy="329"/>
          </a:xfrm>
        </p:grpSpPr>
        <p:sp>
          <p:nvSpPr>
            <p:cNvPr id="258189" name="Oval 141"/>
            <p:cNvSpPr>
              <a:spLocks noChangeArrowheads="1"/>
            </p:cNvSpPr>
            <p:nvPr/>
          </p:nvSpPr>
          <p:spPr bwMode="auto">
            <a:xfrm>
              <a:off x="5180" y="1304"/>
              <a:ext cx="352" cy="329"/>
            </a:xfrm>
            <a:prstGeom prst="ellipse">
              <a:avLst/>
            </a:prstGeom>
            <a:noFill/>
            <a:ln w="25400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58190" name="Text Box 142"/>
            <p:cNvSpPr txBox="1">
              <a:spLocks noChangeArrowheads="1"/>
            </p:cNvSpPr>
            <p:nvPr/>
          </p:nvSpPr>
          <p:spPr bwMode="auto">
            <a:xfrm>
              <a:off x="5258" y="1351"/>
              <a:ext cx="212" cy="23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914395">
                <a:defRPr/>
              </a:pPr>
              <a:r>
                <a:rPr lang="en-US">
                  <a:solidFill>
                    <a:srgbClr val="000099"/>
                  </a:solidFill>
                </a:rPr>
                <a:t>8</a:t>
              </a:r>
            </a:p>
          </p:txBody>
        </p:sp>
      </p:grpSp>
      <p:sp>
        <p:nvSpPr>
          <p:cNvPr id="258191" name="Text Box 143"/>
          <p:cNvSpPr txBox="1">
            <a:spLocks noChangeArrowheads="1"/>
          </p:cNvSpPr>
          <p:nvPr/>
        </p:nvSpPr>
        <p:spPr bwMode="auto">
          <a:xfrm>
            <a:off x="5146432" y="1036640"/>
            <a:ext cx="3185785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Protons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p</a:t>
            </a:r>
            <a:r>
              <a:rPr lang="en-US">
                <a:solidFill>
                  <a:srgbClr val="000000"/>
                </a:solidFill>
              </a:rPr>
              <a:t>              Neutrons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n</a:t>
            </a:r>
          </a:p>
        </p:txBody>
      </p:sp>
      <p:sp>
        <p:nvSpPr>
          <p:cNvPr id="258192" name="Text Box 144"/>
          <p:cNvSpPr txBox="1">
            <a:spLocks noChangeArrowheads="1"/>
          </p:cNvSpPr>
          <p:nvPr/>
        </p:nvSpPr>
        <p:spPr bwMode="auto">
          <a:xfrm>
            <a:off x="4486276" y="693740"/>
            <a:ext cx="4657725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 sz="1600" b="1" dirty="0">
                <a:solidFill>
                  <a:srgbClr val="000099"/>
                </a:solidFill>
              </a:rPr>
              <a:t>0</a:t>
            </a:r>
            <a:r>
              <a:rPr lang="en-US" sz="1600" b="1" baseline="30000" dirty="0">
                <a:solidFill>
                  <a:srgbClr val="000099"/>
                </a:solidFill>
              </a:rPr>
              <a:t>+</a:t>
            </a:r>
            <a:r>
              <a:rPr lang="en-US" sz="1600" b="1" dirty="0">
                <a:solidFill>
                  <a:srgbClr val="000099"/>
                </a:solidFill>
              </a:rPr>
              <a:t> Ground State 0p-0h Spherical configuration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  <p:graphicFrame>
        <p:nvGraphicFramePr>
          <p:cNvPr id="258258" name="Object 210"/>
          <p:cNvGraphicFramePr>
            <a:graphicFrameLocks noChangeAspect="1"/>
          </p:cNvGraphicFramePr>
          <p:nvPr/>
        </p:nvGraphicFramePr>
        <p:xfrm>
          <a:off x="150202" y="781051"/>
          <a:ext cx="4374173" cy="589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469251" imgH="3600000" progId="">
                  <p:embed/>
                </p:oleObj>
              </mc:Choice>
              <mc:Fallback>
                <p:oleObj r:id="rId8" imgW="2469251" imgH="3600000" progId="">
                  <p:embed/>
                  <p:pic>
                    <p:nvPicPr>
                      <p:cNvPr id="258258" name="Object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202" y="781051"/>
                        <a:ext cx="4374173" cy="589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8259" name="Rectangle 211"/>
          <p:cNvSpPr>
            <a:spLocks noChangeArrowheads="1"/>
          </p:cNvSpPr>
          <p:nvPr/>
        </p:nvSpPr>
        <p:spPr bwMode="auto">
          <a:xfrm>
            <a:off x="3269274" y="1111252"/>
            <a:ext cx="774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395">
              <a:defRPr/>
            </a:pPr>
            <a:r>
              <a:rPr lang="en-US" dirty="0">
                <a:solidFill>
                  <a:srgbClr val="009900"/>
                </a:solidFill>
              </a:rPr>
              <a:t>4p-4h</a:t>
            </a:r>
          </a:p>
        </p:txBody>
      </p:sp>
      <p:sp>
        <p:nvSpPr>
          <p:cNvPr id="258260" name="Rectangle 212"/>
          <p:cNvSpPr>
            <a:spLocks noChangeArrowheads="1"/>
          </p:cNvSpPr>
          <p:nvPr/>
        </p:nvSpPr>
        <p:spPr bwMode="auto">
          <a:xfrm>
            <a:off x="1318846" y="6313490"/>
            <a:ext cx="14285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395">
              <a:defRPr/>
            </a:pPr>
            <a:r>
              <a:rPr lang="en-US" b="1">
                <a:solidFill>
                  <a:srgbClr val="3333CC"/>
                </a:solidFill>
              </a:rPr>
              <a:t>0p-0h (sph)</a:t>
            </a:r>
          </a:p>
        </p:txBody>
      </p:sp>
      <p:sp>
        <p:nvSpPr>
          <p:cNvPr id="258261" name="Rectangle 213"/>
          <p:cNvSpPr>
            <a:spLocks noChangeArrowheads="1"/>
          </p:cNvSpPr>
          <p:nvPr/>
        </p:nvSpPr>
        <p:spPr bwMode="auto">
          <a:xfrm>
            <a:off x="2977661" y="5584826"/>
            <a:ext cx="1632476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9900"/>
                </a:solidFill>
                <a:sym typeface="Symbol" pitchFamily="18" charset="2"/>
              </a:rPr>
              <a:t></a:t>
            </a:r>
            <a:r>
              <a:rPr lang="en-US">
                <a:solidFill>
                  <a:srgbClr val="009900"/>
                </a:solidFill>
              </a:rPr>
              <a:t>2p2h</a:t>
            </a:r>
            <a:r>
              <a:rPr lang="en-US">
                <a:solidFill>
                  <a:srgbClr val="009900"/>
                </a:solidFill>
                <a:sym typeface="Symbol" pitchFamily="18" charset="2"/>
              </a:rPr>
              <a:t></a:t>
            </a:r>
            <a:r>
              <a:rPr lang="en-US">
                <a:solidFill>
                  <a:srgbClr val="009900"/>
                </a:solidFill>
              </a:rPr>
              <a:t>2p2h</a:t>
            </a:r>
          </a:p>
        </p:txBody>
      </p:sp>
      <p:sp>
        <p:nvSpPr>
          <p:cNvPr id="258262" name="Line 214"/>
          <p:cNvSpPr>
            <a:spLocks noChangeShapeType="1"/>
          </p:cNvSpPr>
          <p:nvPr/>
        </p:nvSpPr>
        <p:spPr bwMode="auto">
          <a:xfrm>
            <a:off x="1291005" y="6319839"/>
            <a:ext cx="1239715" cy="1588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63" name="Line 215"/>
          <p:cNvSpPr>
            <a:spLocks noChangeShapeType="1"/>
          </p:cNvSpPr>
          <p:nvPr/>
        </p:nvSpPr>
        <p:spPr bwMode="auto">
          <a:xfrm>
            <a:off x="3011366" y="4924427"/>
            <a:ext cx="1239715" cy="9525"/>
          </a:xfrm>
          <a:prstGeom prst="line">
            <a:avLst/>
          </a:prstGeom>
          <a:noFill/>
          <a:ln w="31750">
            <a:solidFill>
              <a:srgbClr val="0099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64" name="Line 216"/>
          <p:cNvSpPr>
            <a:spLocks noChangeShapeType="1"/>
          </p:cNvSpPr>
          <p:nvPr/>
        </p:nvSpPr>
        <p:spPr bwMode="auto">
          <a:xfrm>
            <a:off x="3083903" y="4714876"/>
            <a:ext cx="1220665" cy="1588"/>
          </a:xfrm>
          <a:prstGeom prst="line">
            <a:avLst/>
          </a:prstGeom>
          <a:noFill/>
          <a:ln w="31750">
            <a:solidFill>
              <a:srgbClr val="0099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65" name="Line 217"/>
          <p:cNvSpPr>
            <a:spLocks noChangeShapeType="1"/>
          </p:cNvSpPr>
          <p:nvPr/>
        </p:nvSpPr>
        <p:spPr bwMode="auto">
          <a:xfrm>
            <a:off x="3034811" y="3941764"/>
            <a:ext cx="1248508" cy="1588"/>
          </a:xfrm>
          <a:prstGeom prst="line">
            <a:avLst/>
          </a:prstGeom>
          <a:noFill/>
          <a:ln w="31750">
            <a:solidFill>
              <a:srgbClr val="0099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66" name="Line 218"/>
          <p:cNvSpPr>
            <a:spLocks noChangeShapeType="1"/>
          </p:cNvSpPr>
          <p:nvPr/>
        </p:nvSpPr>
        <p:spPr bwMode="auto">
          <a:xfrm>
            <a:off x="3033347" y="2562226"/>
            <a:ext cx="1296865" cy="1588"/>
          </a:xfrm>
          <a:prstGeom prst="line">
            <a:avLst/>
          </a:prstGeom>
          <a:noFill/>
          <a:ln w="31750">
            <a:solidFill>
              <a:srgbClr val="0099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grpSp>
        <p:nvGrpSpPr>
          <p:cNvPr id="8" name="Group 220"/>
          <p:cNvGrpSpPr>
            <a:grpSpLocks/>
          </p:cNvGrpSpPr>
          <p:nvPr/>
        </p:nvGrpSpPr>
        <p:grpSpPr bwMode="auto">
          <a:xfrm>
            <a:off x="465992" y="5880101"/>
            <a:ext cx="679938" cy="738188"/>
            <a:chOff x="513" y="716"/>
            <a:chExt cx="388" cy="379"/>
          </a:xfrm>
        </p:grpSpPr>
        <p:graphicFrame>
          <p:nvGraphicFramePr>
            <p:cNvPr id="258269" name="Object 221"/>
            <p:cNvGraphicFramePr>
              <a:graphicFrameLocks noChangeAspect="1"/>
            </p:cNvGraphicFramePr>
            <p:nvPr/>
          </p:nvGraphicFramePr>
          <p:xfrm>
            <a:off x="513" y="716"/>
            <a:ext cx="388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9" imgW="1695687" imgH="1657581" progId="PBrush">
                    <p:embed/>
                  </p:oleObj>
                </mc:Choice>
                <mc:Fallback>
                  <p:oleObj name="Bitmap Image" r:id="rId9" imgW="1695687" imgH="1657581" progId="PBrush">
                    <p:embed/>
                    <p:pic>
                      <p:nvPicPr>
                        <p:cNvPr id="258269" name="Object 2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" y="716"/>
                          <a:ext cx="388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8270" name="Oval 222"/>
            <p:cNvSpPr>
              <a:spLocks noChangeArrowheads="1"/>
            </p:cNvSpPr>
            <p:nvPr/>
          </p:nvSpPr>
          <p:spPr bwMode="auto">
            <a:xfrm>
              <a:off x="525" y="722"/>
              <a:ext cx="362" cy="3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</p:grpSp>
      <p:grpSp>
        <p:nvGrpSpPr>
          <p:cNvPr id="9" name="Group 223"/>
          <p:cNvGrpSpPr>
            <a:grpSpLocks/>
          </p:cNvGrpSpPr>
          <p:nvPr/>
        </p:nvGrpSpPr>
        <p:grpSpPr bwMode="auto">
          <a:xfrm>
            <a:off x="3430466" y="1404939"/>
            <a:ext cx="483577" cy="812800"/>
            <a:chOff x="3386" y="1737"/>
            <a:chExt cx="297" cy="356"/>
          </a:xfrm>
        </p:grpSpPr>
        <p:graphicFrame>
          <p:nvGraphicFramePr>
            <p:cNvPr id="258272" name="Object 224"/>
            <p:cNvGraphicFramePr>
              <a:graphicFrameLocks noChangeAspect="1"/>
            </p:cNvGraphicFramePr>
            <p:nvPr/>
          </p:nvGraphicFramePr>
          <p:xfrm>
            <a:off x="3386" y="1737"/>
            <a:ext cx="29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0" imgW="1542857" imgH="1848108" progId="PBrush">
                    <p:embed/>
                  </p:oleObj>
                </mc:Choice>
                <mc:Fallback>
                  <p:oleObj name="Bitmap Image" r:id="rId10" imgW="1542857" imgH="1848108" progId="PBrush">
                    <p:embed/>
                    <p:pic>
                      <p:nvPicPr>
                        <p:cNvPr id="258272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6" y="1737"/>
                          <a:ext cx="297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8273" name="Oval 225"/>
            <p:cNvSpPr>
              <a:spLocks noChangeArrowheads="1"/>
            </p:cNvSpPr>
            <p:nvPr/>
          </p:nvSpPr>
          <p:spPr bwMode="auto">
            <a:xfrm>
              <a:off x="3404" y="1744"/>
              <a:ext cx="268" cy="340"/>
            </a:xfrm>
            <a:prstGeom prst="ellipse">
              <a:avLst/>
            </a:prstGeom>
            <a:solidFill>
              <a:srgbClr val="009900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258275" name="Rectangle 227"/>
          <p:cNvSpPr>
            <a:spLocks noChangeArrowheads="1"/>
          </p:cNvSpPr>
          <p:nvPr/>
        </p:nvSpPr>
        <p:spPr bwMode="auto">
          <a:xfrm>
            <a:off x="4746382" y="5071252"/>
            <a:ext cx="4232030" cy="37151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76" name="Line 228"/>
          <p:cNvSpPr>
            <a:spLocks noChangeShapeType="1"/>
          </p:cNvSpPr>
          <p:nvPr/>
        </p:nvSpPr>
        <p:spPr bwMode="auto">
          <a:xfrm>
            <a:off x="5433646" y="64833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77" name="Line 229"/>
          <p:cNvSpPr>
            <a:spLocks noChangeShapeType="1"/>
          </p:cNvSpPr>
          <p:nvPr/>
        </p:nvSpPr>
        <p:spPr bwMode="auto">
          <a:xfrm>
            <a:off x="5445369" y="60134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78" name="Line 230"/>
          <p:cNvSpPr>
            <a:spLocks noChangeShapeType="1"/>
          </p:cNvSpPr>
          <p:nvPr/>
        </p:nvSpPr>
        <p:spPr bwMode="auto">
          <a:xfrm>
            <a:off x="5457092" y="55054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79" name="Line 231"/>
          <p:cNvSpPr>
            <a:spLocks noChangeShapeType="1"/>
          </p:cNvSpPr>
          <p:nvPr/>
        </p:nvSpPr>
        <p:spPr bwMode="auto">
          <a:xfrm>
            <a:off x="5398477" y="48069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80" name="Text Box 232"/>
          <p:cNvSpPr txBox="1">
            <a:spLocks noChangeArrowheads="1"/>
          </p:cNvSpPr>
          <p:nvPr/>
        </p:nvSpPr>
        <p:spPr bwMode="auto">
          <a:xfrm>
            <a:off x="4856286" y="6265864"/>
            <a:ext cx="638614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1s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281" name="Text Box 233"/>
          <p:cNvSpPr txBox="1">
            <a:spLocks noChangeArrowheads="1"/>
          </p:cNvSpPr>
          <p:nvPr/>
        </p:nvSpPr>
        <p:spPr bwMode="auto">
          <a:xfrm>
            <a:off x="4837236" y="5808664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258282" name="Text Box 234"/>
          <p:cNvSpPr txBox="1">
            <a:spLocks noChangeArrowheads="1"/>
          </p:cNvSpPr>
          <p:nvPr/>
        </p:nvSpPr>
        <p:spPr bwMode="auto">
          <a:xfrm>
            <a:off x="4884127" y="52879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283" name="Text Box 235"/>
          <p:cNvSpPr txBox="1">
            <a:spLocks noChangeArrowheads="1"/>
          </p:cNvSpPr>
          <p:nvPr/>
        </p:nvSpPr>
        <p:spPr bwMode="auto">
          <a:xfrm>
            <a:off x="4884127" y="4627564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1d</a:t>
            </a:r>
            <a:r>
              <a:rPr lang="en-US" baseline="-25000">
                <a:solidFill>
                  <a:srgbClr val="000000"/>
                </a:solidFill>
              </a:rPr>
              <a:t>5/2</a:t>
            </a:r>
          </a:p>
        </p:txBody>
      </p:sp>
      <p:grpSp>
        <p:nvGrpSpPr>
          <p:cNvPr id="10" name="Group 244"/>
          <p:cNvGrpSpPr>
            <a:grpSpLocks/>
          </p:cNvGrpSpPr>
          <p:nvPr/>
        </p:nvGrpSpPr>
        <p:grpSpPr bwMode="auto">
          <a:xfrm>
            <a:off x="6183923" y="4889505"/>
            <a:ext cx="515815" cy="522289"/>
            <a:chOff x="5180" y="1304"/>
            <a:chExt cx="352" cy="329"/>
          </a:xfrm>
        </p:grpSpPr>
        <p:sp>
          <p:nvSpPr>
            <p:cNvPr id="258293" name="Oval 245"/>
            <p:cNvSpPr>
              <a:spLocks noChangeArrowheads="1"/>
            </p:cNvSpPr>
            <p:nvPr/>
          </p:nvSpPr>
          <p:spPr bwMode="auto">
            <a:xfrm>
              <a:off x="5180" y="1304"/>
              <a:ext cx="352" cy="329"/>
            </a:xfrm>
            <a:prstGeom prst="ellipse">
              <a:avLst/>
            </a:prstGeom>
            <a:noFill/>
            <a:ln w="25400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58294" name="Text Box 246"/>
            <p:cNvSpPr txBox="1">
              <a:spLocks noChangeArrowheads="1"/>
            </p:cNvSpPr>
            <p:nvPr/>
          </p:nvSpPr>
          <p:spPr bwMode="auto">
            <a:xfrm>
              <a:off x="5258" y="1351"/>
              <a:ext cx="212" cy="23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914395">
                <a:defRPr/>
              </a:pPr>
              <a:r>
                <a:rPr lang="en-US">
                  <a:solidFill>
                    <a:srgbClr val="000099"/>
                  </a:solidFill>
                </a:rPr>
                <a:t>8</a:t>
              </a:r>
            </a:p>
          </p:txBody>
        </p:sp>
      </p:grpSp>
      <p:sp>
        <p:nvSpPr>
          <p:cNvPr id="258295" name="Line 247"/>
          <p:cNvSpPr>
            <a:spLocks noChangeShapeType="1"/>
          </p:cNvSpPr>
          <p:nvPr/>
        </p:nvSpPr>
        <p:spPr bwMode="auto">
          <a:xfrm>
            <a:off x="7461738" y="64833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96" name="Line 248"/>
          <p:cNvSpPr>
            <a:spLocks noChangeShapeType="1"/>
          </p:cNvSpPr>
          <p:nvPr/>
        </p:nvSpPr>
        <p:spPr bwMode="auto">
          <a:xfrm>
            <a:off x="7473461" y="60134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97" name="Line 249"/>
          <p:cNvSpPr>
            <a:spLocks noChangeShapeType="1"/>
          </p:cNvSpPr>
          <p:nvPr/>
        </p:nvSpPr>
        <p:spPr bwMode="auto">
          <a:xfrm>
            <a:off x="7485184" y="55054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98" name="Line 250"/>
          <p:cNvSpPr>
            <a:spLocks noChangeShapeType="1"/>
          </p:cNvSpPr>
          <p:nvPr/>
        </p:nvSpPr>
        <p:spPr bwMode="auto">
          <a:xfrm>
            <a:off x="7426569" y="4806952"/>
            <a:ext cx="1137138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299" name="Text Box 251"/>
          <p:cNvSpPr txBox="1">
            <a:spLocks noChangeArrowheads="1"/>
          </p:cNvSpPr>
          <p:nvPr/>
        </p:nvSpPr>
        <p:spPr bwMode="auto">
          <a:xfrm>
            <a:off x="6884377" y="6265864"/>
            <a:ext cx="638614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1s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300" name="Text Box 252"/>
          <p:cNvSpPr txBox="1">
            <a:spLocks noChangeArrowheads="1"/>
          </p:cNvSpPr>
          <p:nvPr/>
        </p:nvSpPr>
        <p:spPr bwMode="auto">
          <a:xfrm>
            <a:off x="6865327" y="5808664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3/2</a:t>
            </a:r>
          </a:p>
        </p:txBody>
      </p:sp>
      <p:sp>
        <p:nvSpPr>
          <p:cNvPr id="258301" name="Text Box 253"/>
          <p:cNvSpPr txBox="1">
            <a:spLocks noChangeArrowheads="1"/>
          </p:cNvSpPr>
          <p:nvPr/>
        </p:nvSpPr>
        <p:spPr bwMode="auto">
          <a:xfrm>
            <a:off x="6912219" y="5287965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1p</a:t>
            </a:r>
            <a:r>
              <a:rPr lang="en-US" baseline="-25000">
                <a:solidFill>
                  <a:srgbClr val="000000"/>
                </a:solidFill>
              </a:rPr>
              <a:t>1/2</a:t>
            </a:r>
          </a:p>
        </p:txBody>
      </p:sp>
      <p:sp>
        <p:nvSpPr>
          <p:cNvPr id="258302" name="Text Box 254"/>
          <p:cNvSpPr txBox="1">
            <a:spLocks noChangeArrowheads="1"/>
          </p:cNvSpPr>
          <p:nvPr/>
        </p:nvSpPr>
        <p:spPr bwMode="auto">
          <a:xfrm>
            <a:off x="6912219" y="4627564"/>
            <a:ext cx="6514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1d</a:t>
            </a:r>
            <a:r>
              <a:rPr lang="en-US" baseline="-25000">
                <a:solidFill>
                  <a:srgbClr val="000000"/>
                </a:solidFill>
              </a:rPr>
              <a:t>5/2</a:t>
            </a:r>
          </a:p>
        </p:txBody>
      </p:sp>
      <p:grpSp>
        <p:nvGrpSpPr>
          <p:cNvPr id="11" name="Group 261"/>
          <p:cNvGrpSpPr>
            <a:grpSpLocks/>
          </p:cNvGrpSpPr>
          <p:nvPr/>
        </p:nvGrpSpPr>
        <p:grpSpPr bwMode="auto">
          <a:xfrm>
            <a:off x="8212016" y="4914906"/>
            <a:ext cx="515815" cy="522289"/>
            <a:chOff x="5180" y="1304"/>
            <a:chExt cx="352" cy="329"/>
          </a:xfrm>
        </p:grpSpPr>
        <p:sp>
          <p:nvSpPr>
            <p:cNvPr id="258310" name="Oval 262"/>
            <p:cNvSpPr>
              <a:spLocks noChangeArrowheads="1"/>
            </p:cNvSpPr>
            <p:nvPr/>
          </p:nvSpPr>
          <p:spPr bwMode="auto">
            <a:xfrm>
              <a:off x="5180" y="1304"/>
              <a:ext cx="352" cy="329"/>
            </a:xfrm>
            <a:prstGeom prst="ellipse">
              <a:avLst/>
            </a:prstGeom>
            <a:noFill/>
            <a:ln w="25400">
              <a:solidFill>
                <a:srgbClr val="006699"/>
              </a:solidFill>
              <a:round/>
              <a:headEnd/>
              <a:tailEnd/>
            </a:ln>
            <a:effectLst/>
          </p:spPr>
          <p:txBody>
            <a:bodyPr lIns="90000" tIns="46800" rIns="90000" bIns="46800" anchor="ctr">
              <a:spAutoFit/>
            </a:bodyPr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  <p:sp>
          <p:nvSpPr>
            <p:cNvPr id="258311" name="Text Box 263"/>
            <p:cNvSpPr txBox="1">
              <a:spLocks noChangeArrowheads="1"/>
            </p:cNvSpPr>
            <p:nvPr/>
          </p:nvSpPr>
          <p:spPr bwMode="auto">
            <a:xfrm>
              <a:off x="5258" y="1351"/>
              <a:ext cx="212" cy="23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wrap="none" lIns="90000" tIns="46800" rIns="90000" bIns="46800">
              <a:spAutoFit/>
            </a:bodyPr>
            <a:lstStyle/>
            <a:p>
              <a:pPr defTabSz="914395">
                <a:defRPr/>
              </a:pPr>
              <a:r>
                <a:rPr lang="en-US">
                  <a:solidFill>
                    <a:srgbClr val="000099"/>
                  </a:solidFill>
                </a:rPr>
                <a:t>8</a:t>
              </a:r>
            </a:p>
          </p:txBody>
        </p:sp>
      </p:grpSp>
      <p:sp>
        <p:nvSpPr>
          <p:cNvPr id="258312" name="Text Box 264"/>
          <p:cNvSpPr txBox="1">
            <a:spLocks noChangeArrowheads="1"/>
          </p:cNvSpPr>
          <p:nvPr/>
        </p:nvSpPr>
        <p:spPr bwMode="auto">
          <a:xfrm>
            <a:off x="5128846" y="4110039"/>
            <a:ext cx="3185785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0000"/>
                </a:solidFill>
              </a:rPr>
              <a:t>Protons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p</a:t>
            </a:r>
            <a:r>
              <a:rPr lang="en-US">
                <a:solidFill>
                  <a:srgbClr val="000000"/>
                </a:solidFill>
              </a:rPr>
              <a:t>              Neutrons </a:t>
            </a:r>
            <a:r>
              <a:rPr lang="en-US">
                <a:solidFill>
                  <a:srgbClr val="000000"/>
                </a:solidFill>
                <a:latin typeface="Symbol" pitchFamily="18" charset="2"/>
              </a:rPr>
              <a:t>n</a:t>
            </a:r>
          </a:p>
        </p:txBody>
      </p:sp>
      <p:sp>
        <p:nvSpPr>
          <p:cNvPr id="258313" name="Text Box 265"/>
          <p:cNvSpPr txBox="1">
            <a:spLocks noChangeArrowheads="1"/>
          </p:cNvSpPr>
          <p:nvPr/>
        </p:nvSpPr>
        <p:spPr bwMode="auto">
          <a:xfrm>
            <a:off x="4567604" y="3776665"/>
            <a:ext cx="4774362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 sz="1600" b="1">
                <a:solidFill>
                  <a:srgbClr val="009900"/>
                </a:solidFill>
              </a:rPr>
              <a:t>0</a:t>
            </a:r>
            <a:r>
              <a:rPr lang="en-US" sz="1600" b="1" baseline="30000">
                <a:solidFill>
                  <a:srgbClr val="009900"/>
                </a:solidFill>
              </a:rPr>
              <a:t>+</a:t>
            </a:r>
            <a:r>
              <a:rPr lang="en-US" sz="1600" b="1">
                <a:solidFill>
                  <a:srgbClr val="009900"/>
                </a:solidFill>
              </a:rPr>
              <a:t> Excited State 4p-4h Deformed configuration</a:t>
            </a: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58323" name="Line 275"/>
          <p:cNvSpPr>
            <a:spLocks noChangeShapeType="1"/>
          </p:cNvSpPr>
          <p:nvPr/>
        </p:nvSpPr>
        <p:spPr bwMode="auto">
          <a:xfrm flipV="1">
            <a:off x="8171717" y="4886325"/>
            <a:ext cx="733" cy="53340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squar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258327" name="Rectangle 279"/>
          <p:cNvSpPr>
            <a:spLocks noChangeArrowheads="1"/>
          </p:cNvSpPr>
          <p:nvPr/>
        </p:nvSpPr>
        <p:spPr bwMode="auto">
          <a:xfrm>
            <a:off x="-126459" y="6583364"/>
            <a:ext cx="2956556" cy="27918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 defTabSz="914395">
              <a:defRPr/>
            </a:pPr>
            <a:r>
              <a:rPr lang="en-US" sz="1200" i="1">
                <a:solidFill>
                  <a:srgbClr val="000000"/>
                </a:solidFill>
              </a:rPr>
              <a:t>H. Morinaga</a:t>
            </a:r>
            <a:r>
              <a:rPr lang="en-US" sz="1200">
                <a:solidFill>
                  <a:srgbClr val="000000"/>
                </a:solidFill>
              </a:rPr>
              <a:t>, Phys. Lett., 101, 254(1956)</a:t>
            </a:r>
          </a:p>
        </p:txBody>
      </p:sp>
      <p:sp>
        <p:nvSpPr>
          <p:cNvPr id="128" name="Oval 127"/>
          <p:cNvSpPr/>
          <p:nvPr/>
        </p:nvSpPr>
        <p:spPr>
          <a:xfrm>
            <a:off x="5600700" y="23336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6086475" y="23241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5534026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5800726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6105526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6372226" y="28194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5657851" y="3305176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6" name="Oval 135"/>
          <p:cNvSpPr/>
          <p:nvPr/>
        </p:nvSpPr>
        <p:spPr>
          <a:xfrm>
            <a:off x="6067426" y="3305176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7" name="Oval 136"/>
          <p:cNvSpPr/>
          <p:nvPr/>
        </p:nvSpPr>
        <p:spPr>
          <a:xfrm>
            <a:off x="7629526" y="23431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8115300" y="23336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39" name="Oval 138"/>
          <p:cNvSpPr/>
          <p:nvPr/>
        </p:nvSpPr>
        <p:spPr>
          <a:xfrm>
            <a:off x="7562851" y="2838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7829551" y="2838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8134351" y="2838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8401051" y="2828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7686675" y="33147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8096251" y="33147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7" name="Oval 146"/>
          <p:cNvSpPr/>
          <p:nvPr/>
        </p:nvSpPr>
        <p:spPr>
          <a:xfrm>
            <a:off x="5457826" y="59150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8" name="Oval 147"/>
          <p:cNvSpPr/>
          <p:nvPr/>
        </p:nvSpPr>
        <p:spPr>
          <a:xfrm>
            <a:off x="5724526" y="59150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49" name="Oval 148"/>
          <p:cNvSpPr/>
          <p:nvPr/>
        </p:nvSpPr>
        <p:spPr>
          <a:xfrm>
            <a:off x="6029326" y="59150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6296026" y="59055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1" name="Oval 150"/>
          <p:cNvSpPr/>
          <p:nvPr/>
        </p:nvSpPr>
        <p:spPr>
          <a:xfrm>
            <a:off x="5581651" y="6391276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2" name="Oval 151"/>
          <p:cNvSpPr/>
          <p:nvPr/>
        </p:nvSpPr>
        <p:spPr>
          <a:xfrm>
            <a:off x="5991226" y="6391276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4" name="Oval 153"/>
          <p:cNvSpPr/>
          <p:nvPr/>
        </p:nvSpPr>
        <p:spPr>
          <a:xfrm>
            <a:off x="8067675" y="5381625"/>
            <a:ext cx="190500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5" name="Oval 154"/>
          <p:cNvSpPr/>
          <p:nvPr/>
        </p:nvSpPr>
        <p:spPr>
          <a:xfrm>
            <a:off x="7515226" y="5886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6" name="Oval 155"/>
          <p:cNvSpPr/>
          <p:nvPr/>
        </p:nvSpPr>
        <p:spPr>
          <a:xfrm>
            <a:off x="7781926" y="5886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7" name="Oval 156"/>
          <p:cNvSpPr/>
          <p:nvPr/>
        </p:nvSpPr>
        <p:spPr>
          <a:xfrm>
            <a:off x="8086726" y="5886451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8353426" y="58769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59" name="Oval 158"/>
          <p:cNvSpPr/>
          <p:nvPr/>
        </p:nvSpPr>
        <p:spPr>
          <a:xfrm>
            <a:off x="7639051" y="63627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0" name="Oval 159"/>
          <p:cNvSpPr/>
          <p:nvPr/>
        </p:nvSpPr>
        <p:spPr>
          <a:xfrm>
            <a:off x="8048626" y="63627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1" name="Oval 160"/>
          <p:cNvSpPr/>
          <p:nvPr/>
        </p:nvSpPr>
        <p:spPr>
          <a:xfrm>
            <a:off x="7600951" y="4724400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8077200" y="46958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5562600" y="46958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4" name="Oval 163"/>
          <p:cNvSpPr/>
          <p:nvPr/>
        </p:nvSpPr>
        <p:spPr>
          <a:xfrm>
            <a:off x="5991226" y="4695825"/>
            <a:ext cx="190500" cy="200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7600951" y="5400676"/>
            <a:ext cx="190500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6019800" y="5400676"/>
            <a:ext cx="190500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7" name="Oval 166"/>
          <p:cNvSpPr/>
          <p:nvPr/>
        </p:nvSpPr>
        <p:spPr>
          <a:xfrm>
            <a:off x="5572126" y="5410200"/>
            <a:ext cx="190500" cy="2000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95">
              <a:defRPr/>
            </a:pPr>
            <a:endParaRPr lang="en-GB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8" name="Line 275"/>
          <p:cNvSpPr>
            <a:spLocks noChangeShapeType="1"/>
          </p:cNvSpPr>
          <p:nvPr/>
        </p:nvSpPr>
        <p:spPr bwMode="auto">
          <a:xfrm flipV="1">
            <a:off x="7714517" y="4895850"/>
            <a:ext cx="733" cy="53340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squar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169" name="Line 275"/>
          <p:cNvSpPr>
            <a:spLocks noChangeShapeType="1"/>
          </p:cNvSpPr>
          <p:nvPr/>
        </p:nvSpPr>
        <p:spPr bwMode="auto">
          <a:xfrm flipV="1">
            <a:off x="6095266" y="4886325"/>
            <a:ext cx="733" cy="53340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squar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170" name="Line 275"/>
          <p:cNvSpPr>
            <a:spLocks noChangeShapeType="1"/>
          </p:cNvSpPr>
          <p:nvPr/>
        </p:nvSpPr>
        <p:spPr bwMode="auto">
          <a:xfrm flipV="1">
            <a:off x="5676166" y="4857750"/>
            <a:ext cx="733" cy="53340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 wrap="square" lIns="90000" tIns="46800" rIns="90000" bIns="46800">
            <a:spAutoFit/>
          </a:bodyPr>
          <a:lstStyle/>
          <a:p>
            <a:pPr defTabSz="914395"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549000" name="Picture 13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650" y="5181937"/>
            <a:ext cx="7896312" cy="173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9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144001" cy="914400"/>
          </a:xfrm>
          <a:solidFill>
            <a:srgbClr val="002060"/>
          </a:solidFill>
        </p:spPr>
        <p:txBody>
          <a:bodyPr/>
          <a:lstStyle/>
          <a:p>
            <a:r>
              <a:rPr lang="en-US" sz="2700" b="1" dirty="0">
                <a:solidFill>
                  <a:schemeClr val="bg1"/>
                </a:solidFill>
                <a:latin typeface="Comic Sans MS" pitchFamily="66" charset="0"/>
              </a:rPr>
              <a:t>3 coexisting shapes in Doubly-Magic </a:t>
            </a:r>
            <a:r>
              <a:rPr lang="en-US" sz="2700" b="1" baseline="30000" dirty="0">
                <a:solidFill>
                  <a:schemeClr val="bg1"/>
                </a:solidFill>
                <a:latin typeface="Comic Sans MS" pitchFamily="66" charset="0"/>
              </a:rPr>
              <a:t>40</a:t>
            </a:r>
            <a:r>
              <a:rPr lang="en-US" sz="2700" b="1" dirty="0">
                <a:solidFill>
                  <a:schemeClr val="bg1"/>
                </a:solidFill>
                <a:latin typeface="Comic Sans MS" pitchFamily="66" charset="0"/>
              </a:rPr>
              <a:t>Ca (Z=N=20)</a:t>
            </a:r>
          </a:p>
        </p:txBody>
      </p:sp>
      <p:pic>
        <p:nvPicPr>
          <p:cNvPr id="549926" name="Picture 3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8" y="1023654"/>
            <a:ext cx="5717407" cy="5590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507" y="904841"/>
            <a:ext cx="1395664" cy="1308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11"/>
          <p:cNvSpPr>
            <a:spLocks noChangeArrowheads="1"/>
          </p:cNvSpPr>
          <p:nvPr/>
        </p:nvSpPr>
        <p:spPr bwMode="auto">
          <a:xfrm>
            <a:off x="7215111" y="1785368"/>
            <a:ext cx="7745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395">
              <a:defRPr/>
            </a:pPr>
            <a:r>
              <a:rPr lang="en-US" dirty="0">
                <a:solidFill>
                  <a:srgbClr val="009900"/>
                </a:solidFill>
              </a:rPr>
              <a:t>8p-8h</a:t>
            </a:r>
          </a:p>
        </p:txBody>
      </p:sp>
      <p:grpSp>
        <p:nvGrpSpPr>
          <p:cNvPr id="8" name="Group 223"/>
          <p:cNvGrpSpPr>
            <a:grpSpLocks/>
          </p:cNvGrpSpPr>
          <p:nvPr/>
        </p:nvGrpSpPr>
        <p:grpSpPr bwMode="auto">
          <a:xfrm>
            <a:off x="7363325" y="2141277"/>
            <a:ext cx="613996" cy="1596993"/>
            <a:chOff x="3386" y="1737"/>
            <a:chExt cx="297" cy="356"/>
          </a:xfrm>
        </p:grpSpPr>
        <p:graphicFrame>
          <p:nvGraphicFramePr>
            <p:cNvPr id="9" name="Object 224"/>
            <p:cNvGraphicFramePr>
              <a:graphicFrameLocks noChangeAspect="1"/>
            </p:cNvGraphicFramePr>
            <p:nvPr/>
          </p:nvGraphicFramePr>
          <p:xfrm>
            <a:off x="3386" y="1737"/>
            <a:ext cx="29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1542857" imgH="1848108" progId="PBrush">
                    <p:embed/>
                  </p:oleObj>
                </mc:Choice>
                <mc:Fallback>
                  <p:oleObj name="Bitmap Image" r:id="rId4" imgW="1542857" imgH="1848108" progId="PBrush">
                    <p:embed/>
                    <p:pic>
                      <p:nvPicPr>
                        <p:cNvPr id="9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6" y="1737"/>
                          <a:ext cx="297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Oval 225"/>
            <p:cNvSpPr>
              <a:spLocks noChangeArrowheads="1"/>
            </p:cNvSpPr>
            <p:nvPr/>
          </p:nvSpPr>
          <p:spPr bwMode="auto">
            <a:xfrm>
              <a:off x="3404" y="1744"/>
              <a:ext cx="268" cy="340"/>
            </a:xfrm>
            <a:prstGeom prst="ellipse">
              <a:avLst/>
            </a:prstGeom>
            <a:solidFill>
              <a:srgbClr val="009900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3988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16608"/>
          </a:xfrm>
          <a:solidFill>
            <a:srgbClr val="002060"/>
          </a:solidFill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Shape coexistence around closed proton </a:t>
            </a:r>
            <a:b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</a:br>
            <a:r>
              <a:rPr lang="en-US" sz="3000" b="1" dirty="0">
                <a:solidFill>
                  <a:schemeClr val="bg1"/>
                </a:solidFill>
                <a:latin typeface="Comic Sans MS" pitchFamily="66" charset="0"/>
                <a:cs typeface="Arial" pitchFamily="34" charset="0"/>
              </a:rPr>
              <a:t>and/or neutron shells (and subshells)</a:t>
            </a:r>
          </a:p>
        </p:txBody>
      </p:sp>
      <p:sp>
        <p:nvSpPr>
          <p:cNvPr id="228384" name="Text Box 32"/>
          <p:cNvSpPr txBox="1">
            <a:spLocks noChangeArrowheads="1"/>
          </p:cNvSpPr>
          <p:nvPr/>
        </p:nvSpPr>
        <p:spPr bwMode="auto">
          <a:xfrm>
            <a:off x="2225920" y="6329366"/>
            <a:ext cx="140383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6699"/>
                </a:solidFill>
              </a:rPr>
              <a:t>Spherical</a:t>
            </a: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28385" name="Text Box 33"/>
          <p:cNvSpPr txBox="1">
            <a:spLocks noChangeArrowheads="1"/>
          </p:cNvSpPr>
          <p:nvPr/>
        </p:nvSpPr>
        <p:spPr bwMode="auto">
          <a:xfrm>
            <a:off x="4252548" y="6329366"/>
            <a:ext cx="971550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FF0000"/>
                </a:solidFill>
              </a:rPr>
              <a:t>Oblate</a:t>
            </a: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28386" name="Text Box 34"/>
          <p:cNvSpPr txBox="1">
            <a:spLocks noChangeArrowheads="1"/>
          </p:cNvSpPr>
          <p:nvPr/>
        </p:nvSpPr>
        <p:spPr bwMode="auto">
          <a:xfrm>
            <a:off x="5713535" y="6310315"/>
            <a:ext cx="943708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defTabSz="914395">
              <a:defRPr/>
            </a:pPr>
            <a:r>
              <a:rPr lang="en-US">
                <a:solidFill>
                  <a:srgbClr val="009900"/>
                </a:solidFill>
              </a:rPr>
              <a:t>Prolate</a:t>
            </a: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916723" y="6343652"/>
            <a:ext cx="341435" cy="373063"/>
            <a:chOff x="513" y="716"/>
            <a:chExt cx="388" cy="379"/>
          </a:xfrm>
        </p:grpSpPr>
        <p:graphicFrame>
          <p:nvGraphicFramePr>
            <p:cNvPr id="228376" name="Object 24"/>
            <p:cNvGraphicFramePr>
              <a:graphicFrameLocks noChangeAspect="1"/>
            </p:cNvGraphicFramePr>
            <p:nvPr/>
          </p:nvGraphicFramePr>
          <p:xfrm>
            <a:off x="513" y="716"/>
            <a:ext cx="388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1695687" imgH="1657581" progId="PBrush">
                    <p:embed/>
                  </p:oleObj>
                </mc:Choice>
                <mc:Fallback>
                  <p:oleObj name="Bitmap Image" r:id="rId3" imgW="1695687" imgH="1657581" progId="PBrush">
                    <p:embed/>
                    <p:pic>
                      <p:nvPicPr>
                        <p:cNvPr id="22837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" y="716"/>
                          <a:ext cx="388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8377" name="Oval 25"/>
            <p:cNvSpPr>
              <a:spLocks noChangeArrowheads="1"/>
            </p:cNvSpPr>
            <p:nvPr/>
          </p:nvSpPr>
          <p:spPr bwMode="auto">
            <a:xfrm>
              <a:off x="525" y="722"/>
              <a:ext cx="362" cy="3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755783" y="6361113"/>
            <a:ext cx="482111" cy="304800"/>
            <a:chOff x="472" y="1585"/>
            <a:chExt cx="428" cy="283"/>
          </a:xfrm>
        </p:grpSpPr>
        <p:graphicFrame>
          <p:nvGraphicFramePr>
            <p:cNvPr id="228379" name="Object 27"/>
            <p:cNvGraphicFramePr>
              <a:graphicFrameLocks noChangeAspect="1"/>
            </p:cNvGraphicFramePr>
            <p:nvPr/>
          </p:nvGraphicFramePr>
          <p:xfrm>
            <a:off x="472" y="1585"/>
            <a:ext cx="428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1961905" imgH="1514686" progId="PBrush">
                    <p:embed/>
                  </p:oleObj>
                </mc:Choice>
                <mc:Fallback>
                  <p:oleObj name="Bitmap Image" r:id="rId5" imgW="1961905" imgH="1514686" progId="PBrush">
                    <p:embed/>
                    <p:pic>
                      <p:nvPicPr>
                        <p:cNvPr id="22837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" y="1585"/>
                          <a:ext cx="428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8380" name="Oval 28"/>
            <p:cNvSpPr>
              <a:spLocks noChangeArrowheads="1"/>
            </p:cNvSpPr>
            <p:nvPr/>
          </p:nvSpPr>
          <p:spPr bwMode="auto">
            <a:xfrm>
              <a:off x="482" y="1592"/>
              <a:ext cx="406" cy="26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430715" y="6315075"/>
            <a:ext cx="252046" cy="412750"/>
            <a:chOff x="3386" y="1737"/>
            <a:chExt cx="297" cy="356"/>
          </a:xfrm>
        </p:grpSpPr>
        <p:graphicFrame>
          <p:nvGraphicFramePr>
            <p:cNvPr id="228382" name="Object 30"/>
            <p:cNvGraphicFramePr>
              <a:graphicFrameLocks noChangeAspect="1"/>
            </p:cNvGraphicFramePr>
            <p:nvPr/>
          </p:nvGraphicFramePr>
          <p:xfrm>
            <a:off x="3386" y="1737"/>
            <a:ext cx="29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1542857" imgH="1848108" progId="PBrush">
                    <p:embed/>
                  </p:oleObj>
                </mc:Choice>
                <mc:Fallback>
                  <p:oleObj name="Bitmap Image" r:id="rId7" imgW="1542857" imgH="1848108" progId="PBrush">
                    <p:embed/>
                    <p:pic>
                      <p:nvPicPr>
                        <p:cNvPr id="22838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6" y="1737"/>
                          <a:ext cx="297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8383" name="Oval 31"/>
            <p:cNvSpPr>
              <a:spLocks noChangeArrowheads="1"/>
            </p:cNvSpPr>
            <p:nvPr/>
          </p:nvSpPr>
          <p:spPr bwMode="auto">
            <a:xfrm>
              <a:off x="3404" y="1744"/>
              <a:ext cx="268" cy="340"/>
            </a:xfrm>
            <a:prstGeom prst="ellipse">
              <a:avLst/>
            </a:prstGeom>
            <a:solidFill>
              <a:srgbClr val="009900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914395">
                <a:defRPr/>
              </a:pPr>
              <a:endParaRPr lang="en-GB">
                <a:solidFill>
                  <a:srgbClr val="000000"/>
                </a:solidFill>
              </a:endParaRPr>
            </a:p>
          </p:txBody>
        </p:sp>
      </p:grp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95363" y="1930400"/>
            <a:ext cx="71532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324383" y="944775"/>
            <a:ext cx="86052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898" indent="-342898" algn="just" defTabSz="914395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spherical and deformed structures co-exist in the nucleus at low energy</a:t>
            </a:r>
          </a:p>
          <a:p>
            <a:pPr marL="342898" indent="-342898" algn="just" defTabSz="914395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its study can contribute in finding a unified description for atomic nuclei</a:t>
            </a:r>
          </a:p>
          <a:p>
            <a:pPr marL="342898" indent="-342898" algn="just" defTabSz="914395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0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supplies information about the mixing between these configurations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943101" y="4038601"/>
            <a:ext cx="819455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3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40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Ca</a:t>
            </a:r>
            <a:r>
              <a:rPr lang="en-US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20</a:t>
            </a:r>
          </a:p>
        </p:txBody>
      </p:sp>
      <p:cxnSp>
        <p:nvCxnSpPr>
          <p:cNvPr id="40" name="Straight Arrow Connector 39"/>
          <p:cNvCxnSpPr>
            <a:stCxn id="39" idx="2"/>
          </p:cNvCxnSpPr>
          <p:nvPr/>
        </p:nvCxnSpPr>
        <p:spPr>
          <a:xfrm>
            <a:off x="2352829" y="4407933"/>
            <a:ext cx="263372" cy="100226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871000" y="5399396"/>
            <a:ext cx="619080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3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16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US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8</a:t>
            </a: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490081" y="5729388"/>
            <a:ext cx="537503" cy="234091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2830823" y="2935358"/>
            <a:ext cx="1544012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3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Cd-</a:t>
            </a:r>
            <a:r>
              <a:rPr lang="en-US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Sn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region</a:t>
            </a:r>
            <a:endParaRPr lang="en-US" baseline="-25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3669514" y="3351735"/>
            <a:ext cx="767313" cy="583499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3950373" y="5893166"/>
            <a:ext cx="4144083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3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32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Mg (island of inversion around N=20)</a:t>
            </a:r>
            <a:endParaRPr lang="en-US" baseline="-25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2717219" y="5749057"/>
            <a:ext cx="1138345" cy="39746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4957717" y="2051400"/>
            <a:ext cx="3574033" cy="2513426"/>
            <a:chOff x="4957716" y="2051399"/>
            <a:chExt cx="3574033" cy="2513427"/>
          </a:xfrm>
        </p:grpSpPr>
        <p:sp>
          <p:nvSpPr>
            <p:cNvPr id="37" name="TextBox 36"/>
            <p:cNvSpPr txBox="1"/>
            <p:nvPr/>
          </p:nvSpPr>
          <p:spPr>
            <a:xfrm>
              <a:off x="4957716" y="2051399"/>
              <a:ext cx="976549" cy="36933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defTabSz="91439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aseline="30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186</a:t>
              </a:r>
              <a:r>
                <a:rPr lang="en-US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Pb</a:t>
              </a:r>
              <a:r>
                <a:rPr lang="en-US" baseline="-25000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104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14576" y="4195494"/>
              <a:ext cx="1617173" cy="369332"/>
            </a:xfrm>
            <a:prstGeom prst="rect">
              <a:avLst/>
            </a:prstGeom>
            <a:solidFill>
              <a:srgbClr val="FFFFCC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defTabSz="91439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rgbClr val="FF0000"/>
                  </a:solidFill>
                  <a:latin typeface="Arial" pitchFamily="34" charset="0"/>
                  <a:cs typeface="Arial" pitchFamily="34" charset="0"/>
                </a:rPr>
                <a:t>Lead region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5889930" y="2236065"/>
              <a:ext cx="693750" cy="291749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</p:grpSp>
      <p:sp>
        <p:nvSpPr>
          <p:cNvPr id="12" name="Rectangle 11"/>
          <p:cNvSpPr/>
          <p:nvPr/>
        </p:nvSpPr>
        <p:spPr>
          <a:xfrm>
            <a:off x="5656" y="6593156"/>
            <a:ext cx="49577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95">
              <a:defRPr/>
            </a:pPr>
            <a:r>
              <a:rPr lang="en-GB" sz="1200" dirty="0">
                <a:solidFill>
                  <a:srgbClr val="000000"/>
                </a:solidFill>
              </a:rPr>
              <a:t>K. </a:t>
            </a:r>
            <a:r>
              <a:rPr lang="en-GB" sz="1200" dirty="0" err="1">
                <a:solidFill>
                  <a:srgbClr val="000000"/>
                </a:solidFill>
              </a:rPr>
              <a:t>Heyde</a:t>
            </a:r>
            <a:r>
              <a:rPr lang="en-GB" sz="1200" dirty="0">
                <a:solidFill>
                  <a:srgbClr val="000000"/>
                </a:solidFill>
              </a:rPr>
              <a:t> and J. Wood, Review of Modern Physics, 83, 1467 (2011)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60788" y="5271749"/>
            <a:ext cx="4589718" cy="36933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defTabSz="91439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40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Mg</a:t>
            </a:r>
            <a:r>
              <a:rPr lang="en-US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-42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Si-</a:t>
            </a:r>
            <a:r>
              <a:rPr lang="en-US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44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S-</a:t>
            </a:r>
            <a:r>
              <a:rPr lang="en-US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46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Ar (</a:t>
            </a:r>
            <a:r>
              <a:rPr lang="en-US" noProof="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disappearance of N=28</a:t>
            </a:r>
            <a:r>
              <a:rPr lang="en-US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baseline="-250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3025930" y="5456415"/>
            <a:ext cx="1027241" cy="7805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926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356" name="Picture 4" descr="NIL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915" y="452438"/>
            <a:ext cx="3875943" cy="4997450"/>
          </a:xfrm>
          <a:prstGeom prst="rect">
            <a:avLst/>
          </a:prstGeom>
          <a:noFill/>
        </p:spPr>
      </p:pic>
      <p:sp>
        <p:nvSpPr>
          <p:cNvPr id="228357" name="Oval 5"/>
          <p:cNvSpPr>
            <a:spLocks noChangeArrowheads="1"/>
          </p:cNvSpPr>
          <p:nvPr/>
        </p:nvSpPr>
        <p:spPr bwMode="auto">
          <a:xfrm>
            <a:off x="2112735" y="1994421"/>
            <a:ext cx="255677" cy="565697"/>
          </a:xfrm>
          <a:prstGeom prst="ellipse">
            <a:avLst/>
          </a:prstGeom>
          <a:solidFill>
            <a:schemeClr val="bg1"/>
          </a:solidFill>
          <a:ln w="25400">
            <a:noFill/>
            <a:round/>
            <a:headEnd/>
            <a:tailEnd/>
          </a:ln>
          <a:effectLst/>
        </p:spPr>
        <p:txBody>
          <a:bodyPr wrap="non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28358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57200"/>
          </a:xfrm>
          <a:solidFill>
            <a:srgbClr val="002060"/>
          </a:solidFill>
        </p:spPr>
        <p:txBody>
          <a:bodyPr/>
          <a:lstStyle/>
          <a:p>
            <a:r>
              <a:rPr lang="en-US" sz="2800" b="1" dirty="0">
                <a:solidFill>
                  <a:schemeClr val="bg1"/>
                </a:solidFill>
                <a:latin typeface="Comic Sans MS" pitchFamily="66" charset="0"/>
              </a:rPr>
              <a:t>Nilsson Diagrams around Z~82 &amp; 82&lt;N&lt;126 (WS)</a:t>
            </a:r>
            <a:r>
              <a:rPr lang="en-US" sz="2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n-US" sz="2800" b="1" dirty="0"/>
              <a:t> </a:t>
            </a:r>
          </a:p>
        </p:txBody>
      </p:sp>
      <p:pic>
        <p:nvPicPr>
          <p:cNvPr id="228359" name="Picture 7" descr="NIL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3884" y="471489"/>
            <a:ext cx="3852497" cy="4968875"/>
          </a:xfrm>
          <a:prstGeom prst="rect">
            <a:avLst/>
          </a:prstGeom>
          <a:noFill/>
        </p:spPr>
      </p:pic>
      <p:sp>
        <p:nvSpPr>
          <p:cNvPr id="228360" name="Line 8"/>
          <p:cNvSpPr>
            <a:spLocks noChangeShapeType="1"/>
          </p:cNvSpPr>
          <p:nvPr/>
        </p:nvSpPr>
        <p:spPr bwMode="auto">
          <a:xfrm flipV="1">
            <a:off x="2187820" y="566739"/>
            <a:ext cx="0" cy="4206875"/>
          </a:xfrm>
          <a:prstGeom prst="line">
            <a:avLst/>
          </a:prstGeom>
          <a:noFill/>
          <a:ln w="12700">
            <a:solidFill>
              <a:srgbClr val="006699"/>
            </a:solidFill>
            <a:prstDash val="dash"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28361" name="Line 9"/>
          <p:cNvSpPr>
            <a:spLocks noChangeShapeType="1"/>
          </p:cNvSpPr>
          <p:nvPr/>
        </p:nvSpPr>
        <p:spPr bwMode="auto">
          <a:xfrm flipV="1">
            <a:off x="6330462" y="657226"/>
            <a:ext cx="0" cy="4206875"/>
          </a:xfrm>
          <a:prstGeom prst="line">
            <a:avLst/>
          </a:prstGeom>
          <a:noFill/>
          <a:ln w="12700">
            <a:solidFill>
              <a:srgbClr val="006699"/>
            </a:solidFill>
            <a:prstDash val="dash"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28362" name="Oval 10"/>
          <p:cNvSpPr>
            <a:spLocks noChangeArrowheads="1"/>
          </p:cNvSpPr>
          <p:nvPr/>
        </p:nvSpPr>
        <p:spPr bwMode="auto">
          <a:xfrm>
            <a:off x="1950433" y="2069004"/>
            <a:ext cx="520643" cy="52241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28363" name="Text Box 11"/>
          <p:cNvSpPr txBox="1">
            <a:spLocks noChangeArrowheads="1"/>
          </p:cNvSpPr>
          <p:nvPr/>
        </p:nvSpPr>
        <p:spPr bwMode="auto">
          <a:xfrm>
            <a:off x="1986286" y="2179638"/>
            <a:ext cx="505600" cy="3715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82</a:t>
            </a:r>
          </a:p>
        </p:txBody>
      </p:sp>
      <p:sp>
        <p:nvSpPr>
          <p:cNvPr id="228364" name="Oval 12"/>
          <p:cNvSpPr>
            <a:spLocks noChangeArrowheads="1"/>
          </p:cNvSpPr>
          <p:nvPr/>
        </p:nvSpPr>
        <p:spPr bwMode="auto">
          <a:xfrm>
            <a:off x="1315869" y="2484168"/>
            <a:ext cx="517281" cy="565697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28365" name="Oval 13"/>
          <p:cNvSpPr>
            <a:spLocks noChangeArrowheads="1"/>
          </p:cNvSpPr>
          <p:nvPr/>
        </p:nvSpPr>
        <p:spPr bwMode="auto">
          <a:xfrm>
            <a:off x="2988002" y="2403189"/>
            <a:ext cx="476250" cy="565697"/>
          </a:xfrm>
          <a:prstGeom prst="ellipse">
            <a:avLst/>
          </a:prstGeom>
          <a:solidFill>
            <a:srgbClr val="33CC33">
              <a:alpha val="50000"/>
            </a:srgbClr>
          </a:solidFill>
          <a:ln w="12700">
            <a:solidFill>
              <a:srgbClr val="33CC33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28366" name="Text Box 14"/>
          <p:cNvSpPr txBox="1">
            <a:spLocks noChangeArrowheads="1"/>
          </p:cNvSpPr>
          <p:nvPr/>
        </p:nvSpPr>
        <p:spPr bwMode="auto">
          <a:xfrm rot="-5394401">
            <a:off x="-1753618" y="2500282"/>
            <a:ext cx="4457679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 Proton single-particle levels (</a:t>
            </a:r>
            <a:r>
              <a:rPr lang="en-US" dirty="0" err="1">
                <a:solidFill>
                  <a:srgbClr val="000000"/>
                </a:solidFill>
              </a:rPr>
              <a:t>MeV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28367" name="Text Box 15"/>
          <p:cNvSpPr txBox="1">
            <a:spLocks noChangeArrowheads="1"/>
          </p:cNvSpPr>
          <p:nvPr/>
        </p:nvSpPr>
        <p:spPr bwMode="auto">
          <a:xfrm rot="-5394401">
            <a:off x="2466584" y="2628518"/>
            <a:ext cx="4390958" cy="276999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   Neutron single-particle levels (</a:t>
            </a:r>
            <a:r>
              <a:rPr lang="en-US" dirty="0" err="1">
                <a:solidFill>
                  <a:srgbClr val="000000"/>
                </a:solidFill>
              </a:rPr>
              <a:t>MeV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228368" name="Text Box 16"/>
          <p:cNvSpPr txBox="1">
            <a:spLocks noChangeArrowheads="1"/>
          </p:cNvSpPr>
          <p:nvPr/>
        </p:nvSpPr>
        <p:spPr bwMode="auto">
          <a:xfrm>
            <a:off x="1066067" y="5146676"/>
            <a:ext cx="2705833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        Deformation </a:t>
            </a:r>
            <a:r>
              <a:rPr lang="en-US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8369" name="Text Box 17"/>
          <p:cNvSpPr txBox="1">
            <a:spLocks noChangeArrowheads="1"/>
          </p:cNvSpPr>
          <p:nvPr/>
        </p:nvSpPr>
        <p:spPr bwMode="auto">
          <a:xfrm>
            <a:off x="4611566" y="5153025"/>
            <a:ext cx="4019550" cy="371513"/>
          </a:xfrm>
          <a:prstGeom prst="rect">
            <a:avLst/>
          </a:prstGeom>
          <a:solidFill>
            <a:schemeClr val="bg1"/>
          </a:solidFill>
          <a:ln w="254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                   Deformation </a:t>
            </a:r>
            <a:r>
              <a:rPr lang="en-US" dirty="0">
                <a:solidFill>
                  <a:srgbClr val="000000"/>
                </a:solidFill>
                <a:latin typeface="Symbol" pitchFamily="18" charset="2"/>
              </a:rPr>
              <a:t>b</a:t>
            </a:r>
            <a:r>
              <a:rPr lang="en-US" sz="2400" baseline="-25000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28370" name="Oval 18"/>
          <p:cNvSpPr>
            <a:spLocks noChangeArrowheads="1"/>
          </p:cNvSpPr>
          <p:nvPr/>
        </p:nvSpPr>
        <p:spPr bwMode="auto">
          <a:xfrm>
            <a:off x="5436247" y="2551150"/>
            <a:ext cx="517280" cy="565697"/>
          </a:xfrm>
          <a:prstGeom prst="ellipse">
            <a:avLst/>
          </a:prstGeom>
          <a:solidFill>
            <a:srgbClr val="FF0000">
              <a:alpha val="50000"/>
            </a:srgbClr>
          </a:solidFill>
          <a:ln w="12700">
            <a:solidFill>
              <a:srgbClr val="FF0000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28372" name="Text Box 20"/>
          <p:cNvSpPr txBox="1">
            <a:spLocks noChangeArrowheads="1"/>
          </p:cNvSpPr>
          <p:nvPr/>
        </p:nvSpPr>
        <p:spPr bwMode="auto">
          <a:xfrm>
            <a:off x="3144253" y="539750"/>
            <a:ext cx="1108294" cy="417679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2100" dirty="0">
                <a:solidFill>
                  <a:srgbClr val="006699"/>
                </a:solidFill>
              </a:rPr>
              <a:t>Protons</a:t>
            </a:r>
          </a:p>
        </p:txBody>
      </p:sp>
      <p:sp>
        <p:nvSpPr>
          <p:cNvPr id="228373" name="Text Box 21"/>
          <p:cNvSpPr txBox="1">
            <a:spLocks noChangeArrowheads="1"/>
          </p:cNvSpPr>
          <p:nvPr/>
        </p:nvSpPr>
        <p:spPr bwMode="auto">
          <a:xfrm>
            <a:off x="7130640" y="566739"/>
            <a:ext cx="1271800" cy="417679"/>
          </a:xfrm>
          <a:prstGeom prst="rect">
            <a:avLst/>
          </a:prstGeom>
          <a:solidFill>
            <a:srgbClr val="FFFFFF"/>
          </a:solidFill>
          <a:ln w="25400">
            <a:noFill/>
            <a:miter lim="800000"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r>
              <a:rPr lang="en-US" sz="2100" dirty="0">
                <a:solidFill>
                  <a:srgbClr val="006699"/>
                </a:solidFill>
              </a:rPr>
              <a:t>Neutrons</a:t>
            </a:r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266700" y="5508626"/>
            <a:ext cx="8877300" cy="771623"/>
          </a:xfrm>
          <a:prstGeom prst="rect">
            <a:avLst/>
          </a:prstGeom>
          <a:solidFill>
            <a:schemeClr val="bg1"/>
          </a:solidFill>
          <a:ln w="6350">
            <a:solidFill>
              <a:srgbClr val="000080"/>
            </a:solidFill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Around Z=82 and neutron mid-shell N=102-108, protons and neutrons </a:t>
            </a:r>
          </a:p>
          <a:p>
            <a:r>
              <a:rPr lang="en-US" sz="2200" dirty="0">
                <a:solidFill>
                  <a:srgbClr val="FF0000"/>
                </a:solidFill>
              </a:rPr>
              <a:t>coherently produce low-lying coexisting oblate and </a:t>
            </a:r>
            <a:r>
              <a:rPr lang="en-US" sz="2200" dirty="0" err="1">
                <a:solidFill>
                  <a:srgbClr val="FF0000"/>
                </a:solidFill>
              </a:rPr>
              <a:t>prolate</a:t>
            </a:r>
            <a:r>
              <a:rPr lang="en-US" sz="2200" dirty="0">
                <a:solidFill>
                  <a:srgbClr val="FF0000"/>
                </a:solidFill>
              </a:rPr>
              <a:t> shapes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28384" name="Text Box 32"/>
          <p:cNvSpPr txBox="1">
            <a:spLocks noChangeArrowheads="1"/>
          </p:cNvSpPr>
          <p:nvPr/>
        </p:nvSpPr>
        <p:spPr bwMode="auto">
          <a:xfrm>
            <a:off x="2225920" y="6329364"/>
            <a:ext cx="1403838" cy="4022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r>
              <a:rPr lang="en-US">
                <a:solidFill>
                  <a:srgbClr val="006699"/>
                </a:solidFill>
              </a:rPr>
              <a:t>Spherical</a:t>
            </a: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28385" name="Text Box 33"/>
          <p:cNvSpPr txBox="1">
            <a:spLocks noChangeArrowheads="1"/>
          </p:cNvSpPr>
          <p:nvPr/>
        </p:nvSpPr>
        <p:spPr bwMode="auto">
          <a:xfrm>
            <a:off x="4252547" y="6329364"/>
            <a:ext cx="971550" cy="402291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Oblate</a:t>
            </a: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28386" name="Text Box 34"/>
          <p:cNvSpPr txBox="1">
            <a:spLocks noChangeArrowheads="1"/>
          </p:cNvSpPr>
          <p:nvPr/>
        </p:nvSpPr>
        <p:spPr bwMode="auto">
          <a:xfrm>
            <a:off x="5713535" y="6310314"/>
            <a:ext cx="943708" cy="710067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r>
              <a:rPr lang="en-US">
                <a:solidFill>
                  <a:srgbClr val="009900"/>
                </a:solidFill>
              </a:rPr>
              <a:t>Prolate</a:t>
            </a:r>
            <a:r>
              <a:rPr lang="en-US">
                <a:solidFill>
                  <a:srgbClr val="000000"/>
                </a:solidFill>
              </a:rPr>
              <a:t> 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1916723" y="6343651"/>
            <a:ext cx="341435" cy="373063"/>
            <a:chOff x="513" y="716"/>
            <a:chExt cx="388" cy="379"/>
          </a:xfrm>
        </p:grpSpPr>
        <p:graphicFrame>
          <p:nvGraphicFramePr>
            <p:cNvPr id="228376" name="Object 24"/>
            <p:cNvGraphicFramePr>
              <a:graphicFrameLocks noChangeAspect="1"/>
            </p:cNvGraphicFramePr>
            <p:nvPr/>
          </p:nvGraphicFramePr>
          <p:xfrm>
            <a:off x="513" y="716"/>
            <a:ext cx="388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5" imgW="1695687" imgH="1657581" progId="PBrush">
                    <p:embed/>
                  </p:oleObj>
                </mc:Choice>
                <mc:Fallback>
                  <p:oleObj name="Bitmap Image" r:id="rId5" imgW="1695687" imgH="1657581" progId="PBrush">
                    <p:embed/>
                    <p:pic>
                      <p:nvPicPr>
                        <p:cNvPr id="228376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" y="716"/>
                          <a:ext cx="388" cy="3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8377" name="Oval 25"/>
            <p:cNvSpPr>
              <a:spLocks noChangeArrowheads="1"/>
            </p:cNvSpPr>
            <p:nvPr/>
          </p:nvSpPr>
          <p:spPr bwMode="auto">
            <a:xfrm>
              <a:off x="525" y="722"/>
              <a:ext cx="362" cy="364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755782" y="6361113"/>
            <a:ext cx="482111" cy="304800"/>
            <a:chOff x="472" y="1585"/>
            <a:chExt cx="428" cy="283"/>
          </a:xfrm>
        </p:grpSpPr>
        <p:graphicFrame>
          <p:nvGraphicFramePr>
            <p:cNvPr id="228379" name="Object 27"/>
            <p:cNvGraphicFramePr>
              <a:graphicFrameLocks noChangeAspect="1"/>
            </p:cNvGraphicFramePr>
            <p:nvPr/>
          </p:nvGraphicFramePr>
          <p:xfrm>
            <a:off x="472" y="1585"/>
            <a:ext cx="428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7" imgW="1961905" imgH="1514686" progId="PBrush">
                    <p:embed/>
                  </p:oleObj>
                </mc:Choice>
                <mc:Fallback>
                  <p:oleObj name="Bitmap Image" r:id="rId7" imgW="1961905" imgH="1514686" progId="PBrush">
                    <p:embed/>
                    <p:pic>
                      <p:nvPicPr>
                        <p:cNvPr id="228379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" y="1585"/>
                          <a:ext cx="428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8380" name="Oval 28"/>
            <p:cNvSpPr>
              <a:spLocks noChangeArrowheads="1"/>
            </p:cNvSpPr>
            <p:nvPr/>
          </p:nvSpPr>
          <p:spPr bwMode="auto">
            <a:xfrm>
              <a:off x="482" y="1592"/>
              <a:ext cx="406" cy="26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5430715" y="6315075"/>
            <a:ext cx="252046" cy="412750"/>
            <a:chOff x="3386" y="1737"/>
            <a:chExt cx="297" cy="356"/>
          </a:xfrm>
        </p:grpSpPr>
        <p:graphicFrame>
          <p:nvGraphicFramePr>
            <p:cNvPr id="228382" name="Object 30"/>
            <p:cNvGraphicFramePr>
              <a:graphicFrameLocks noChangeAspect="1"/>
            </p:cNvGraphicFramePr>
            <p:nvPr/>
          </p:nvGraphicFramePr>
          <p:xfrm>
            <a:off x="3386" y="1737"/>
            <a:ext cx="297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9" imgW="1542857" imgH="1848108" progId="PBrush">
                    <p:embed/>
                  </p:oleObj>
                </mc:Choice>
                <mc:Fallback>
                  <p:oleObj name="Bitmap Image" r:id="rId9" imgW="1542857" imgH="1848108" progId="PBrush">
                    <p:embed/>
                    <p:pic>
                      <p:nvPicPr>
                        <p:cNvPr id="228382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6" y="1737"/>
                          <a:ext cx="297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8383" name="Oval 31"/>
            <p:cNvSpPr>
              <a:spLocks noChangeArrowheads="1"/>
            </p:cNvSpPr>
            <p:nvPr/>
          </p:nvSpPr>
          <p:spPr bwMode="auto">
            <a:xfrm>
              <a:off x="3404" y="1744"/>
              <a:ext cx="268" cy="340"/>
            </a:xfrm>
            <a:prstGeom prst="ellipse">
              <a:avLst/>
            </a:prstGeom>
            <a:solidFill>
              <a:srgbClr val="009900">
                <a:alpha val="50000"/>
              </a:srgbClr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000000"/>
                </a:solidFill>
              </a:endParaRPr>
            </a:p>
          </p:txBody>
        </p:sp>
      </p:grpSp>
      <p:sp>
        <p:nvSpPr>
          <p:cNvPr id="228389" name="Oval 37"/>
          <p:cNvSpPr>
            <a:spLocks noChangeArrowheads="1"/>
          </p:cNvSpPr>
          <p:nvPr/>
        </p:nvSpPr>
        <p:spPr bwMode="auto">
          <a:xfrm>
            <a:off x="6043710" y="3825017"/>
            <a:ext cx="567781" cy="52241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228390" name="Oval 38"/>
          <p:cNvSpPr>
            <a:spLocks noChangeArrowheads="1"/>
          </p:cNvSpPr>
          <p:nvPr/>
        </p:nvSpPr>
        <p:spPr bwMode="auto">
          <a:xfrm>
            <a:off x="6053560" y="1053496"/>
            <a:ext cx="567780" cy="522418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6" name="Oval 13"/>
          <p:cNvSpPr>
            <a:spLocks noChangeArrowheads="1"/>
          </p:cNvSpPr>
          <p:nvPr/>
        </p:nvSpPr>
        <p:spPr bwMode="auto">
          <a:xfrm>
            <a:off x="6892515" y="2551151"/>
            <a:ext cx="476250" cy="565697"/>
          </a:xfrm>
          <a:prstGeom prst="ellipse">
            <a:avLst/>
          </a:prstGeom>
          <a:solidFill>
            <a:srgbClr val="33CC33">
              <a:alpha val="50000"/>
            </a:srgbClr>
          </a:solidFill>
          <a:ln w="12700">
            <a:solidFill>
              <a:srgbClr val="33CC33"/>
            </a:solidFill>
            <a:round/>
            <a:headEnd/>
            <a:tailEnd/>
          </a:ln>
          <a:effectLst/>
        </p:spPr>
        <p:txBody>
          <a:bodyPr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7" name="Oval 37"/>
          <p:cNvSpPr>
            <a:spLocks noChangeArrowheads="1"/>
          </p:cNvSpPr>
          <p:nvPr/>
        </p:nvSpPr>
        <p:spPr bwMode="auto">
          <a:xfrm>
            <a:off x="6171444" y="2855639"/>
            <a:ext cx="332012" cy="261209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square" lIns="90000" tIns="46800" rIns="90000" bIns="46800" anchor="ctr">
            <a:spAutoFit/>
          </a:bodyPr>
          <a:lstStyle/>
          <a:p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0010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ChangeArrowheads="1"/>
          </p:cNvSpPr>
          <p:nvPr/>
        </p:nvSpPr>
        <p:spPr bwMode="auto">
          <a:xfrm>
            <a:off x="0" y="0"/>
            <a:ext cx="9144000" cy="832981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  <a:ea typeface="+mj-ea"/>
                <a:cs typeface="+mj-cs"/>
              </a:rPr>
              <a:t>IS534@ISOLDE: Charge radii of Au isotopes</a:t>
            </a:r>
          </a:p>
        </p:txBody>
      </p:sp>
      <p:sp>
        <p:nvSpPr>
          <p:cNvPr id="1023" name="TextBox 1022"/>
          <p:cNvSpPr txBox="1">
            <a:spLocks noChangeArrowheads="1"/>
          </p:cNvSpPr>
          <p:nvPr/>
        </p:nvSpPr>
        <p:spPr bwMode="auto">
          <a:xfrm>
            <a:off x="4910664" y="1679518"/>
            <a:ext cx="423000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altLang="en-US" sz="2200" b="1" dirty="0">
                <a:latin typeface="Arial" pitchFamily="34" charset="0"/>
              </a:rPr>
              <a:t>Are the light gold isotopes</a:t>
            </a:r>
            <a:r>
              <a:rPr lang="en-GB" altLang="en-US" sz="2200" b="1" dirty="0">
                <a:solidFill>
                  <a:srgbClr val="FF0000"/>
                </a:solidFill>
                <a:latin typeface="Arial" pitchFamily="34" charset="0"/>
              </a:rPr>
              <a:t>  </a:t>
            </a:r>
          </a:p>
          <a:p>
            <a:r>
              <a:rPr lang="en-GB" altLang="en-US" sz="2200" b="1" dirty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GB" altLang="en-US" sz="2200" b="1" dirty="0">
                <a:latin typeface="Arial" pitchFamily="34" charset="0"/>
              </a:rPr>
              <a:t>deformed, A(Au)&lt;183?</a:t>
            </a:r>
          </a:p>
          <a:p>
            <a:pPr>
              <a:buFont typeface="Arial" pitchFamily="34" charset="0"/>
              <a:buChar char="•"/>
            </a:pPr>
            <a:r>
              <a:rPr lang="en-GB" altLang="en-US" sz="2200" b="1" dirty="0">
                <a:latin typeface="Arial" pitchFamily="34" charset="0"/>
              </a:rPr>
              <a:t>What are the spins of ground  </a:t>
            </a:r>
          </a:p>
          <a:p>
            <a:r>
              <a:rPr lang="en-GB" altLang="en-US" sz="2200" b="1" dirty="0">
                <a:latin typeface="Arial" pitchFamily="34" charset="0"/>
              </a:rPr>
              <a:t> and isomeric states?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601818"/>
            <a:ext cx="492301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Previous radii data (ISOLDE)</a:t>
            </a:r>
            <a:endParaRPr lang="en-GB" sz="1600" baseline="30000" dirty="0"/>
          </a:p>
          <a:p>
            <a:r>
              <a:rPr lang="en-GB" sz="1600" baseline="30000" dirty="0"/>
              <a:t>185-190</a:t>
            </a:r>
            <a:r>
              <a:rPr lang="en-GB" sz="1600" dirty="0"/>
              <a:t>Au : K. </a:t>
            </a:r>
            <a:r>
              <a:rPr lang="en-GB" sz="1600" dirty="0" err="1"/>
              <a:t>Wallmeroth</a:t>
            </a:r>
            <a:r>
              <a:rPr lang="en-GB" sz="1600" dirty="0"/>
              <a:t> et al, NPA493,224 (1989) </a:t>
            </a:r>
          </a:p>
          <a:p>
            <a:r>
              <a:rPr lang="en-GB" sz="1600" baseline="30000" dirty="0"/>
              <a:t>183,184</a:t>
            </a:r>
            <a:r>
              <a:rPr lang="en-GB" sz="1600" dirty="0"/>
              <a:t>Au: U. </a:t>
            </a:r>
            <a:r>
              <a:rPr lang="en-GB" sz="1600" dirty="0" err="1"/>
              <a:t>Kronert</a:t>
            </a:r>
            <a:r>
              <a:rPr lang="en-GB" sz="1600" dirty="0"/>
              <a:t>  et al, </a:t>
            </a:r>
            <a:r>
              <a:rPr lang="en-GB" sz="1600" dirty="0" err="1"/>
              <a:t>Z.Phys</a:t>
            </a:r>
            <a:r>
              <a:rPr lang="en-GB" sz="1600" dirty="0"/>
              <a:t>. A331, 521 (1988)</a:t>
            </a:r>
          </a:p>
          <a:p>
            <a:r>
              <a:rPr lang="en-GB" sz="1600" baseline="30000" dirty="0"/>
              <a:t>184mg</a:t>
            </a:r>
            <a:r>
              <a:rPr lang="en-GB" sz="1600" dirty="0"/>
              <a:t>Au: F. Le Blanc et al. PRL79, 2213 (1997)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62971"/>
            <a:ext cx="4923015" cy="3564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52450" y="3955506"/>
            <a:ext cx="734496" cy="685800"/>
            <a:chOff x="1466850" y="4962525"/>
            <a:chExt cx="762000" cy="685800"/>
          </a:xfrm>
        </p:grpSpPr>
        <p:sp>
          <p:nvSpPr>
            <p:cNvPr id="24" name="Oval 23"/>
            <p:cNvSpPr/>
            <p:nvPr/>
          </p:nvSpPr>
          <p:spPr>
            <a:xfrm>
              <a:off x="1466850" y="4962525"/>
              <a:ext cx="762000" cy="685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66850" y="5074592"/>
              <a:ext cx="73449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FF0000"/>
                  </a:solidFill>
                </a:rPr>
                <a:t>Au?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2008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18" name="Group 10"/>
          <p:cNvGrpSpPr>
            <a:grpSpLocks/>
          </p:cNvGrpSpPr>
          <p:nvPr/>
        </p:nvGrpSpPr>
        <p:grpSpPr bwMode="auto">
          <a:xfrm>
            <a:off x="1" y="937549"/>
            <a:ext cx="2581093" cy="5584784"/>
            <a:chOff x="249" y="0"/>
            <a:chExt cx="3402" cy="4320"/>
          </a:xfrm>
        </p:grpSpPr>
        <p:pic>
          <p:nvPicPr>
            <p:cNvPr id="503816" name="Picture 8" descr="Au_spectra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0"/>
              <a:ext cx="3379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3817" name="Rectangle 9"/>
            <p:cNvSpPr>
              <a:spLocks noChangeArrowheads="1"/>
            </p:cNvSpPr>
            <p:nvPr/>
          </p:nvSpPr>
          <p:spPr bwMode="auto">
            <a:xfrm>
              <a:off x="249" y="0"/>
              <a:ext cx="3402" cy="4201"/>
            </a:xfrm>
            <a:prstGeom prst="rect">
              <a:avLst/>
            </a:prstGeom>
            <a:solidFill>
              <a:srgbClr val="CCFFFF">
                <a:alpha val="22000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1433" tIns="45716" rIns="91433" bIns="45716" anchor="ctr">
              <a:spAutoFit/>
            </a:bodyPr>
            <a:lstStyle/>
            <a:p>
              <a:endParaRPr lang="en-GB"/>
            </a:p>
          </p:txBody>
        </p:sp>
      </p:grpSp>
      <p:sp>
        <p:nvSpPr>
          <p:cNvPr id="22" name="Rectangle 1028"/>
          <p:cNvSpPr txBox="1">
            <a:spLocks noChangeArrowheads="1"/>
          </p:cNvSpPr>
          <p:nvPr/>
        </p:nvSpPr>
        <p:spPr bwMode="auto">
          <a:xfrm>
            <a:off x="0" y="1"/>
            <a:ext cx="9144000" cy="701039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32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HFS spectra and Charge Radii for Au</a:t>
            </a:r>
            <a:endParaRPr lang="en-GB" sz="32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6" name="Picture 2" descr="C:\Users\aa1126\Downloads\radiiA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663" y="701040"/>
            <a:ext cx="6545337" cy="460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932043" y="5183235"/>
            <a:ext cx="621195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aseline="30000" dirty="0"/>
              <a:t>180-182</a:t>
            </a:r>
            <a:r>
              <a:rPr lang="en-GB" sz="2400" dirty="0"/>
              <a:t>Au- stay strongly deformed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aseline="30000" dirty="0"/>
              <a:t>176mg,177mg,179</a:t>
            </a:r>
            <a:r>
              <a:rPr lang="en-GB" sz="2400" dirty="0"/>
              <a:t>Au – trend towards </a:t>
            </a:r>
            <a:r>
              <a:rPr lang="en-GB" sz="2400" dirty="0" err="1"/>
              <a:t>sphericity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aseline="30000" dirty="0"/>
              <a:t>178mg</a:t>
            </a:r>
            <a:r>
              <a:rPr lang="en-GB" sz="2400" dirty="0"/>
              <a:t>Au: both isomers are deformed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B55674-D28A-A73A-97D5-FD7C2D3B8407}"/>
              </a:ext>
            </a:extLst>
          </p:cNvPr>
          <p:cNvSpPr txBox="1"/>
          <p:nvPr/>
        </p:nvSpPr>
        <p:spPr>
          <a:xfrm>
            <a:off x="1614667" y="665406"/>
            <a:ext cx="55269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</a:rPr>
              <a:t>J. G. </a:t>
            </a:r>
            <a:r>
              <a:rPr lang="en-GB" sz="1400" b="1" dirty="0" err="1">
                <a:solidFill>
                  <a:srgbClr val="FF0000"/>
                </a:solidFill>
              </a:rPr>
              <a:t>Cubiss</a:t>
            </a:r>
            <a:r>
              <a:rPr lang="en-GB" sz="1400" b="1" dirty="0">
                <a:solidFill>
                  <a:srgbClr val="FF0000"/>
                </a:solidFill>
              </a:rPr>
              <a:t>, A. Andreyev </a:t>
            </a:r>
            <a:r>
              <a:rPr lang="en-GB" sz="1400" b="1" i="1" dirty="0">
                <a:solidFill>
                  <a:srgbClr val="FF0000"/>
                </a:solidFill>
              </a:rPr>
              <a:t>et al.</a:t>
            </a:r>
            <a:r>
              <a:rPr lang="en-GB" sz="1400" b="1" dirty="0">
                <a:solidFill>
                  <a:srgbClr val="FF0000"/>
                </a:solidFill>
              </a:rPr>
              <a:t>, PRL 131, 202501 (2023)</a:t>
            </a:r>
          </a:p>
        </p:txBody>
      </p:sp>
    </p:spTree>
    <p:extLst>
      <p:ext uri="{BB962C8B-B14F-4D97-AF65-F5344CB8AC3E}">
        <p14:creationId xmlns:p14="http://schemas.microsoft.com/office/powerpoint/2010/main" val="73430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21803"/>
          </a:xfrm>
          <a:solidFill>
            <a:srgbClr val="003366"/>
          </a:solidFill>
        </p:spPr>
        <p:txBody>
          <a:bodyPr/>
          <a:lstStyle/>
          <a:p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Shape Staggering in  </a:t>
            </a:r>
            <a:r>
              <a:rPr lang="en-US" sz="2600" b="1" baseline="3000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187-189</a:t>
            </a:r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Bi</a:t>
            </a:r>
            <a:endParaRPr lang="en-GB" sz="26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6" y="821803"/>
            <a:ext cx="6917470" cy="5114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6330" y="127427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079310-AE8E-4476-921F-E29EBB2E1D8A}"/>
              </a:ext>
            </a:extLst>
          </p:cNvPr>
          <p:cNvSpPr/>
          <p:nvPr/>
        </p:nvSpPr>
        <p:spPr>
          <a:xfrm>
            <a:off x="0" y="5511315"/>
            <a:ext cx="6457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FF0000"/>
                </a:solidFill>
              </a:rPr>
              <a:t>PhD project of Chris </a:t>
            </a:r>
            <a:r>
              <a:rPr lang="en-GB" b="1" dirty="0" err="1">
                <a:solidFill>
                  <a:srgbClr val="FF0000"/>
                </a:solidFill>
              </a:rPr>
              <a:t>Rasion</a:t>
            </a:r>
            <a:r>
              <a:rPr lang="en-GB" b="1" dirty="0">
                <a:solidFill>
                  <a:srgbClr val="FF0000"/>
                </a:solidFill>
              </a:rPr>
              <a:t> (York)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baseline="30000" dirty="0"/>
              <a:t>187,189-209</a:t>
            </a:r>
            <a:r>
              <a:rPr lang="en-GB" b="1" dirty="0"/>
              <a:t>Bi – follow the spherical Pb trend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baseline="30000" dirty="0"/>
              <a:t>188m,g</a:t>
            </a:r>
            <a:r>
              <a:rPr lang="en-GB" b="1" dirty="0"/>
              <a:t>Bi (N=105) – Large stagger!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Kink at N=126 observed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287" y="821803"/>
            <a:ext cx="2149478" cy="6036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6E2392-FA53-23EE-A5A1-74D51887E010}"/>
              </a:ext>
            </a:extLst>
          </p:cNvPr>
          <p:cNvSpPr txBox="1"/>
          <p:nvPr/>
        </p:nvSpPr>
        <p:spPr>
          <a:xfrm>
            <a:off x="0" y="821803"/>
            <a:ext cx="716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FF0000"/>
                </a:solidFill>
              </a:rPr>
              <a:t>A.E. </a:t>
            </a:r>
            <a:r>
              <a:rPr lang="en-GB" sz="1200" b="1" dirty="0" err="1">
                <a:solidFill>
                  <a:srgbClr val="FF0000"/>
                </a:solidFill>
              </a:rPr>
              <a:t>Barzakh</a:t>
            </a:r>
            <a:r>
              <a:rPr lang="en-GB" sz="1200" b="1" dirty="0">
                <a:solidFill>
                  <a:srgbClr val="FF0000"/>
                </a:solidFill>
              </a:rPr>
              <a:t>, </a:t>
            </a:r>
            <a:r>
              <a:rPr lang="en-GB" sz="1200" b="1" dirty="0" err="1">
                <a:solidFill>
                  <a:srgbClr val="FF0000"/>
                </a:solidFill>
              </a:rPr>
              <a:t>A.Andreyev</a:t>
            </a:r>
            <a:r>
              <a:rPr lang="en-GB" sz="1200" b="1" dirty="0">
                <a:solidFill>
                  <a:srgbClr val="FF0000"/>
                </a:solidFill>
              </a:rPr>
              <a:t> </a:t>
            </a:r>
            <a:r>
              <a:rPr lang="en-GB" sz="1200" b="1" i="1" dirty="0">
                <a:solidFill>
                  <a:srgbClr val="FF0000"/>
                </a:solidFill>
              </a:rPr>
              <a:t>et al.,</a:t>
            </a:r>
            <a:r>
              <a:rPr lang="en-GB" sz="1200" b="1" dirty="0">
                <a:solidFill>
                  <a:srgbClr val="FF0000"/>
                </a:solidFill>
              </a:rPr>
              <a:t> PRL 127, 192501 (2021)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55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80" name="Rectangle 1028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821803"/>
          </a:xfrm>
          <a:solidFill>
            <a:srgbClr val="003366"/>
          </a:solidFill>
        </p:spPr>
        <p:txBody>
          <a:bodyPr/>
          <a:lstStyle/>
          <a:p>
            <a:r>
              <a:rPr lang="en-US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Charge radii for Hg, Au and Bi</a:t>
            </a:r>
            <a:endParaRPr lang="en-GB" sz="26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mic Sans MS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2" y="821803"/>
            <a:ext cx="7545634" cy="53037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304" y="6125586"/>
            <a:ext cx="879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sudden jump in </a:t>
            </a:r>
            <a:r>
              <a:rPr lang="en-GB" sz="2400" baseline="30000" dirty="0"/>
              <a:t>188</a:t>
            </a:r>
            <a:r>
              <a:rPr lang="en-GB" sz="2400" dirty="0"/>
              <a:t>Bi happens at the same neutron number N=105 as in odd-A Hg’s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7265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mail.google.com/mail/u/0/?ui=2&amp;ik=eb1f97c11c&amp;view=fimg&amp;th=150238b4fac7f5e9&amp;attid=0.1&amp;disp=emb&amp;attbid=ANGjdJ-89e7gSGLrLh0-qIlGp6MdpnuZqJkzkxnIONDmR9g0c8-NUFMu39aFyosyT72OdKDlLm6jvCq1IP4U5oCTvIBrWHDhTeyqlZksmr1a_5t5WksNUc2AXqRxX0U&amp;sz=w3150-h3266&amp;ats=1444398946516&amp;rm=150238b4fac7f5e9&amp;zw&amp;atsh=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4" descr="https://mail.google.com/mail/u/0/?ui=2&amp;ik=eb1f97c11c&amp;view=fimg&amp;th=150238b4fac7f5e9&amp;attid=0.1&amp;disp=emb&amp;attbid=ANGjdJ-89e7gSGLrLh0-qIlGp6MdpnuZqJkzkxnIONDmR9g0c8-NUFMu39aFyosyT72OdKDlLm6jvCq1IP4U5oCTvIBrWHDhTeyqlZksmr1a_5t5WksNUc2AXqRxX0U&amp;sz=w3150-h3266&amp;ats=1444398946516&amp;rm=150238b4fac7f5e9&amp;zw&amp;atsh=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703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0066"/>
            <a:ext cx="2525089" cy="5503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0377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438" y="1250066"/>
            <a:ext cx="3379807" cy="3303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028"/>
          <p:cNvSpPr txBox="1">
            <a:spLocks noChangeArrowheads="1"/>
          </p:cNvSpPr>
          <p:nvPr/>
        </p:nvSpPr>
        <p:spPr bwMode="auto">
          <a:xfrm>
            <a:off x="0" y="1"/>
            <a:ext cx="9144000" cy="1250065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US" sz="2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(An example) Modern ‘state-of-the art’ beyond mean-field calculations (SLy6+GCM) </a:t>
            </a:r>
          </a:p>
          <a:p>
            <a:r>
              <a:rPr lang="en-US" sz="1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J.M.Yao</a:t>
            </a:r>
            <a:r>
              <a:rPr lang="en-US" sz="1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, M. Bender, P.-H. </a:t>
            </a:r>
            <a:r>
              <a:rPr lang="en-US" sz="1800" b="1" kern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Heenen</a:t>
            </a:r>
            <a:r>
              <a:rPr lang="en-US" sz="18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, PRC87,034322(2013)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833071" y="4246947"/>
            <a:ext cx="3216402" cy="2591040"/>
            <a:chOff x="4156671" y="4266959"/>
            <a:chExt cx="3216402" cy="259104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56671" y="4490252"/>
              <a:ext cx="3216402" cy="2367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672311" y="4266959"/>
              <a:ext cx="266081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800" dirty="0"/>
                <a:t>R. Julin, K. Helariutta, M. Muikku, J. Phys. G 27 (2001)</a:t>
              </a:r>
              <a:endParaRPr lang="en-GB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40037" y="6132588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oblatish</a:t>
              </a:r>
              <a:endParaRPr lang="en-US" sz="1400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oup 265"/>
            <p:cNvGrpSpPr>
              <a:grpSpLocks/>
            </p:cNvGrpSpPr>
            <p:nvPr/>
          </p:nvGrpSpPr>
          <p:grpSpPr bwMode="auto">
            <a:xfrm>
              <a:off x="6174086" y="5954157"/>
              <a:ext cx="503010" cy="150005"/>
              <a:chOff x="472" y="1585"/>
              <a:chExt cx="428" cy="283"/>
            </a:xfrm>
            <a:solidFill>
              <a:schemeClr val="accent2"/>
            </a:solidFill>
          </p:grpSpPr>
          <p:graphicFrame>
            <p:nvGraphicFramePr>
              <p:cNvPr id="13" name="Object 266"/>
              <p:cNvGraphicFramePr>
                <a:graphicFrameLocks noChangeAspect="1"/>
              </p:cNvGraphicFramePr>
              <p:nvPr/>
            </p:nvGraphicFramePr>
            <p:xfrm>
              <a:off x="472" y="1585"/>
              <a:ext cx="428" cy="2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6" imgW="1961905" imgH="1514686" progId="PBrush">
                      <p:embed/>
                    </p:oleObj>
                  </mc:Choice>
                  <mc:Fallback>
                    <p:oleObj name="Bitmap Image" r:id="rId6" imgW="1961905" imgH="1514686" progId="PBrush">
                      <p:embed/>
                      <p:pic>
                        <p:nvPicPr>
                          <p:cNvPr id="13" name="Object 26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2" y="1585"/>
                            <a:ext cx="428" cy="28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Oval 267"/>
              <p:cNvSpPr>
                <a:spLocks noChangeArrowheads="1"/>
              </p:cNvSpPr>
              <p:nvPr/>
            </p:nvSpPr>
            <p:spPr bwMode="auto">
              <a:xfrm>
                <a:off x="482" y="1592"/>
                <a:ext cx="406" cy="26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4442198" y="4368542"/>
              <a:ext cx="174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‘</a:t>
              </a:r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deformed (</a:t>
              </a:r>
              <a:r>
                <a:rPr lang="en-US" sz="1400" dirty="0" err="1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prolate</a:t>
              </a:r>
              <a:r>
                <a:rPr lang="en-US" sz="1400" dirty="0">
                  <a:solidFill>
                    <a:srgbClr val="C00000"/>
                  </a:solidFill>
                  <a:latin typeface="Arial" pitchFamily="34" charset="0"/>
                  <a:cs typeface="Arial" pitchFamily="34" charset="0"/>
                </a:rPr>
                <a:t>)’</a:t>
              </a:r>
            </a:p>
          </p:txBody>
        </p:sp>
        <p:grpSp>
          <p:nvGrpSpPr>
            <p:cNvPr id="16" name="Group 130"/>
            <p:cNvGrpSpPr>
              <a:grpSpLocks/>
            </p:cNvGrpSpPr>
            <p:nvPr/>
          </p:nvGrpSpPr>
          <p:grpSpPr bwMode="auto">
            <a:xfrm>
              <a:off x="4991425" y="4949161"/>
              <a:ext cx="187465" cy="427479"/>
              <a:chOff x="3386" y="1737"/>
              <a:chExt cx="297" cy="356"/>
            </a:xfrm>
          </p:grpSpPr>
          <p:graphicFrame>
            <p:nvGraphicFramePr>
              <p:cNvPr id="17" name="Object 131"/>
              <p:cNvGraphicFramePr>
                <a:graphicFrameLocks noChangeAspect="1"/>
              </p:cNvGraphicFramePr>
              <p:nvPr/>
            </p:nvGraphicFramePr>
            <p:xfrm>
              <a:off x="3386" y="1737"/>
              <a:ext cx="297" cy="3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8" imgW="1542857" imgH="1848108" progId="PBrush">
                      <p:embed/>
                    </p:oleObj>
                  </mc:Choice>
                  <mc:Fallback>
                    <p:oleObj name="Bitmap Image" r:id="rId8" imgW="1542857" imgH="1848108" progId="PBrush">
                      <p:embed/>
                      <p:pic>
                        <p:nvPicPr>
                          <p:cNvPr id="17" name="Object 1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386" y="1737"/>
                            <a:ext cx="297" cy="3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" name="Oval 132"/>
              <p:cNvSpPr>
                <a:spLocks noChangeArrowheads="1"/>
              </p:cNvSpPr>
              <p:nvPr/>
            </p:nvSpPr>
            <p:spPr bwMode="auto">
              <a:xfrm>
                <a:off x="3405" y="1743"/>
                <a:ext cx="268" cy="340"/>
              </a:xfrm>
              <a:prstGeom prst="ellipse">
                <a:avLst/>
              </a:prstGeom>
              <a:solidFill>
                <a:srgbClr val="009900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506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3" y="568597"/>
            <a:ext cx="8395855" cy="6212932"/>
          </a:xfrm>
          <a:prstGeom prst="rect">
            <a:avLst/>
          </a:prstGeom>
        </p:spPr>
      </p:pic>
      <p:sp>
        <p:nvSpPr>
          <p:cNvPr id="1904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23900"/>
          </a:xfrm>
          <a:solidFill>
            <a:srgbClr val="003366"/>
          </a:solidFill>
        </p:spPr>
        <p:txBody>
          <a:bodyPr/>
          <a:lstStyle/>
          <a:p>
            <a:r>
              <a:rPr lang="en-US" sz="2500" b="1" dirty="0">
                <a:solidFill>
                  <a:schemeClr val="bg1"/>
                </a:solidFill>
                <a:latin typeface="Comic Sans MS" pitchFamily="66" charset="0"/>
              </a:rPr>
              <a:t>Example: Calculations of mass for Sn isotopes</a:t>
            </a:r>
            <a:br>
              <a:rPr lang="en-US" sz="2500" b="1" dirty="0">
                <a:solidFill>
                  <a:schemeClr val="bg1"/>
                </a:solidFill>
                <a:latin typeface="Comic Sans MS" pitchFamily="66" charset="0"/>
              </a:rPr>
            </a:br>
            <a:r>
              <a:rPr lang="en-US" sz="1800" b="1" dirty="0">
                <a:solidFill>
                  <a:schemeClr val="bg1"/>
                </a:solidFill>
                <a:latin typeface="Comic Sans MS" pitchFamily="66" charset="0"/>
              </a:rPr>
              <a:t>(or why we need to go far off stability)</a:t>
            </a:r>
            <a:endParaRPr lang="en-US" sz="1800" b="1" dirty="0">
              <a:latin typeface="Comic Sans MS" pitchFamily="66" charset="0"/>
            </a:endParaRPr>
          </a:p>
        </p:txBody>
      </p:sp>
      <p:sp>
        <p:nvSpPr>
          <p:cNvPr id="190467" name="Rectangle 3"/>
          <p:cNvSpPr>
            <a:spLocks noChangeArrowheads="1"/>
          </p:cNvSpPr>
          <p:nvPr/>
        </p:nvSpPr>
        <p:spPr bwMode="auto">
          <a:xfrm>
            <a:off x="8128003" y="779463"/>
            <a:ext cx="368300" cy="579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370" tIns="45687" rIns="91370" bIns="45687" anchor="ctr"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48866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Courtesy D. </a:t>
            </a:r>
            <a:r>
              <a:rPr lang="en-GB" b="1" dirty="0" err="1"/>
              <a:t>Lunney</a:t>
            </a:r>
            <a:endParaRPr lang="en-GB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643078" y="129249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baseline="30000" dirty="0">
                <a:solidFill>
                  <a:srgbClr val="FF0000"/>
                </a:solidFill>
              </a:rPr>
              <a:t>100</a:t>
            </a:r>
            <a:r>
              <a:rPr lang="en-GB" b="1" dirty="0">
                <a:solidFill>
                  <a:srgbClr val="FF0000"/>
                </a:solidFill>
              </a:rPr>
              <a:t>Sn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1292497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baseline="30000" dirty="0">
                <a:solidFill>
                  <a:srgbClr val="FF0000"/>
                </a:solidFill>
              </a:rPr>
              <a:t>132</a:t>
            </a:r>
            <a:r>
              <a:rPr lang="en-GB" b="1" dirty="0">
                <a:solidFill>
                  <a:srgbClr val="FF0000"/>
                </a:solidFill>
              </a:rPr>
              <a:t>Sn</a:t>
            </a:r>
          </a:p>
        </p:txBody>
      </p: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2010326" y="1661829"/>
            <a:ext cx="0" cy="3874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8390" y="1661829"/>
            <a:ext cx="0" cy="387407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43635" y="25797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Stable</a:t>
            </a:r>
          </a:p>
        </p:txBody>
      </p:sp>
    </p:spTree>
    <p:extLst>
      <p:ext uri="{BB962C8B-B14F-4D97-AF65-F5344CB8AC3E}">
        <p14:creationId xmlns:p14="http://schemas.microsoft.com/office/powerpoint/2010/main" val="592354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C81D821-4C61-49C3-A774-07C42E5F6B8B}"/>
              </a:ext>
            </a:extLst>
          </p:cNvPr>
          <p:cNvSpPr/>
          <p:nvPr/>
        </p:nvSpPr>
        <p:spPr>
          <a:xfrm>
            <a:off x="7531" y="93732"/>
            <a:ext cx="9133214" cy="67642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218FEE-21D0-475B-9C08-701E2AD3FA27}"/>
              </a:ext>
            </a:extLst>
          </p:cNvPr>
          <p:cNvSpPr txBox="1"/>
          <p:nvPr/>
        </p:nvSpPr>
        <p:spPr>
          <a:xfrm>
            <a:off x="57556" y="831102"/>
            <a:ext cx="4286266" cy="225548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757" dirty="0">
                <a:latin typeface="+mj-lt"/>
                <a:cs typeface="Times New Roman" panose="02020603050405020304" pitchFamily="18" charset="0"/>
              </a:rPr>
              <a:t>Slope in </a:t>
            </a:r>
            <a:r>
              <a:rPr lang="el-GR" sz="1757" dirty="0">
                <a:latin typeface="+mj-lt"/>
                <a:cs typeface="Times New Roman" panose="02020603050405020304" pitchFamily="18" charset="0"/>
              </a:rPr>
              <a:t>δ</a:t>
            </a:r>
            <a:r>
              <a:rPr lang="en-GB" sz="1757" dirty="0">
                <a:latin typeface="+mj-lt"/>
                <a:cs typeface="Times New Roman" panose="02020603050405020304" pitchFamily="18" charset="0"/>
              </a:rPr>
              <a:t>&lt;r</a:t>
            </a:r>
            <a:r>
              <a:rPr lang="en-GB" sz="1757" baseline="30000" dirty="0">
                <a:latin typeface="+mj-lt"/>
                <a:cs typeface="Times New Roman" panose="02020603050405020304" pitchFamily="18" charset="0"/>
              </a:rPr>
              <a:t>2</a:t>
            </a:r>
            <a:r>
              <a:rPr lang="en-GB" sz="1757" dirty="0">
                <a:latin typeface="+mj-lt"/>
                <a:cs typeface="Times New Roman" panose="02020603050405020304" pitchFamily="18" charset="0"/>
              </a:rPr>
              <a:t>&gt; seen to increase when passing N=126</a:t>
            </a:r>
          </a:p>
          <a:p>
            <a:pPr marL="321366" indent="-321366">
              <a:buFont typeface="Arial" panose="020B0604020202020204" pitchFamily="34" charset="0"/>
              <a:buChar char="•"/>
            </a:pPr>
            <a:endParaRPr lang="en-GB" sz="1757" dirty="0">
              <a:latin typeface="+mj-lt"/>
              <a:cs typeface="Times New Roman" panose="02020603050405020304" pitchFamily="18" charset="0"/>
            </a:endParaRP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757" dirty="0">
                <a:latin typeface="+mj-lt"/>
                <a:cs typeface="Times New Roman" panose="02020603050405020304" pitchFamily="18" charset="0"/>
              </a:rPr>
              <a:t>Seen in elements both above and below Z=82</a:t>
            </a:r>
          </a:p>
          <a:p>
            <a:pPr marL="321366" indent="-321366">
              <a:buFont typeface="Arial" panose="020B0604020202020204" pitchFamily="34" charset="0"/>
              <a:buChar char="•"/>
            </a:pPr>
            <a:endParaRPr lang="en-GB" sz="1757" dirty="0">
              <a:latin typeface="+mj-lt"/>
              <a:cs typeface="Times New Roman" panose="02020603050405020304" pitchFamily="18" charset="0"/>
            </a:endParaRPr>
          </a:p>
          <a:p>
            <a:pPr marL="321366" indent="-321366">
              <a:buFont typeface="Arial" panose="020B0604020202020204" pitchFamily="34" charset="0"/>
              <a:buChar char="•"/>
            </a:pPr>
            <a:r>
              <a:rPr lang="en-GB" sz="1757" dirty="0">
                <a:latin typeface="+mj-lt"/>
                <a:cs typeface="Times New Roman" panose="02020603050405020304" pitchFamily="18" charset="0"/>
              </a:rPr>
              <a:t>Effect is seen in both odd- and even-n nuclei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931574-C3A7-4760-8191-65D30DBCC2E4}"/>
              </a:ext>
            </a:extLst>
          </p:cNvPr>
          <p:cNvSpPr/>
          <p:nvPr/>
        </p:nvSpPr>
        <p:spPr>
          <a:xfrm>
            <a:off x="647405" y="5966983"/>
            <a:ext cx="300226" cy="23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CFB4D-47D4-4676-913D-2D5520ECCEB3}"/>
              </a:ext>
            </a:extLst>
          </p:cNvPr>
          <p:cNvSpPr txBox="1"/>
          <p:nvPr/>
        </p:nvSpPr>
        <p:spPr>
          <a:xfrm>
            <a:off x="5057837" y="5067499"/>
            <a:ext cx="1103636" cy="3086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1406" b="1" dirty="0"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A87403-403B-4925-810C-C1A811787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2"/>
          <a:stretch/>
        </p:blipFill>
        <p:spPr>
          <a:xfrm>
            <a:off x="4497932" y="793939"/>
            <a:ext cx="4651419" cy="53757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829C852-B0E0-4DDE-813F-6465E46E63C6}"/>
              </a:ext>
            </a:extLst>
          </p:cNvPr>
          <p:cNvGrpSpPr/>
          <p:nvPr/>
        </p:nvGrpSpPr>
        <p:grpSpPr>
          <a:xfrm>
            <a:off x="18749" y="3244102"/>
            <a:ext cx="4916019" cy="3456388"/>
            <a:chOff x="19001" y="4615335"/>
            <a:chExt cx="6993948" cy="4917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D8B0B54-06F9-4829-9B7F-6C8C75048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01" y="4615335"/>
              <a:ext cx="6239183" cy="444199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8B82F9-053F-438A-8525-5B863E5BF4E4}"/>
                </a:ext>
              </a:extLst>
            </p:cNvPr>
            <p:cNvSpPr/>
            <p:nvPr/>
          </p:nvSpPr>
          <p:spPr>
            <a:xfrm>
              <a:off x="800224" y="9031964"/>
              <a:ext cx="6212725" cy="500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687" dirty="0">
                  <a:cs typeface="Times New Roman" panose="02020603050405020304" pitchFamily="18" charset="0"/>
                </a:rPr>
                <a:t>A.E. </a:t>
              </a:r>
              <a:r>
                <a:rPr lang="en-GB" sz="1687" dirty="0" err="1">
                  <a:cs typeface="Times New Roman" panose="02020603050405020304" pitchFamily="18" charset="0"/>
                </a:rPr>
                <a:t>Barzakh</a:t>
              </a:r>
              <a:r>
                <a:rPr lang="en-GB" sz="1687" dirty="0">
                  <a:cs typeface="Times New Roman" panose="02020603050405020304" pitchFamily="18" charset="0"/>
                </a:rPr>
                <a:t> </a:t>
              </a:r>
              <a:r>
                <a:rPr lang="en-GB" sz="1687" i="1" dirty="0">
                  <a:cs typeface="Times New Roman" panose="02020603050405020304" pitchFamily="18" charset="0"/>
                </a:rPr>
                <a:t>et al.</a:t>
              </a:r>
              <a:r>
                <a:rPr lang="en-GB" sz="1687" dirty="0">
                  <a:cs typeface="Times New Roman" panose="02020603050405020304" pitchFamily="18" charset="0"/>
                </a:rPr>
                <a:t>, PRC </a:t>
              </a:r>
              <a:r>
                <a:rPr lang="en-GB" sz="1687" b="1" dirty="0">
                  <a:cs typeface="Times New Roman" panose="02020603050405020304" pitchFamily="18" charset="0"/>
                </a:rPr>
                <a:t>97</a:t>
              </a:r>
              <a:r>
                <a:rPr lang="en-GB" sz="1687" dirty="0">
                  <a:cs typeface="Times New Roman" panose="02020603050405020304" pitchFamily="18" charset="0"/>
                </a:rPr>
                <a:t>, 014322 (2018)</a:t>
              </a:r>
              <a:endParaRPr lang="en-GB" sz="1687" dirty="0"/>
            </a:p>
          </p:txBody>
        </p:sp>
      </p:grpSp>
      <p:sp>
        <p:nvSpPr>
          <p:cNvPr id="12" name="Rectangle 2050"/>
          <p:cNvSpPr txBox="1">
            <a:spLocks noChangeArrowheads="1"/>
          </p:cNvSpPr>
          <p:nvPr/>
        </p:nvSpPr>
        <p:spPr bwMode="auto">
          <a:xfrm>
            <a:off x="0" y="0"/>
            <a:ext cx="9144000" cy="706677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(In)Famous Kink at N=126</a:t>
            </a:r>
            <a:endParaRPr lang="en-GB" sz="2400" b="1" kern="0" dirty="0">
              <a:solidFill>
                <a:schemeClr val="bg1"/>
              </a:solidFill>
              <a:latin typeface="Comic Sans MS" pitchFamily="66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21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050"/>
          <p:cNvSpPr txBox="1">
            <a:spLocks noChangeArrowheads="1"/>
          </p:cNvSpPr>
          <p:nvPr/>
        </p:nvSpPr>
        <p:spPr bwMode="auto">
          <a:xfrm>
            <a:off x="0" y="0"/>
            <a:ext cx="9144000" cy="706677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2400" b="1" dirty="0">
                <a:solidFill>
                  <a:schemeClr val="bg1"/>
                </a:solidFill>
                <a:latin typeface="Comic Sans MS" panose="030F0702030302020204" pitchFamily="66" charset="0"/>
              </a:rPr>
              <a:t>(In)Famous Kink at N=126?</a:t>
            </a:r>
            <a:endParaRPr lang="en-GB" sz="2400" b="1" kern="0" dirty="0">
              <a:solidFill>
                <a:schemeClr val="bg1"/>
              </a:solidFill>
              <a:latin typeface="Comic Sans MS" pitchFamily="66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5" y="1804541"/>
            <a:ext cx="4415109" cy="40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920" y="1804541"/>
            <a:ext cx="4352959" cy="289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62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38" y="706677"/>
            <a:ext cx="5417942" cy="109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28367" y="4202482"/>
            <a:ext cx="4300512" cy="663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662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618" y="4275329"/>
            <a:ext cx="3419670" cy="257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935238" y="325090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71796" y="325964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/>
              <a:t>Pb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999967"/>
            <a:ext cx="55886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rgbClr val="FF0000"/>
                </a:solidFill>
              </a:rPr>
              <a:t>Occupation of the neutron 1h</a:t>
            </a:r>
            <a:r>
              <a:rPr lang="en-GB" sz="1500" b="1" baseline="-25000" dirty="0">
                <a:solidFill>
                  <a:srgbClr val="FF0000"/>
                </a:solidFill>
              </a:rPr>
              <a:t>11/2</a:t>
            </a:r>
            <a:r>
              <a:rPr lang="en-GB" sz="1500" b="1" dirty="0">
                <a:solidFill>
                  <a:srgbClr val="FF0000"/>
                </a:solidFill>
              </a:rPr>
              <a:t> orbital provides a better overlap with majority of  n=1 proton orbitals (via symmetry energy), thus driving them to a larger radius?</a:t>
            </a:r>
          </a:p>
        </p:txBody>
      </p:sp>
    </p:spTree>
    <p:extLst>
      <p:ext uri="{BB962C8B-B14F-4D97-AF65-F5344CB8AC3E}">
        <p14:creationId xmlns:p14="http://schemas.microsoft.com/office/powerpoint/2010/main" val="40834040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1|10.5|16.2|15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 general K.U.Leuve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  <a:headEnd type="none" w="med" len="med"/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8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0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26221</TotalTime>
  <Words>6640</Words>
  <Application>Microsoft Macintosh PowerPoint</Application>
  <PresentationFormat>On-screen Show (4:3)</PresentationFormat>
  <Paragraphs>931</Paragraphs>
  <Slides>91</Slides>
  <Notes>36</Notes>
  <HiddenSlides>0</HiddenSlides>
  <MMClips>2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91</vt:i4>
      </vt:variant>
    </vt:vector>
  </HeadingPairs>
  <TitlesOfParts>
    <vt:vector size="114" baseType="lpstr">
      <vt:lpstr>AdvP6F00</vt:lpstr>
      <vt:lpstr>AdvP6F01</vt:lpstr>
      <vt:lpstr>Arial</vt:lpstr>
      <vt:lpstr>Calibri</vt:lpstr>
      <vt:lpstr>Calibri Light</vt:lpstr>
      <vt:lpstr>Cambria</vt:lpstr>
      <vt:lpstr>Cambria Math</vt:lpstr>
      <vt:lpstr>Comic Sans MS</vt:lpstr>
      <vt:lpstr>Courier New</vt:lpstr>
      <vt:lpstr>Proxima Nova</vt:lpstr>
      <vt:lpstr>PT Sans</vt:lpstr>
      <vt:lpstr>Symbol</vt:lpstr>
      <vt:lpstr>Times</vt:lpstr>
      <vt:lpstr>Times New Roman</vt:lpstr>
      <vt:lpstr>Wingdings</vt:lpstr>
      <vt:lpstr>Default Design</vt:lpstr>
      <vt:lpstr>Presentation general K.U.Leuven</vt:lpstr>
      <vt:lpstr>11_Default Design</vt:lpstr>
      <vt:lpstr>8_Default Design</vt:lpstr>
      <vt:lpstr>10_Default Design</vt:lpstr>
      <vt:lpstr>Bitmap Image</vt:lpstr>
      <vt:lpstr>Equation</vt:lpstr>
      <vt:lpstr>Document</vt:lpstr>
      <vt:lpstr>PowerPoint Presentation</vt:lpstr>
      <vt:lpstr>PowerPoint Presentation</vt:lpstr>
      <vt:lpstr>York city, UK, ~150.000 population</vt:lpstr>
      <vt:lpstr>Some fun </vt:lpstr>
      <vt:lpstr>PowerPoint Presentation</vt:lpstr>
      <vt:lpstr>PowerPoint Presentation</vt:lpstr>
      <vt:lpstr>PowerPoint Presentation</vt:lpstr>
      <vt:lpstr>PowerPoint Presentation</vt:lpstr>
      <vt:lpstr>Example: Calculations of mass for Sn isotopes (or why we need to go far off stability)</vt:lpstr>
      <vt:lpstr>PowerPoint Presentation</vt:lpstr>
      <vt:lpstr>(Basic) Introduction on  Nuclear Radii and Shapes  Or is R=roA1/3? (as it is said in all textbooks)</vt:lpstr>
      <vt:lpstr>Traditional Techniques to Measure Charge Radii/Densities of Nuclei</vt:lpstr>
      <vt:lpstr>PowerPoint Presentation</vt:lpstr>
      <vt:lpstr>RIBs: Breaking Old Rules in Nuclear Physics: is R=roA1/3 ?</vt:lpstr>
      <vt:lpstr>Shapes and Deformations of Atomic Nuclei</vt:lpstr>
      <vt:lpstr>Pear-Shaped Nuclei?</vt:lpstr>
      <vt:lpstr>A reminder: Shell Model Structure in atoms and nuclei</vt:lpstr>
      <vt:lpstr>PowerPoint Presentation</vt:lpstr>
      <vt:lpstr>Experimental Probes</vt:lpstr>
      <vt:lpstr>Pre-2003: Charge Radii in the Lead Region</vt:lpstr>
      <vt:lpstr>Thick Targets ISOL Method:  RIBs Production Reactions at ISOLDE (CERN)  induced by p(1 GeV) on a thick  Uranium Target</vt:lpstr>
      <vt:lpstr>PowerPoint Presentation</vt:lpstr>
      <vt:lpstr>PowerPoint Presentation</vt:lpstr>
      <vt:lpstr>PowerPoint Presentation</vt:lpstr>
      <vt:lpstr>Selective Resonance Laser Spectroscopy of an atom  (even-even nuclei) </vt:lpstr>
      <vt:lpstr>Resonance Laser Spectroscopy of an odd-A nucleus </vt:lpstr>
      <vt:lpstr>PowerPoint Presentation</vt:lpstr>
      <vt:lpstr>Our tools for in-source Laser Spectroscopy at ISOLDE</vt:lpstr>
      <vt:lpstr> ISOLDE Decay Station </vt:lpstr>
      <vt:lpstr>Zoo of IDS detectors</vt:lpstr>
      <vt:lpstr>PowerPoint Presentation</vt:lpstr>
      <vt:lpstr>Example for neutron-deficient Hg isotopes (or, what happens after shape staggering in 181-185Hg?)</vt:lpstr>
      <vt:lpstr>180Hg</vt:lpstr>
      <vt:lpstr>181Hg</vt:lpstr>
      <vt:lpstr>179,185,207,208Hg </vt:lpstr>
      <vt:lpstr>    HFS spectra and Charge radii for Hg isotopes B.A. Marsh et al., Nature Physics, 1745-2481 (2018)</vt:lpstr>
      <vt:lpstr>PowerPoint Presentation</vt:lpstr>
      <vt:lpstr>PowerPoint Presentation</vt:lpstr>
      <vt:lpstr>Density Functional Theory (DTF)  Potential Energy Calculations (York-Lyon-Brussels Collaboration) </vt:lpstr>
      <vt:lpstr>Charge radii for Hg isotopes  (reduced pairing and blocking for odd-A)</vt:lpstr>
      <vt:lpstr>‘Schematic explanation’:  Sphericity vs Deformation around N=104 </vt:lpstr>
      <vt:lpstr>2025’ Radii systematics in the Lead region</vt:lpstr>
      <vt:lpstr>PowerPoint Presentation</vt:lpstr>
      <vt:lpstr>ISOLDE studies of neutron-rich isotopes around N=126</vt:lpstr>
      <vt:lpstr>PowerPoint Presentation</vt:lpstr>
      <vt:lpstr>Let’s start with some ‘classics’</vt:lpstr>
      <vt:lpstr>PowerPoint Presentation</vt:lpstr>
      <vt:lpstr>PowerPoint Presentation</vt:lpstr>
      <vt:lpstr>PowerPoint Presentation</vt:lpstr>
      <vt:lpstr>Goal: High-spin isomers 212m1,m2,213mBi  and the N=126 kink problem (successful experiment on 3-9 December 2025)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you!</vt:lpstr>
      <vt:lpstr>PowerPoint Presentation</vt:lpstr>
      <vt:lpstr>Goal: High-spin isomers 212m1,m2,213mBi  and the N=126 kink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to N=126 nuclei (and beyond)?</vt:lpstr>
      <vt:lpstr>    Comparison Hg vs Pb chains</vt:lpstr>
      <vt:lpstr>DFT Potential Energy Surfaces (even-even Hg’s)</vt:lpstr>
      <vt:lpstr>PowerPoint Presentation</vt:lpstr>
      <vt:lpstr>  Shape Coexistence in Nuclei (a brief introduction)  </vt:lpstr>
      <vt:lpstr>Spherical Doubly-Magic 16O (Z=N=8)</vt:lpstr>
      <vt:lpstr>Rotational Band in Doubly-Magic 16O?</vt:lpstr>
      <vt:lpstr>Shape Coexistence in Doubly-Magic 16O (Z=N=8) (intruder states)</vt:lpstr>
      <vt:lpstr>3 coexisting shapes in Doubly-Magic 40Ca (Z=N=20)</vt:lpstr>
      <vt:lpstr>Shape coexistence around closed proton  and/or neutron shells (and subshells)</vt:lpstr>
      <vt:lpstr>Nilsson Diagrams around Z~82 &amp; 82&lt;N&lt;126 (WS)  </vt:lpstr>
      <vt:lpstr>PowerPoint Presentation</vt:lpstr>
      <vt:lpstr>PowerPoint Presentation</vt:lpstr>
      <vt:lpstr>Shape Staggering in  187-189Bi</vt:lpstr>
      <vt:lpstr>Charge radii for Hg, Au and Bi</vt:lpstr>
      <vt:lpstr>PowerPoint Presentation</vt:lpstr>
      <vt:lpstr>PowerPoint Presentation</vt:lpstr>
      <vt:lpstr>PowerPoint Presentation</vt:lpstr>
    </vt:vector>
  </TitlesOfParts>
  <Company>TRIUMF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Andrei</dc:creator>
  <cp:lastModifiedBy>Andrei Andreyev</cp:lastModifiedBy>
  <cp:revision>770</cp:revision>
  <dcterms:created xsi:type="dcterms:W3CDTF">2007-03-19T21:21:11Z</dcterms:created>
  <dcterms:modified xsi:type="dcterms:W3CDTF">2026-01-19T09:03:28Z</dcterms:modified>
</cp:coreProperties>
</file>